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100"/>
  </p:notesMasterIdLst>
  <p:sldIdLst>
    <p:sldId id="256" r:id="rId2"/>
    <p:sldId id="356" r:id="rId3"/>
    <p:sldId id="357" r:id="rId4"/>
    <p:sldId id="257" r:id="rId5"/>
    <p:sldId id="258" r:id="rId6"/>
    <p:sldId id="358" r:id="rId7"/>
    <p:sldId id="359" r:id="rId8"/>
    <p:sldId id="360" r:id="rId9"/>
    <p:sldId id="361" r:id="rId10"/>
    <p:sldId id="362" r:id="rId11"/>
    <p:sldId id="363" r:id="rId12"/>
    <p:sldId id="364" r:id="rId13"/>
    <p:sldId id="365" r:id="rId14"/>
    <p:sldId id="366" r:id="rId15"/>
    <p:sldId id="367" r:id="rId16"/>
    <p:sldId id="368" r:id="rId17"/>
    <p:sldId id="369" r:id="rId18"/>
    <p:sldId id="370" r:id="rId19"/>
    <p:sldId id="371" r:id="rId20"/>
    <p:sldId id="372" r:id="rId21"/>
    <p:sldId id="373" r:id="rId22"/>
    <p:sldId id="374" r:id="rId23"/>
    <p:sldId id="375" r:id="rId24"/>
    <p:sldId id="376" r:id="rId25"/>
    <p:sldId id="377" r:id="rId26"/>
    <p:sldId id="378" r:id="rId27"/>
    <p:sldId id="379" r:id="rId28"/>
    <p:sldId id="380" r:id="rId29"/>
    <p:sldId id="381" r:id="rId30"/>
    <p:sldId id="382" r:id="rId31"/>
    <p:sldId id="383" r:id="rId32"/>
    <p:sldId id="384" r:id="rId33"/>
    <p:sldId id="386" r:id="rId34"/>
    <p:sldId id="385" r:id="rId35"/>
    <p:sldId id="387" r:id="rId36"/>
    <p:sldId id="278" r:id="rId37"/>
    <p:sldId id="388" r:id="rId38"/>
    <p:sldId id="389" r:id="rId39"/>
    <p:sldId id="390" r:id="rId40"/>
    <p:sldId id="391" r:id="rId41"/>
    <p:sldId id="392" r:id="rId42"/>
    <p:sldId id="393" r:id="rId43"/>
    <p:sldId id="338" r:id="rId44"/>
    <p:sldId id="279" r:id="rId45"/>
    <p:sldId id="280" r:id="rId46"/>
    <p:sldId id="302" r:id="rId47"/>
    <p:sldId id="303" r:id="rId48"/>
    <p:sldId id="304" r:id="rId49"/>
    <p:sldId id="305" r:id="rId50"/>
    <p:sldId id="306" r:id="rId51"/>
    <p:sldId id="307" r:id="rId52"/>
    <p:sldId id="336" r:id="rId53"/>
    <p:sldId id="308" r:id="rId54"/>
    <p:sldId id="309" r:id="rId55"/>
    <p:sldId id="310" r:id="rId56"/>
    <p:sldId id="311" r:id="rId57"/>
    <p:sldId id="394" r:id="rId58"/>
    <p:sldId id="395" r:id="rId59"/>
    <p:sldId id="396" r:id="rId60"/>
    <p:sldId id="397" r:id="rId61"/>
    <p:sldId id="398" r:id="rId62"/>
    <p:sldId id="399" r:id="rId63"/>
    <p:sldId id="400" r:id="rId64"/>
    <p:sldId id="401" r:id="rId65"/>
    <p:sldId id="402" r:id="rId66"/>
    <p:sldId id="403" r:id="rId67"/>
    <p:sldId id="404" r:id="rId68"/>
    <p:sldId id="405" r:id="rId69"/>
    <p:sldId id="406" r:id="rId70"/>
    <p:sldId id="407" r:id="rId71"/>
    <p:sldId id="408" r:id="rId72"/>
    <p:sldId id="409" r:id="rId73"/>
    <p:sldId id="410" r:id="rId74"/>
    <p:sldId id="411" r:id="rId75"/>
    <p:sldId id="412" r:id="rId76"/>
    <p:sldId id="413" r:id="rId77"/>
    <p:sldId id="414" r:id="rId78"/>
    <p:sldId id="415" r:id="rId79"/>
    <p:sldId id="416" r:id="rId80"/>
    <p:sldId id="417" r:id="rId81"/>
    <p:sldId id="418" r:id="rId82"/>
    <p:sldId id="419" r:id="rId83"/>
    <p:sldId id="420" r:id="rId84"/>
    <p:sldId id="421" r:id="rId85"/>
    <p:sldId id="422" r:id="rId86"/>
    <p:sldId id="423" r:id="rId87"/>
    <p:sldId id="424" r:id="rId88"/>
    <p:sldId id="425" r:id="rId89"/>
    <p:sldId id="426" r:id="rId90"/>
    <p:sldId id="427" r:id="rId91"/>
    <p:sldId id="428" r:id="rId92"/>
    <p:sldId id="429" r:id="rId93"/>
    <p:sldId id="430" r:id="rId94"/>
    <p:sldId id="431" r:id="rId95"/>
    <p:sldId id="432" r:id="rId96"/>
    <p:sldId id="353" r:id="rId97"/>
    <p:sldId id="355" r:id="rId98"/>
    <p:sldId id="354" r:id="rId99"/>
  </p:sldIdLst>
  <p:sldSz cx="12192000" cy="6858000"/>
  <p:notesSz cx="6858000" cy="9144000"/>
  <p:embeddedFontLst>
    <p:embeddedFont>
      <p:font typeface="Lato" panose="020F0502020204030203" pitchFamily="34" charset="0"/>
      <p:regular r:id="rId101"/>
      <p:bold r:id="rId102"/>
      <p:italic r:id="rId103"/>
      <p:boldItalic r:id="rId104"/>
    </p:embeddedFont>
    <p:embeddedFont>
      <p:font typeface="Merriweather" panose="00000500000000000000" pitchFamily="2" charset="0"/>
      <p:regular r:id="rId105"/>
      <p:bold r:id="rId106"/>
      <p:italic r:id="rId107"/>
      <p:boldItalic r:id="rId108"/>
    </p:embeddedFont>
    <p:embeddedFont>
      <p:font typeface="Play" panose="020B0604020202020204" charset="0"/>
      <p:regular r:id="rId109"/>
      <p:bold r:id="rId110"/>
    </p:embeddedFont>
    <p:embeddedFont>
      <p:font typeface="Roboto" panose="02000000000000000000" pitchFamily="2" charset="0"/>
      <p:regular r:id="rId111"/>
      <p:bold r:id="rId112"/>
      <p:italic r:id="rId113"/>
      <p:boldItalic r:id="rId114"/>
    </p:embeddedFont>
    <p:embeddedFont>
      <p:font typeface="Tahoma" panose="020B0604030504040204" pitchFamily="34" charset="0"/>
      <p:regular r:id="rId115"/>
      <p:bold r:id="rId1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29" roundtripDataSignature="AMtx7mgZnBwuIwnQTP/G3csMhGYMlPjii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1" d="100"/>
          <a:sy n="101" d="100"/>
        </p:scale>
        <p:origin x="324" y="6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font" Target="fonts/font12.fntdata"/><Relationship Id="rId133"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font" Target="fonts/font7.fntdata"/><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font" Target="fonts/font2.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font" Target="fonts/font13.fntdata"/><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font" Target="fonts/font3.fntdata"/><Relationship Id="rId108" Type="http://schemas.openxmlformats.org/officeDocument/2006/relationships/font" Target="fonts/font8.fntdata"/><Relationship Id="rId129" Type="http://customschemas.google.com/relationships/presentationmetadata" Target="metadata"/><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font" Target="fonts/font14.fntdata"/><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font" Target="fonts/font9.fntdata"/><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font" Target="fonts/font4.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font" Target="fonts/font10.fntdata"/><Relationship Id="rId115" Type="http://schemas.openxmlformats.org/officeDocument/2006/relationships/font" Target="fonts/font15.fntdata"/><Relationship Id="rId131"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notesMaster" Target="notesMasters/notesMaster1.xml"/><Relationship Id="rId105" Type="http://schemas.openxmlformats.org/officeDocument/2006/relationships/font" Target="fonts/font5.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font" Target="fonts/font16.fntdata"/><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font" Target="fonts/font11.fntdata"/><Relationship Id="rId132"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font" Target="fonts/font6.fntdata"/><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s-ES"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deepl.com/?utm_campaign=product&amp;utm_source=web_translator&amp;utm_medium=web&amp;utm_content=copy_free_translation"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 name="Google Shape;10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Os autores distinguem entre </a:t>
            </a:r>
            <a:r>
              <a:rPr lang="pt-BR" dirty="0" err="1"/>
              <a:t>misinformation</a:t>
            </a:r>
            <a:r>
              <a:rPr lang="pt-BR" dirty="0"/>
              <a:t> (informação errônea), </a:t>
            </a:r>
            <a:r>
              <a:rPr lang="pt-BR" dirty="0" err="1"/>
              <a:t>disinformation</a:t>
            </a:r>
            <a:r>
              <a:rPr lang="pt-BR" dirty="0"/>
              <a:t> (propaganda) e </a:t>
            </a:r>
            <a:r>
              <a:rPr lang="pt-BR" dirty="0" err="1"/>
              <a:t>malinformation</a:t>
            </a:r>
            <a:r>
              <a:rPr lang="pt-BR" dirty="0"/>
              <a:t> (desinformação): — A </a:t>
            </a:r>
            <a:r>
              <a:rPr lang="pt-BR" dirty="0" err="1"/>
              <a:t>misinformation</a:t>
            </a:r>
            <a:r>
              <a:rPr lang="pt-BR" dirty="0"/>
              <a:t>, ou informação errônea, ocorre quando se compartilha informação falsa, mas sem a intenção de causar dano. — A </a:t>
            </a:r>
            <a:r>
              <a:rPr lang="pt-BR" dirty="0" err="1"/>
              <a:t>disinformation</a:t>
            </a:r>
            <a:r>
              <a:rPr lang="pt-BR" dirty="0"/>
              <a:t>, ou propaganda, ocorre quando se compartilha informação que é falsa e criada deliberadamente para prejudicar uma pessoa, um grupo social, uma organização ou um país. — A </a:t>
            </a:r>
            <a:r>
              <a:rPr lang="pt-BR" dirty="0" err="1"/>
              <a:t>malinformation</a:t>
            </a:r>
            <a:r>
              <a:rPr lang="pt-BR" dirty="0"/>
              <a:t>, entendida como uma das variantes da desinformação, ocorre quando se compartilha informação que se baseia parcialmente na realidade, utilizada para causar dano a uma pessoa, organização ou país (discurso de ódio ou vazamentos).</a:t>
            </a:r>
          </a:p>
          <a:p>
            <a:br>
              <a:rPr lang="pt-BR" dirty="0"/>
            </a:br>
            <a:endParaRPr lang="pt-BR" dirty="0"/>
          </a:p>
          <a:p>
            <a:br>
              <a:rPr lang="pt-BR" dirty="0"/>
            </a:br>
            <a:r>
              <a:rPr lang="pt-BR" i="1" dirty="0"/>
              <a:t>Traduzido com a versão gratuita do tradutor - </a:t>
            </a:r>
            <a:r>
              <a:rPr lang="pt-BR" i="1" dirty="0">
                <a:hlinkClick r:id="rId3"/>
              </a:rPr>
              <a:t>DeepL.com</a:t>
            </a:r>
            <a:endParaRPr lang="pt-BR" dirty="0"/>
          </a:p>
          <a:p>
            <a:endParaRPr lang="pt-BR" dirty="0"/>
          </a:p>
        </p:txBody>
      </p:sp>
      <p:sp>
        <p:nvSpPr>
          <p:cNvPr id="4" name="Espaço Reservado para Número de Slide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s-ES" sz="1200" b="0" i="0" u="none" strike="noStrike" cap="none" smtClean="0">
                <a:solidFill>
                  <a:schemeClr val="dk1"/>
                </a:solidFill>
                <a:latin typeface="Calibri"/>
                <a:ea typeface="Calibri"/>
                <a:cs typeface="Calibri"/>
                <a:sym typeface="Calibri"/>
              </a:rPr>
              <a:t>12</a:t>
            </a:fld>
            <a:endParaRPr lang="es-E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885420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A imagem image_7b89c3.jpg apresenta uma matriz conceitual detalhada para decompor e analisar a desordem da informação (fenômenos como a desinformação e as notícias falsas).O modelo propõe que, para entender como funciona a manipulação midiática, não basta examinar o texto falso; é preciso analisar separadamente três elementos fundamentais: o Agente, a Mensagem e o </a:t>
            </a:r>
            <a:r>
              <a:rPr lang="pt-BR" dirty="0" err="1"/>
              <a:t>Intérprete.A</a:t>
            </a:r>
            <a:r>
              <a:rPr lang="pt-BR" dirty="0"/>
              <a:t> seguir, detalha-se a explicação de cada seção:1. Agent (O Agente)Esta seção, em vermelho, concentra-se em quem está por trás da criação ou divulgação da informação e quais são suas </a:t>
            </a:r>
            <a:r>
              <a:rPr lang="pt-BR" dirty="0" err="1"/>
              <a:t>características:Tipo</a:t>
            </a:r>
            <a:r>
              <a:rPr lang="pt-BR" dirty="0"/>
              <a:t> de ator (</a:t>
            </a:r>
            <a:r>
              <a:rPr lang="pt-BR" dirty="0" err="1"/>
              <a:t>Actor</a:t>
            </a:r>
            <a:r>
              <a:rPr lang="pt-BR" dirty="0"/>
              <a:t> </a:t>
            </a:r>
            <a:r>
              <a:rPr lang="pt-BR" dirty="0" err="1"/>
              <a:t>Type</a:t>
            </a:r>
            <a:r>
              <a:rPr lang="pt-BR" dirty="0"/>
              <a:t>): Define se é uma fonte oficial (um governo, uma instituição) ou não oficial (um cidadão anônimo, um grupo ativista).Nível de organização (</a:t>
            </a:r>
            <a:r>
              <a:rPr lang="pt-BR" dirty="0" err="1"/>
              <a:t>Level</a:t>
            </a:r>
            <a:r>
              <a:rPr lang="pt-BR" dirty="0"/>
              <a:t> </a:t>
            </a:r>
            <a:r>
              <a:rPr lang="pt-BR" dirty="0" err="1"/>
              <a:t>of</a:t>
            </a:r>
            <a:r>
              <a:rPr lang="pt-BR" dirty="0"/>
              <a:t> </a:t>
            </a:r>
            <a:r>
              <a:rPr lang="pt-BR" dirty="0" err="1"/>
              <a:t>Organisation</a:t>
            </a:r>
            <a:r>
              <a:rPr lang="pt-BR" dirty="0"/>
              <a:t>): Avalia a estrutura do agente. Pode ser Nenhuma (um indivíduo isolado), Frouxa (um grupo desorganizado), Rígida (uma campanha coordenada) ou em rede (vários nós conectados).Tipo de motivação (</a:t>
            </a:r>
            <a:r>
              <a:rPr lang="pt-BR" dirty="0" err="1"/>
              <a:t>Type</a:t>
            </a:r>
            <a:r>
              <a:rPr lang="pt-BR" dirty="0"/>
              <a:t> </a:t>
            </a:r>
            <a:r>
              <a:rPr lang="pt-BR" dirty="0" err="1"/>
              <a:t>of</a:t>
            </a:r>
            <a:r>
              <a:rPr lang="pt-BR" dirty="0"/>
              <a:t> </a:t>
            </a:r>
            <a:r>
              <a:rPr lang="pt-BR" dirty="0" err="1"/>
              <a:t>Motivation</a:t>
            </a:r>
            <a:r>
              <a:rPr lang="pt-BR" dirty="0"/>
              <a:t>): O motivo do ataque. Pode ser por razões financeiras (ganhar dinheiro com cliques), políticas (ganhar uma eleição), sociais (causar caos ou ganhar status) ou psicológicas (satisfação pessoal).Nível de automação (</a:t>
            </a:r>
            <a:r>
              <a:rPr lang="pt-BR" dirty="0" err="1"/>
              <a:t>Level</a:t>
            </a:r>
            <a:r>
              <a:rPr lang="pt-BR" dirty="0"/>
              <a:t> </a:t>
            </a:r>
            <a:r>
              <a:rPr lang="pt-BR" dirty="0" err="1"/>
              <a:t>of</a:t>
            </a:r>
            <a:r>
              <a:rPr lang="pt-BR" dirty="0"/>
              <a:t> Automation): Como é distribuído. Pode ser puramente humano, por meio de um ciborgue (contas reais que utilizam ferramentas automatizadas) ou por um </a:t>
            </a:r>
            <a:r>
              <a:rPr lang="pt-BR" dirty="0" err="1"/>
              <a:t>bot</a:t>
            </a:r>
            <a:r>
              <a:rPr lang="pt-BR" dirty="0"/>
              <a:t> (redes de software totalmente automatizadas). Público-alvo (</a:t>
            </a:r>
            <a:r>
              <a:rPr lang="pt-BR" dirty="0" err="1"/>
              <a:t>Intended</a:t>
            </a:r>
            <a:r>
              <a:rPr lang="pt-BR" dirty="0"/>
              <a:t> </a:t>
            </a:r>
            <a:r>
              <a:rPr lang="pt-BR" dirty="0" err="1"/>
              <a:t>Audience</a:t>
            </a:r>
            <a:r>
              <a:rPr lang="pt-BR" dirty="0"/>
              <a:t>): A quem se destina; se visa impactar membros específicos, determinados grupos sociais ou sociedades </a:t>
            </a:r>
            <a:r>
              <a:rPr lang="pt-BR" dirty="0" err="1"/>
              <a:t>inteiras.Intenção</a:t>
            </a:r>
            <a:r>
              <a:rPr lang="pt-BR" dirty="0"/>
              <a:t> de causar dano/enganar (</a:t>
            </a:r>
            <a:r>
              <a:rPr lang="pt-BR" dirty="0" err="1"/>
              <a:t>Intent</a:t>
            </a:r>
            <a:r>
              <a:rPr lang="pt-BR" dirty="0"/>
              <a:t> </a:t>
            </a:r>
            <a:r>
              <a:rPr lang="pt-BR" dirty="0" err="1"/>
              <a:t>to</a:t>
            </a:r>
            <a:r>
              <a:rPr lang="pt-BR" dirty="0"/>
              <a:t> </a:t>
            </a:r>
            <a:r>
              <a:rPr lang="pt-BR" dirty="0" err="1"/>
              <a:t>Harm</a:t>
            </a:r>
            <a:r>
              <a:rPr lang="pt-BR" dirty="0"/>
              <a:t> / </a:t>
            </a:r>
            <a:r>
              <a:rPr lang="pt-BR" dirty="0" err="1"/>
              <a:t>Mislead</a:t>
            </a:r>
            <a:r>
              <a:rPr lang="pt-BR" dirty="0"/>
              <a:t>): Duas perguntas binárias essenciais (Sim/Não) para determinar se há malícia explícita e intenção de fraude por trás da ação.2. Mensagem (The </a:t>
            </a:r>
            <a:r>
              <a:rPr lang="pt-BR" dirty="0" err="1"/>
              <a:t>Message</a:t>
            </a:r>
            <a:r>
              <a:rPr lang="pt-BR" dirty="0"/>
              <a:t>)A seção cinza concentra-se nas propriedades do conteúdo ou do produto informativo em </a:t>
            </a:r>
            <a:r>
              <a:rPr lang="pt-BR" dirty="0" err="1"/>
              <a:t>si:Duração</a:t>
            </a:r>
            <a:r>
              <a:rPr lang="pt-BR" dirty="0"/>
              <a:t> (</a:t>
            </a:r>
            <a:r>
              <a:rPr lang="pt-BR" dirty="0" err="1"/>
              <a:t>Duration</a:t>
            </a:r>
            <a:r>
              <a:rPr lang="pt-BR" dirty="0"/>
              <a:t>): Se a campanha é de longo prazo (ideológica), de curto prazo ou se é baseada em um evento específico (como eleições ou um desastre natural).Precisão (</a:t>
            </a:r>
            <a:r>
              <a:rPr lang="pt-BR" dirty="0" err="1"/>
              <a:t>Accuracy</a:t>
            </a:r>
            <a:r>
              <a:rPr lang="pt-BR" dirty="0"/>
              <a:t>): O nível de falsidade da mensagem. Pode ser Enganosa (meia-verdade), Manipulada (dados reais alterados) ou Fabricada (100% inventada).Legalidade (</a:t>
            </a:r>
            <a:r>
              <a:rPr lang="pt-BR" dirty="0" err="1"/>
              <a:t>Legality</a:t>
            </a:r>
            <a:r>
              <a:rPr lang="pt-BR" dirty="0"/>
              <a:t>): Determina se o conteúdo da mensagem viola a lei (Legal / Ilegal), como nos casos de difamação ou discurso de ódio protegido/</a:t>
            </a:r>
            <a:r>
              <a:rPr lang="pt-BR" dirty="0" err="1"/>
              <a:t>proibido.Tipo</a:t>
            </a:r>
            <a:r>
              <a:rPr lang="pt-BR" dirty="0"/>
              <a:t> de impostor (</a:t>
            </a:r>
            <a:r>
              <a:rPr lang="pt-BR" dirty="0" err="1"/>
              <a:t>Imposter</a:t>
            </a:r>
            <a:r>
              <a:rPr lang="pt-BR" dirty="0"/>
              <a:t> </a:t>
            </a:r>
            <a:r>
              <a:rPr lang="pt-BR" dirty="0" err="1"/>
              <a:t>Type</a:t>
            </a:r>
            <a:r>
              <a:rPr lang="pt-BR" dirty="0"/>
              <a:t>): Se a mensagem usurpa a identidade de alguém. Pode ser Nenhum, usurpar uma Marca/Mídia (falsificar o logotipo de um jornal) ou um Indivíduo (criar um perfil falso de um político).Alvo da mensagem (</a:t>
            </a:r>
            <a:r>
              <a:rPr lang="pt-BR" dirty="0" err="1"/>
              <a:t>Message</a:t>
            </a:r>
            <a:r>
              <a:rPr lang="pt-BR" dirty="0"/>
              <a:t> Target): A quem se dirige o ataque direto: um indivíduo, uma organização, um grupo social ou uma sociedade inteira. 3. </a:t>
            </a:r>
            <a:r>
              <a:rPr lang="pt-BR" dirty="0" err="1"/>
              <a:t>Interpreter</a:t>
            </a:r>
            <a:r>
              <a:rPr lang="pt-BR" dirty="0"/>
              <a:t> (O Intérprete)A seção em preto analisa a fase final: como o público que recebe a mensagem </a:t>
            </a:r>
            <a:r>
              <a:rPr lang="pt-BR" dirty="0" err="1"/>
              <a:t>reage:Leitura</a:t>
            </a:r>
            <a:r>
              <a:rPr lang="pt-BR" dirty="0"/>
              <a:t> da mensagem (</a:t>
            </a:r>
            <a:r>
              <a:rPr lang="pt-BR" dirty="0" err="1"/>
              <a:t>Message</a:t>
            </a:r>
            <a:r>
              <a:rPr lang="pt-BR" dirty="0"/>
              <a:t> </a:t>
            </a:r>
            <a:r>
              <a:rPr lang="pt-BR" dirty="0" err="1"/>
              <a:t>reading</a:t>
            </a:r>
            <a:r>
              <a:rPr lang="pt-BR" dirty="0"/>
              <a:t>): A postura adotada pelo receptor. Pode ser Hegemônica (o usuário acredita totalmente na mensagem), Opositiva (o usuário percebe o engano e rejeita a mensagem) ou Negociada (o usuário aceita partes da mensagem, mas questiona outras).Ação realizada (</a:t>
            </a:r>
            <a:r>
              <a:rPr lang="pt-BR" dirty="0" err="1"/>
              <a:t>Action</a:t>
            </a:r>
            <a:r>
              <a:rPr lang="pt-BR" dirty="0"/>
              <a:t> </a:t>
            </a:r>
            <a:r>
              <a:rPr lang="pt-BR" dirty="0" err="1"/>
              <a:t>taken</a:t>
            </a:r>
            <a:r>
              <a:rPr lang="pt-BR" dirty="0"/>
              <a:t>): O que o usuário faz após a leitura. Pode ser Ignorado (a mensagem morre ali), Compartilhado em sinal de apoio (o que ajuda a viralizar a desinformação) ou Compartilhado em sinal de oposição (o usuário compartilha para criticá-la, denunciá-la ou zombar dela).</a:t>
            </a:r>
          </a:p>
        </p:txBody>
      </p:sp>
      <p:sp>
        <p:nvSpPr>
          <p:cNvPr id="4" name="Espaço Reservado para Número de Slide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s-ES" sz="1200" b="0" i="0" u="none" strike="noStrike" cap="none" smtClean="0">
                <a:solidFill>
                  <a:schemeClr val="dk1"/>
                </a:solidFill>
                <a:latin typeface="Calibri"/>
                <a:ea typeface="Calibri"/>
                <a:cs typeface="Calibri"/>
                <a:sym typeface="Calibri"/>
              </a:rPr>
              <a:t>13</a:t>
            </a:fld>
            <a:endParaRPr lang="es-E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655826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O modelo se divide em três fases consecutivas representadas por setas, conectadas por um elemento dinâmico de retroalimentação:1. Criação (</a:t>
            </a:r>
            <a:r>
              <a:rPr lang="pt-BR" dirty="0" err="1"/>
              <a:t>Creation</a:t>
            </a:r>
            <a:r>
              <a:rPr lang="pt-BR" dirty="0"/>
              <a:t>) — Bloco </a:t>
            </a:r>
            <a:r>
              <a:rPr lang="pt-BR" dirty="0" err="1"/>
              <a:t>VermelhoDefinição</a:t>
            </a:r>
            <a:r>
              <a:rPr lang="pt-BR" dirty="0"/>
              <a:t>: O momento em que a mensagem é </a:t>
            </a:r>
            <a:r>
              <a:rPr lang="pt-BR" dirty="0" err="1"/>
              <a:t>criada.Explicação</a:t>
            </a:r>
            <a:r>
              <a:rPr lang="pt-BR" dirty="0"/>
              <a:t>: É o ponto de origem. Aqui nasce a ideia, o boato, a informação ou a narrativa. É a fase puramente conceitual ou estratégica em que o “agente” decide o que quer dizer e com que intenção.2. (Re)Produção ((Re)</a:t>
            </a:r>
            <a:r>
              <a:rPr lang="pt-BR" dirty="0" err="1"/>
              <a:t>Production</a:t>
            </a:r>
            <a:r>
              <a:rPr lang="pt-BR" dirty="0"/>
              <a:t>) — Bloco </a:t>
            </a:r>
            <a:r>
              <a:rPr lang="pt-BR" dirty="0" err="1"/>
              <a:t>CinzaDefinição</a:t>
            </a:r>
            <a:r>
              <a:rPr lang="pt-BR" dirty="0"/>
              <a:t>: Quando a mensagem se transforma em um produto </a:t>
            </a:r>
            <a:r>
              <a:rPr lang="pt-BR" dirty="0" err="1"/>
              <a:t>midiático.Explicação</a:t>
            </a:r>
            <a:r>
              <a:rPr lang="pt-BR" dirty="0"/>
              <a:t>: Nesta etapa, a ideia abstrata se materializa em um formato físico ou digital. A mensagem se transforma em um “objeto” de consumo: uma matéria de jornal, um meme, um vídeo do TikTok, um tuíte ou, como no exemplo histórico, a gravura de uma moeda.3. Distribuição (</a:t>
            </a:r>
            <a:r>
              <a:rPr lang="pt-BR" dirty="0" err="1"/>
              <a:t>Distribution</a:t>
            </a:r>
            <a:r>
              <a:rPr lang="pt-BR" dirty="0"/>
              <a:t>) — Bloco </a:t>
            </a:r>
            <a:r>
              <a:rPr lang="pt-BR" dirty="0" err="1"/>
              <a:t>PretoDefinição</a:t>
            </a:r>
            <a:r>
              <a:rPr lang="pt-BR" dirty="0"/>
              <a:t>: Quando o produto é distribuído ou divulgado ao </a:t>
            </a:r>
            <a:r>
              <a:rPr lang="pt-BR" dirty="0" err="1"/>
              <a:t>público.Explicação</a:t>
            </a:r>
            <a:r>
              <a:rPr lang="pt-BR" dirty="0"/>
              <a:t>: É a fase de difusão. O produto já finalizado é lançado ao mundo por meio de canais de comunicação (redes sociais, meios de comunicação, aplicativos de mensagens) para que chegue ao público em geral ou aos intérpretes.</a:t>
            </a:r>
          </a:p>
          <a:p>
            <a:r>
              <a:rPr lang="pt-BR" dirty="0"/>
              <a:t>A Seta Curva: O Ciclo da </a:t>
            </a:r>
            <a:r>
              <a:rPr lang="pt-BR" dirty="0" err="1"/>
              <a:t>ViralidadeO</a:t>
            </a:r>
            <a:r>
              <a:rPr lang="pt-BR" dirty="0"/>
              <a:t> elemento mais interessante do gráfico é a seta que retorna da Distribuição para a (Re)</a:t>
            </a:r>
            <a:r>
              <a:rPr lang="pt-BR" dirty="0" err="1"/>
              <a:t>Produção.Essa</a:t>
            </a:r>
            <a:r>
              <a:rPr lang="pt-BR" dirty="0"/>
              <a:t> seta explica como funciona a desinformação moderna: assim que uma mensagem é divulgada e distribuída, o próprio público ou outros atores a pegam, modificam, reempacotam e a reproduzem. Isso gera um ciclo infinito em que a mensagem original sofre mutações, se amplifica e se replica constantemente, tornando-a muito mais difícil de conter.</a:t>
            </a:r>
          </a:p>
        </p:txBody>
      </p:sp>
      <p:sp>
        <p:nvSpPr>
          <p:cNvPr id="4" name="Espaço Reservado para Número de Slide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s-ES" sz="1200" b="0" i="0" u="none" strike="noStrike" cap="none" smtClean="0">
                <a:solidFill>
                  <a:schemeClr val="dk1"/>
                </a:solidFill>
                <a:latin typeface="Calibri"/>
                <a:ea typeface="Calibri"/>
                <a:cs typeface="Calibri"/>
                <a:sym typeface="Calibri"/>
              </a:rPr>
              <a:t>14</a:t>
            </a:fld>
            <a:endParaRPr lang="es-E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252154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s-ES" sz="1200" b="0" i="0" u="none" strike="noStrike" cap="none" smtClean="0">
                <a:solidFill>
                  <a:schemeClr val="dk1"/>
                </a:solidFill>
                <a:latin typeface="Calibri"/>
                <a:ea typeface="Calibri"/>
                <a:cs typeface="Calibri"/>
                <a:sym typeface="Calibri"/>
              </a:rPr>
              <a:t>31</a:t>
            </a:fld>
            <a:endParaRPr lang="es-E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490078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2" name="Google Shape;332;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3" name="Google Shape;333;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36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a:extLst>
            <a:ext uri="{FF2B5EF4-FFF2-40B4-BE49-F238E27FC236}">
              <a16:creationId xmlns:a16="http://schemas.microsoft.com/office/drawing/2014/main" id="{807E50AC-A39A-B2EA-2BA9-08121B6B9D26}"/>
            </a:ext>
          </a:extLst>
        </p:cNvPr>
        <p:cNvGrpSpPr/>
        <p:nvPr/>
      </p:nvGrpSpPr>
      <p:grpSpPr>
        <a:xfrm>
          <a:off x="0" y="0"/>
          <a:ext cx="0" cy="0"/>
          <a:chOff x="0" y="0"/>
          <a:chExt cx="0" cy="0"/>
        </a:xfrm>
      </p:grpSpPr>
      <p:sp>
        <p:nvSpPr>
          <p:cNvPr id="331" name="Google Shape;331;p23:notes">
            <a:extLst>
              <a:ext uri="{FF2B5EF4-FFF2-40B4-BE49-F238E27FC236}">
                <a16:creationId xmlns:a16="http://schemas.microsoft.com/office/drawing/2014/main" id="{3D59D47F-55D6-EF85-DA65-8711944C05E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2" name="Google Shape;332;p23:notes">
            <a:extLst>
              <a:ext uri="{FF2B5EF4-FFF2-40B4-BE49-F238E27FC236}">
                <a16:creationId xmlns:a16="http://schemas.microsoft.com/office/drawing/2014/main" id="{5E7CF2E6-6A9E-0198-5DB8-C6961C1A656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3" name="Google Shape;333;p23:notes">
            <a:extLst>
              <a:ext uri="{FF2B5EF4-FFF2-40B4-BE49-F238E27FC236}">
                <a16:creationId xmlns:a16="http://schemas.microsoft.com/office/drawing/2014/main" id="{B98EB362-E037-605F-B5A8-5C0E7F1BA371}"/>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37</a:t>
            </a:fld>
            <a:endParaRPr/>
          </a:p>
        </p:txBody>
      </p:sp>
    </p:spTree>
    <p:extLst>
      <p:ext uri="{BB962C8B-B14F-4D97-AF65-F5344CB8AC3E}">
        <p14:creationId xmlns:p14="http://schemas.microsoft.com/office/powerpoint/2010/main" val="38110846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a:extLst>
            <a:ext uri="{FF2B5EF4-FFF2-40B4-BE49-F238E27FC236}">
              <a16:creationId xmlns:a16="http://schemas.microsoft.com/office/drawing/2014/main" id="{23B0F676-1F24-D9EC-5003-CA9C01E4C7AE}"/>
            </a:ext>
          </a:extLst>
        </p:cNvPr>
        <p:cNvGrpSpPr/>
        <p:nvPr/>
      </p:nvGrpSpPr>
      <p:grpSpPr>
        <a:xfrm>
          <a:off x="0" y="0"/>
          <a:ext cx="0" cy="0"/>
          <a:chOff x="0" y="0"/>
          <a:chExt cx="0" cy="0"/>
        </a:xfrm>
      </p:grpSpPr>
      <p:sp>
        <p:nvSpPr>
          <p:cNvPr id="331" name="Google Shape;331;p23:notes">
            <a:extLst>
              <a:ext uri="{FF2B5EF4-FFF2-40B4-BE49-F238E27FC236}">
                <a16:creationId xmlns:a16="http://schemas.microsoft.com/office/drawing/2014/main" id="{61F11954-0487-9330-02D4-F3E7A7F7DEA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2" name="Google Shape;332;p23:notes">
            <a:extLst>
              <a:ext uri="{FF2B5EF4-FFF2-40B4-BE49-F238E27FC236}">
                <a16:creationId xmlns:a16="http://schemas.microsoft.com/office/drawing/2014/main" id="{FE311426-D5C1-FFCD-1C7D-B3C8948A070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3" name="Google Shape;333;p23:notes">
            <a:extLst>
              <a:ext uri="{FF2B5EF4-FFF2-40B4-BE49-F238E27FC236}">
                <a16:creationId xmlns:a16="http://schemas.microsoft.com/office/drawing/2014/main" id="{FA96CFCF-FAF2-AACB-0BAC-F8B4D3C32FA5}"/>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38</a:t>
            </a:fld>
            <a:endParaRPr/>
          </a:p>
        </p:txBody>
      </p:sp>
    </p:spTree>
    <p:extLst>
      <p:ext uri="{BB962C8B-B14F-4D97-AF65-F5344CB8AC3E}">
        <p14:creationId xmlns:p14="http://schemas.microsoft.com/office/powerpoint/2010/main" val="17800538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a:extLst>
            <a:ext uri="{FF2B5EF4-FFF2-40B4-BE49-F238E27FC236}">
              <a16:creationId xmlns:a16="http://schemas.microsoft.com/office/drawing/2014/main" id="{1B2A577D-1CA9-8C70-9739-AA67F805FA38}"/>
            </a:ext>
          </a:extLst>
        </p:cNvPr>
        <p:cNvGrpSpPr/>
        <p:nvPr/>
      </p:nvGrpSpPr>
      <p:grpSpPr>
        <a:xfrm>
          <a:off x="0" y="0"/>
          <a:ext cx="0" cy="0"/>
          <a:chOff x="0" y="0"/>
          <a:chExt cx="0" cy="0"/>
        </a:xfrm>
      </p:grpSpPr>
      <p:sp>
        <p:nvSpPr>
          <p:cNvPr id="331" name="Google Shape;331;p23:notes">
            <a:extLst>
              <a:ext uri="{FF2B5EF4-FFF2-40B4-BE49-F238E27FC236}">
                <a16:creationId xmlns:a16="http://schemas.microsoft.com/office/drawing/2014/main" id="{3091B124-66FB-9AAB-046B-F75A363C5EF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2" name="Google Shape;332;p23:notes">
            <a:extLst>
              <a:ext uri="{FF2B5EF4-FFF2-40B4-BE49-F238E27FC236}">
                <a16:creationId xmlns:a16="http://schemas.microsoft.com/office/drawing/2014/main" id="{73D62B02-9A79-8825-B5AF-7B745C74B05A}"/>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3" name="Google Shape;333;p23:notes">
            <a:extLst>
              <a:ext uri="{FF2B5EF4-FFF2-40B4-BE49-F238E27FC236}">
                <a16:creationId xmlns:a16="http://schemas.microsoft.com/office/drawing/2014/main" id="{87E41F31-29B3-EE74-494E-DF54C45701D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39</a:t>
            </a:fld>
            <a:endParaRPr/>
          </a:p>
        </p:txBody>
      </p:sp>
    </p:spTree>
    <p:extLst>
      <p:ext uri="{BB962C8B-B14F-4D97-AF65-F5344CB8AC3E}">
        <p14:creationId xmlns:p14="http://schemas.microsoft.com/office/powerpoint/2010/main" val="24211704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a:extLst>
            <a:ext uri="{FF2B5EF4-FFF2-40B4-BE49-F238E27FC236}">
              <a16:creationId xmlns:a16="http://schemas.microsoft.com/office/drawing/2014/main" id="{B8E3AD51-86D8-54D4-1166-AF942F7A8198}"/>
            </a:ext>
          </a:extLst>
        </p:cNvPr>
        <p:cNvGrpSpPr/>
        <p:nvPr/>
      </p:nvGrpSpPr>
      <p:grpSpPr>
        <a:xfrm>
          <a:off x="0" y="0"/>
          <a:ext cx="0" cy="0"/>
          <a:chOff x="0" y="0"/>
          <a:chExt cx="0" cy="0"/>
        </a:xfrm>
      </p:grpSpPr>
      <p:sp>
        <p:nvSpPr>
          <p:cNvPr id="331" name="Google Shape;331;p23:notes">
            <a:extLst>
              <a:ext uri="{FF2B5EF4-FFF2-40B4-BE49-F238E27FC236}">
                <a16:creationId xmlns:a16="http://schemas.microsoft.com/office/drawing/2014/main" id="{7FD638FA-1CED-C1FB-DE16-3883F9F5AE5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2" name="Google Shape;332;p23:notes">
            <a:extLst>
              <a:ext uri="{FF2B5EF4-FFF2-40B4-BE49-F238E27FC236}">
                <a16:creationId xmlns:a16="http://schemas.microsoft.com/office/drawing/2014/main" id="{DA945F76-6E58-16BA-173E-C5073471302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3" name="Google Shape;333;p23:notes">
            <a:extLst>
              <a:ext uri="{FF2B5EF4-FFF2-40B4-BE49-F238E27FC236}">
                <a16:creationId xmlns:a16="http://schemas.microsoft.com/office/drawing/2014/main" id="{64C9C5A3-1A5D-9A04-C591-59782926B74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40</a:t>
            </a:fld>
            <a:endParaRPr/>
          </a:p>
        </p:txBody>
      </p:sp>
    </p:spTree>
    <p:extLst>
      <p:ext uri="{BB962C8B-B14F-4D97-AF65-F5344CB8AC3E}">
        <p14:creationId xmlns:p14="http://schemas.microsoft.com/office/powerpoint/2010/main" val="7091883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a:extLst>
            <a:ext uri="{FF2B5EF4-FFF2-40B4-BE49-F238E27FC236}">
              <a16:creationId xmlns:a16="http://schemas.microsoft.com/office/drawing/2014/main" id="{843DDB74-5613-97E8-8648-EC9883D8DBE3}"/>
            </a:ext>
          </a:extLst>
        </p:cNvPr>
        <p:cNvGrpSpPr/>
        <p:nvPr/>
      </p:nvGrpSpPr>
      <p:grpSpPr>
        <a:xfrm>
          <a:off x="0" y="0"/>
          <a:ext cx="0" cy="0"/>
          <a:chOff x="0" y="0"/>
          <a:chExt cx="0" cy="0"/>
        </a:xfrm>
      </p:grpSpPr>
      <p:sp>
        <p:nvSpPr>
          <p:cNvPr id="331" name="Google Shape;331;p23:notes">
            <a:extLst>
              <a:ext uri="{FF2B5EF4-FFF2-40B4-BE49-F238E27FC236}">
                <a16:creationId xmlns:a16="http://schemas.microsoft.com/office/drawing/2014/main" id="{95CC9679-E1C8-D05A-F065-AED2BF05D1F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2" name="Google Shape;332;p23:notes">
            <a:extLst>
              <a:ext uri="{FF2B5EF4-FFF2-40B4-BE49-F238E27FC236}">
                <a16:creationId xmlns:a16="http://schemas.microsoft.com/office/drawing/2014/main" id="{6D1C569D-777B-2D06-08C8-2A28E578503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3" name="Google Shape;333;p23:notes">
            <a:extLst>
              <a:ext uri="{FF2B5EF4-FFF2-40B4-BE49-F238E27FC236}">
                <a16:creationId xmlns:a16="http://schemas.microsoft.com/office/drawing/2014/main" id="{8DB1324E-6FFC-12B6-2533-C31F967F4628}"/>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41</a:t>
            </a:fld>
            <a:endParaRPr/>
          </a:p>
        </p:txBody>
      </p:sp>
    </p:spTree>
    <p:extLst>
      <p:ext uri="{BB962C8B-B14F-4D97-AF65-F5344CB8AC3E}">
        <p14:creationId xmlns:p14="http://schemas.microsoft.com/office/powerpoint/2010/main" val="35577974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a:extLst>
            <a:ext uri="{FF2B5EF4-FFF2-40B4-BE49-F238E27FC236}">
              <a16:creationId xmlns:a16="http://schemas.microsoft.com/office/drawing/2014/main" id="{FF702AA6-33B6-C76C-0838-A1B3A38A4D8C}"/>
            </a:ext>
          </a:extLst>
        </p:cNvPr>
        <p:cNvGrpSpPr/>
        <p:nvPr/>
      </p:nvGrpSpPr>
      <p:grpSpPr>
        <a:xfrm>
          <a:off x="0" y="0"/>
          <a:ext cx="0" cy="0"/>
          <a:chOff x="0" y="0"/>
          <a:chExt cx="0" cy="0"/>
        </a:xfrm>
      </p:grpSpPr>
      <p:sp>
        <p:nvSpPr>
          <p:cNvPr id="331" name="Google Shape;331;p23:notes">
            <a:extLst>
              <a:ext uri="{FF2B5EF4-FFF2-40B4-BE49-F238E27FC236}">
                <a16:creationId xmlns:a16="http://schemas.microsoft.com/office/drawing/2014/main" id="{5A117F50-221E-8DF1-CF1B-7D4F8FB5573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2" name="Google Shape;332;p23:notes">
            <a:extLst>
              <a:ext uri="{FF2B5EF4-FFF2-40B4-BE49-F238E27FC236}">
                <a16:creationId xmlns:a16="http://schemas.microsoft.com/office/drawing/2014/main" id="{D4515356-3354-9E7A-2D05-3205D8B4AAA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3" name="Google Shape;333;p23:notes">
            <a:extLst>
              <a:ext uri="{FF2B5EF4-FFF2-40B4-BE49-F238E27FC236}">
                <a16:creationId xmlns:a16="http://schemas.microsoft.com/office/drawing/2014/main" id="{139BE68B-BF87-3ABD-092B-2950D2C9AFC8}"/>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42</a:t>
            </a:fld>
            <a:endParaRPr/>
          </a:p>
        </p:txBody>
      </p:sp>
    </p:spTree>
    <p:extLst>
      <p:ext uri="{BB962C8B-B14F-4D97-AF65-F5344CB8AC3E}">
        <p14:creationId xmlns:p14="http://schemas.microsoft.com/office/powerpoint/2010/main" val="12385580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g3ef65ee95d1_0_25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0" name="Google Shape;460;g3ef65ee95d1_0_2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2" name="Google Shape;342;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3" name="Google Shape;343;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44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2" name="Google Shape;352;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45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a:extLst>
            <a:ext uri="{FF2B5EF4-FFF2-40B4-BE49-F238E27FC236}">
              <a16:creationId xmlns:a16="http://schemas.microsoft.com/office/drawing/2014/main" id="{B925F68B-4C9A-EDBC-FC1C-A22F72B364A8}"/>
            </a:ext>
          </a:extLst>
        </p:cNvPr>
        <p:cNvGrpSpPr/>
        <p:nvPr/>
      </p:nvGrpSpPr>
      <p:grpSpPr>
        <a:xfrm>
          <a:off x="0" y="0"/>
          <a:ext cx="0" cy="0"/>
          <a:chOff x="0" y="0"/>
          <a:chExt cx="0" cy="0"/>
        </a:xfrm>
      </p:grpSpPr>
      <p:sp>
        <p:nvSpPr>
          <p:cNvPr id="351" name="Google Shape;351;p25:notes">
            <a:extLst>
              <a:ext uri="{FF2B5EF4-FFF2-40B4-BE49-F238E27FC236}">
                <a16:creationId xmlns:a16="http://schemas.microsoft.com/office/drawing/2014/main" id="{7F4F6FD7-1BA6-DB2F-B390-8715030C2CA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2" name="Google Shape;352;p25:notes">
            <a:extLst>
              <a:ext uri="{FF2B5EF4-FFF2-40B4-BE49-F238E27FC236}">
                <a16:creationId xmlns:a16="http://schemas.microsoft.com/office/drawing/2014/main" id="{CE847494-F894-8CDB-221D-F6AC6EDD54D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p25:notes">
            <a:extLst>
              <a:ext uri="{FF2B5EF4-FFF2-40B4-BE49-F238E27FC236}">
                <a16:creationId xmlns:a16="http://schemas.microsoft.com/office/drawing/2014/main" id="{6AB0C1C9-A79E-6E90-BE51-CEE239DE49BE}"/>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46</a:t>
            </a:fld>
            <a:endParaRPr/>
          </a:p>
        </p:txBody>
      </p:sp>
    </p:spTree>
    <p:extLst>
      <p:ext uri="{BB962C8B-B14F-4D97-AF65-F5344CB8AC3E}">
        <p14:creationId xmlns:p14="http://schemas.microsoft.com/office/powerpoint/2010/main" val="32498521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a:extLst>
            <a:ext uri="{FF2B5EF4-FFF2-40B4-BE49-F238E27FC236}">
              <a16:creationId xmlns:a16="http://schemas.microsoft.com/office/drawing/2014/main" id="{B49B224E-BA4C-F932-445A-42F587E0F842}"/>
            </a:ext>
          </a:extLst>
        </p:cNvPr>
        <p:cNvGrpSpPr/>
        <p:nvPr/>
      </p:nvGrpSpPr>
      <p:grpSpPr>
        <a:xfrm>
          <a:off x="0" y="0"/>
          <a:ext cx="0" cy="0"/>
          <a:chOff x="0" y="0"/>
          <a:chExt cx="0" cy="0"/>
        </a:xfrm>
      </p:grpSpPr>
      <p:sp>
        <p:nvSpPr>
          <p:cNvPr id="351" name="Google Shape;351;p25:notes">
            <a:extLst>
              <a:ext uri="{FF2B5EF4-FFF2-40B4-BE49-F238E27FC236}">
                <a16:creationId xmlns:a16="http://schemas.microsoft.com/office/drawing/2014/main" id="{1CD6AE4C-4449-F7FD-7563-61088AB3BDD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2" name="Google Shape;352;p25:notes">
            <a:extLst>
              <a:ext uri="{FF2B5EF4-FFF2-40B4-BE49-F238E27FC236}">
                <a16:creationId xmlns:a16="http://schemas.microsoft.com/office/drawing/2014/main" id="{E876F55A-6B50-7D06-538D-56B0834A78C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p25:notes">
            <a:extLst>
              <a:ext uri="{FF2B5EF4-FFF2-40B4-BE49-F238E27FC236}">
                <a16:creationId xmlns:a16="http://schemas.microsoft.com/office/drawing/2014/main" id="{85089A4E-2C7A-DCE7-F80D-B53FA1646AF4}"/>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47</a:t>
            </a:fld>
            <a:endParaRPr/>
          </a:p>
        </p:txBody>
      </p:sp>
    </p:spTree>
    <p:extLst>
      <p:ext uri="{BB962C8B-B14F-4D97-AF65-F5344CB8AC3E}">
        <p14:creationId xmlns:p14="http://schemas.microsoft.com/office/powerpoint/2010/main" val="22460497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a:extLst>
            <a:ext uri="{FF2B5EF4-FFF2-40B4-BE49-F238E27FC236}">
              <a16:creationId xmlns:a16="http://schemas.microsoft.com/office/drawing/2014/main" id="{6BB0E677-E8EB-E143-F216-3FBBDA9D7D27}"/>
            </a:ext>
          </a:extLst>
        </p:cNvPr>
        <p:cNvGrpSpPr/>
        <p:nvPr/>
      </p:nvGrpSpPr>
      <p:grpSpPr>
        <a:xfrm>
          <a:off x="0" y="0"/>
          <a:ext cx="0" cy="0"/>
          <a:chOff x="0" y="0"/>
          <a:chExt cx="0" cy="0"/>
        </a:xfrm>
      </p:grpSpPr>
      <p:sp>
        <p:nvSpPr>
          <p:cNvPr id="351" name="Google Shape;351;p25:notes">
            <a:extLst>
              <a:ext uri="{FF2B5EF4-FFF2-40B4-BE49-F238E27FC236}">
                <a16:creationId xmlns:a16="http://schemas.microsoft.com/office/drawing/2014/main" id="{5940B1A1-FC0F-FFB0-927C-CA4F4DDAEFC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2" name="Google Shape;352;p25:notes">
            <a:extLst>
              <a:ext uri="{FF2B5EF4-FFF2-40B4-BE49-F238E27FC236}">
                <a16:creationId xmlns:a16="http://schemas.microsoft.com/office/drawing/2014/main" id="{704AEA3B-FF00-FDF5-0D66-670B328D85CE}"/>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p25:notes">
            <a:extLst>
              <a:ext uri="{FF2B5EF4-FFF2-40B4-BE49-F238E27FC236}">
                <a16:creationId xmlns:a16="http://schemas.microsoft.com/office/drawing/2014/main" id="{C56464F8-285F-A8F2-2DE0-A18AD006F43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48</a:t>
            </a:fld>
            <a:endParaRPr/>
          </a:p>
        </p:txBody>
      </p:sp>
    </p:spTree>
    <p:extLst>
      <p:ext uri="{BB962C8B-B14F-4D97-AF65-F5344CB8AC3E}">
        <p14:creationId xmlns:p14="http://schemas.microsoft.com/office/powerpoint/2010/main" val="281042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a:extLst>
            <a:ext uri="{FF2B5EF4-FFF2-40B4-BE49-F238E27FC236}">
              <a16:creationId xmlns:a16="http://schemas.microsoft.com/office/drawing/2014/main" id="{00438D0D-E302-767F-C6AE-C2A4A40310DD}"/>
            </a:ext>
          </a:extLst>
        </p:cNvPr>
        <p:cNvGrpSpPr/>
        <p:nvPr/>
      </p:nvGrpSpPr>
      <p:grpSpPr>
        <a:xfrm>
          <a:off x="0" y="0"/>
          <a:ext cx="0" cy="0"/>
          <a:chOff x="0" y="0"/>
          <a:chExt cx="0" cy="0"/>
        </a:xfrm>
      </p:grpSpPr>
      <p:sp>
        <p:nvSpPr>
          <p:cNvPr id="351" name="Google Shape;351;p25:notes">
            <a:extLst>
              <a:ext uri="{FF2B5EF4-FFF2-40B4-BE49-F238E27FC236}">
                <a16:creationId xmlns:a16="http://schemas.microsoft.com/office/drawing/2014/main" id="{56289B1D-D304-A8A8-13F3-FA73E69C625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2" name="Google Shape;352;p25:notes">
            <a:extLst>
              <a:ext uri="{FF2B5EF4-FFF2-40B4-BE49-F238E27FC236}">
                <a16:creationId xmlns:a16="http://schemas.microsoft.com/office/drawing/2014/main" id="{E906B216-BCC9-2040-731A-7954F5B2BA1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p25:notes">
            <a:extLst>
              <a:ext uri="{FF2B5EF4-FFF2-40B4-BE49-F238E27FC236}">
                <a16:creationId xmlns:a16="http://schemas.microsoft.com/office/drawing/2014/main" id="{EE8578AD-46CD-7CF2-F5C3-42D8B563AB9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49</a:t>
            </a:fld>
            <a:endParaRPr/>
          </a:p>
        </p:txBody>
      </p:sp>
    </p:spTree>
    <p:extLst>
      <p:ext uri="{BB962C8B-B14F-4D97-AF65-F5344CB8AC3E}">
        <p14:creationId xmlns:p14="http://schemas.microsoft.com/office/powerpoint/2010/main" val="196789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a:extLst>
            <a:ext uri="{FF2B5EF4-FFF2-40B4-BE49-F238E27FC236}">
              <a16:creationId xmlns:a16="http://schemas.microsoft.com/office/drawing/2014/main" id="{FE4DAA21-1282-601C-D700-894B7B98214D}"/>
            </a:ext>
          </a:extLst>
        </p:cNvPr>
        <p:cNvGrpSpPr/>
        <p:nvPr/>
      </p:nvGrpSpPr>
      <p:grpSpPr>
        <a:xfrm>
          <a:off x="0" y="0"/>
          <a:ext cx="0" cy="0"/>
          <a:chOff x="0" y="0"/>
          <a:chExt cx="0" cy="0"/>
        </a:xfrm>
      </p:grpSpPr>
      <p:sp>
        <p:nvSpPr>
          <p:cNvPr id="351" name="Google Shape;351;p25:notes">
            <a:extLst>
              <a:ext uri="{FF2B5EF4-FFF2-40B4-BE49-F238E27FC236}">
                <a16:creationId xmlns:a16="http://schemas.microsoft.com/office/drawing/2014/main" id="{257D9149-A99C-A420-0F47-E886BF5B698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2" name="Google Shape;352;p25:notes">
            <a:extLst>
              <a:ext uri="{FF2B5EF4-FFF2-40B4-BE49-F238E27FC236}">
                <a16:creationId xmlns:a16="http://schemas.microsoft.com/office/drawing/2014/main" id="{6B4C47D9-C82E-879E-29AB-48FDBB0D2F7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p25:notes">
            <a:extLst>
              <a:ext uri="{FF2B5EF4-FFF2-40B4-BE49-F238E27FC236}">
                <a16:creationId xmlns:a16="http://schemas.microsoft.com/office/drawing/2014/main" id="{4C9D06A9-0362-873C-08FD-AE8641B32E1B}"/>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50</a:t>
            </a:fld>
            <a:endParaRPr/>
          </a:p>
        </p:txBody>
      </p:sp>
    </p:spTree>
    <p:extLst>
      <p:ext uri="{BB962C8B-B14F-4D97-AF65-F5344CB8AC3E}">
        <p14:creationId xmlns:p14="http://schemas.microsoft.com/office/powerpoint/2010/main" val="29352218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a:extLst>
            <a:ext uri="{FF2B5EF4-FFF2-40B4-BE49-F238E27FC236}">
              <a16:creationId xmlns:a16="http://schemas.microsoft.com/office/drawing/2014/main" id="{0EF7F68D-4036-29D4-5C85-A5979A1E400D}"/>
            </a:ext>
          </a:extLst>
        </p:cNvPr>
        <p:cNvGrpSpPr/>
        <p:nvPr/>
      </p:nvGrpSpPr>
      <p:grpSpPr>
        <a:xfrm>
          <a:off x="0" y="0"/>
          <a:ext cx="0" cy="0"/>
          <a:chOff x="0" y="0"/>
          <a:chExt cx="0" cy="0"/>
        </a:xfrm>
      </p:grpSpPr>
      <p:sp>
        <p:nvSpPr>
          <p:cNvPr id="351" name="Google Shape;351;p25:notes">
            <a:extLst>
              <a:ext uri="{FF2B5EF4-FFF2-40B4-BE49-F238E27FC236}">
                <a16:creationId xmlns:a16="http://schemas.microsoft.com/office/drawing/2014/main" id="{C53590EF-22ED-D2D9-095A-5C1C1E9D5A7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2" name="Google Shape;352;p25:notes">
            <a:extLst>
              <a:ext uri="{FF2B5EF4-FFF2-40B4-BE49-F238E27FC236}">
                <a16:creationId xmlns:a16="http://schemas.microsoft.com/office/drawing/2014/main" id="{B322FF7F-E93F-81C9-66F5-7EF074826F19}"/>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p25:notes">
            <a:extLst>
              <a:ext uri="{FF2B5EF4-FFF2-40B4-BE49-F238E27FC236}">
                <a16:creationId xmlns:a16="http://schemas.microsoft.com/office/drawing/2014/main" id="{76192B8D-14B4-E28B-4C8F-BE96FCD4F0E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51</a:t>
            </a:fld>
            <a:endParaRPr/>
          </a:p>
        </p:txBody>
      </p:sp>
    </p:spTree>
    <p:extLst>
      <p:ext uri="{BB962C8B-B14F-4D97-AF65-F5344CB8AC3E}">
        <p14:creationId xmlns:p14="http://schemas.microsoft.com/office/powerpoint/2010/main" val="24013736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g3ef65ee95d1_0_1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8" name="Google Shape;428;g3ef65ee95d1_0_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a:extLst>
            <a:ext uri="{FF2B5EF4-FFF2-40B4-BE49-F238E27FC236}">
              <a16:creationId xmlns:a16="http://schemas.microsoft.com/office/drawing/2014/main" id="{7B03C5A0-13B4-D5F6-962C-EB7CF354B4D2}"/>
            </a:ext>
          </a:extLst>
        </p:cNvPr>
        <p:cNvGrpSpPr/>
        <p:nvPr/>
      </p:nvGrpSpPr>
      <p:grpSpPr>
        <a:xfrm>
          <a:off x="0" y="0"/>
          <a:ext cx="0" cy="0"/>
          <a:chOff x="0" y="0"/>
          <a:chExt cx="0" cy="0"/>
        </a:xfrm>
      </p:grpSpPr>
      <p:sp>
        <p:nvSpPr>
          <p:cNvPr id="351" name="Google Shape;351;p25:notes">
            <a:extLst>
              <a:ext uri="{FF2B5EF4-FFF2-40B4-BE49-F238E27FC236}">
                <a16:creationId xmlns:a16="http://schemas.microsoft.com/office/drawing/2014/main" id="{18EE2743-4912-AF51-66DC-5888419F1E2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2" name="Google Shape;352;p25:notes">
            <a:extLst>
              <a:ext uri="{FF2B5EF4-FFF2-40B4-BE49-F238E27FC236}">
                <a16:creationId xmlns:a16="http://schemas.microsoft.com/office/drawing/2014/main" id="{E7155C9A-219E-A873-EB5E-FF0BE955419E}"/>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p25:notes">
            <a:extLst>
              <a:ext uri="{FF2B5EF4-FFF2-40B4-BE49-F238E27FC236}">
                <a16:creationId xmlns:a16="http://schemas.microsoft.com/office/drawing/2014/main" id="{F4E94E64-09A7-5CAC-0865-F428A4CFA6B6}"/>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53</a:t>
            </a:fld>
            <a:endParaRPr/>
          </a:p>
        </p:txBody>
      </p:sp>
    </p:spTree>
    <p:extLst>
      <p:ext uri="{BB962C8B-B14F-4D97-AF65-F5344CB8AC3E}">
        <p14:creationId xmlns:p14="http://schemas.microsoft.com/office/powerpoint/2010/main" val="20447727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a:extLst>
            <a:ext uri="{FF2B5EF4-FFF2-40B4-BE49-F238E27FC236}">
              <a16:creationId xmlns:a16="http://schemas.microsoft.com/office/drawing/2014/main" id="{00306229-A62B-0CD5-BC25-6D650CD88DC8}"/>
            </a:ext>
          </a:extLst>
        </p:cNvPr>
        <p:cNvGrpSpPr/>
        <p:nvPr/>
      </p:nvGrpSpPr>
      <p:grpSpPr>
        <a:xfrm>
          <a:off x="0" y="0"/>
          <a:ext cx="0" cy="0"/>
          <a:chOff x="0" y="0"/>
          <a:chExt cx="0" cy="0"/>
        </a:xfrm>
      </p:grpSpPr>
      <p:sp>
        <p:nvSpPr>
          <p:cNvPr id="351" name="Google Shape;351;p25:notes">
            <a:extLst>
              <a:ext uri="{FF2B5EF4-FFF2-40B4-BE49-F238E27FC236}">
                <a16:creationId xmlns:a16="http://schemas.microsoft.com/office/drawing/2014/main" id="{4B5D80AE-E147-359C-6023-18655D36DBD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2" name="Google Shape;352;p25:notes">
            <a:extLst>
              <a:ext uri="{FF2B5EF4-FFF2-40B4-BE49-F238E27FC236}">
                <a16:creationId xmlns:a16="http://schemas.microsoft.com/office/drawing/2014/main" id="{7A4C8665-F1FB-F8C6-42B8-253AA5D8E90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p25:notes">
            <a:extLst>
              <a:ext uri="{FF2B5EF4-FFF2-40B4-BE49-F238E27FC236}">
                <a16:creationId xmlns:a16="http://schemas.microsoft.com/office/drawing/2014/main" id="{18568131-FC27-5657-B4E8-6F173F32113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54</a:t>
            </a:fld>
            <a:endParaRPr/>
          </a:p>
        </p:txBody>
      </p:sp>
    </p:spTree>
    <p:extLst>
      <p:ext uri="{BB962C8B-B14F-4D97-AF65-F5344CB8AC3E}">
        <p14:creationId xmlns:p14="http://schemas.microsoft.com/office/powerpoint/2010/main" val="5239718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a:extLst>
            <a:ext uri="{FF2B5EF4-FFF2-40B4-BE49-F238E27FC236}">
              <a16:creationId xmlns:a16="http://schemas.microsoft.com/office/drawing/2014/main" id="{2347E56F-3DDD-8E7D-CB6C-1ED9D263024F}"/>
            </a:ext>
          </a:extLst>
        </p:cNvPr>
        <p:cNvGrpSpPr/>
        <p:nvPr/>
      </p:nvGrpSpPr>
      <p:grpSpPr>
        <a:xfrm>
          <a:off x="0" y="0"/>
          <a:ext cx="0" cy="0"/>
          <a:chOff x="0" y="0"/>
          <a:chExt cx="0" cy="0"/>
        </a:xfrm>
      </p:grpSpPr>
      <p:sp>
        <p:nvSpPr>
          <p:cNvPr id="351" name="Google Shape;351;p25:notes">
            <a:extLst>
              <a:ext uri="{FF2B5EF4-FFF2-40B4-BE49-F238E27FC236}">
                <a16:creationId xmlns:a16="http://schemas.microsoft.com/office/drawing/2014/main" id="{511AD219-38A8-F929-9E29-076A0FC84D5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2" name="Google Shape;352;p25:notes">
            <a:extLst>
              <a:ext uri="{FF2B5EF4-FFF2-40B4-BE49-F238E27FC236}">
                <a16:creationId xmlns:a16="http://schemas.microsoft.com/office/drawing/2014/main" id="{68CF7B4A-6184-A4AD-3601-B4634BF319B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p25:notes">
            <a:extLst>
              <a:ext uri="{FF2B5EF4-FFF2-40B4-BE49-F238E27FC236}">
                <a16:creationId xmlns:a16="http://schemas.microsoft.com/office/drawing/2014/main" id="{2EAC64E6-9DF1-FF80-1A93-1812112D41DF}"/>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55</a:t>
            </a:fld>
            <a:endParaRPr/>
          </a:p>
        </p:txBody>
      </p:sp>
    </p:spTree>
    <p:extLst>
      <p:ext uri="{BB962C8B-B14F-4D97-AF65-F5344CB8AC3E}">
        <p14:creationId xmlns:p14="http://schemas.microsoft.com/office/powerpoint/2010/main" val="39562540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a:extLst>
            <a:ext uri="{FF2B5EF4-FFF2-40B4-BE49-F238E27FC236}">
              <a16:creationId xmlns:a16="http://schemas.microsoft.com/office/drawing/2014/main" id="{F2ED4470-0936-20D1-D7D3-B99F07D37E5B}"/>
            </a:ext>
          </a:extLst>
        </p:cNvPr>
        <p:cNvGrpSpPr/>
        <p:nvPr/>
      </p:nvGrpSpPr>
      <p:grpSpPr>
        <a:xfrm>
          <a:off x="0" y="0"/>
          <a:ext cx="0" cy="0"/>
          <a:chOff x="0" y="0"/>
          <a:chExt cx="0" cy="0"/>
        </a:xfrm>
      </p:grpSpPr>
      <p:sp>
        <p:nvSpPr>
          <p:cNvPr id="351" name="Google Shape;351;p25:notes">
            <a:extLst>
              <a:ext uri="{FF2B5EF4-FFF2-40B4-BE49-F238E27FC236}">
                <a16:creationId xmlns:a16="http://schemas.microsoft.com/office/drawing/2014/main" id="{F1980AAF-22BF-9ADA-8461-81E31B96D16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2" name="Google Shape;352;p25:notes">
            <a:extLst>
              <a:ext uri="{FF2B5EF4-FFF2-40B4-BE49-F238E27FC236}">
                <a16:creationId xmlns:a16="http://schemas.microsoft.com/office/drawing/2014/main" id="{1C456930-5732-41B9-BC32-A1854F09A62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p25:notes">
            <a:extLst>
              <a:ext uri="{FF2B5EF4-FFF2-40B4-BE49-F238E27FC236}">
                <a16:creationId xmlns:a16="http://schemas.microsoft.com/office/drawing/2014/main" id="{337458BE-887C-EB4A-A65B-EF2BB504DAA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56</a:t>
            </a:fld>
            <a:endParaRPr/>
          </a:p>
        </p:txBody>
      </p:sp>
    </p:spTree>
    <p:extLst>
      <p:ext uri="{BB962C8B-B14F-4D97-AF65-F5344CB8AC3E}">
        <p14:creationId xmlns:p14="http://schemas.microsoft.com/office/powerpoint/2010/main" val="39008576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a:extLst>
            <a:ext uri="{FF2B5EF4-FFF2-40B4-BE49-F238E27FC236}">
              <a16:creationId xmlns:a16="http://schemas.microsoft.com/office/drawing/2014/main" id="{B94AEEF6-55F3-FC00-7565-384E509DCEDA}"/>
            </a:ext>
          </a:extLst>
        </p:cNvPr>
        <p:cNvGrpSpPr/>
        <p:nvPr/>
      </p:nvGrpSpPr>
      <p:grpSpPr>
        <a:xfrm>
          <a:off x="0" y="0"/>
          <a:ext cx="0" cy="0"/>
          <a:chOff x="0" y="0"/>
          <a:chExt cx="0" cy="0"/>
        </a:xfrm>
      </p:grpSpPr>
      <p:sp>
        <p:nvSpPr>
          <p:cNvPr id="351" name="Google Shape;351;p25:notes">
            <a:extLst>
              <a:ext uri="{FF2B5EF4-FFF2-40B4-BE49-F238E27FC236}">
                <a16:creationId xmlns:a16="http://schemas.microsoft.com/office/drawing/2014/main" id="{C4180948-8333-F1D7-CCFA-FF711A32E97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2" name="Google Shape;352;p25:notes">
            <a:extLst>
              <a:ext uri="{FF2B5EF4-FFF2-40B4-BE49-F238E27FC236}">
                <a16:creationId xmlns:a16="http://schemas.microsoft.com/office/drawing/2014/main" id="{FAB22CFB-8CC3-5101-3DA9-8A27F99ACEA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p25:notes">
            <a:extLst>
              <a:ext uri="{FF2B5EF4-FFF2-40B4-BE49-F238E27FC236}">
                <a16:creationId xmlns:a16="http://schemas.microsoft.com/office/drawing/2014/main" id="{2A07D388-0287-9D84-6BE8-8112E3AA27F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57</a:t>
            </a:fld>
            <a:endParaRPr/>
          </a:p>
        </p:txBody>
      </p:sp>
    </p:spTree>
    <p:extLst>
      <p:ext uri="{BB962C8B-B14F-4D97-AF65-F5344CB8AC3E}">
        <p14:creationId xmlns:p14="http://schemas.microsoft.com/office/powerpoint/2010/main" val="38726917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a:extLst>
            <a:ext uri="{FF2B5EF4-FFF2-40B4-BE49-F238E27FC236}">
              <a16:creationId xmlns:a16="http://schemas.microsoft.com/office/drawing/2014/main" id="{94F4AF05-CD21-0D76-90F1-20B365D9CA61}"/>
            </a:ext>
          </a:extLst>
        </p:cNvPr>
        <p:cNvGrpSpPr/>
        <p:nvPr/>
      </p:nvGrpSpPr>
      <p:grpSpPr>
        <a:xfrm>
          <a:off x="0" y="0"/>
          <a:ext cx="0" cy="0"/>
          <a:chOff x="0" y="0"/>
          <a:chExt cx="0" cy="0"/>
        </a:xfrm>
      </p:grpSpPr>
      <p:sp>
        <p:nvSpPr>
          <p:cNvPr id="351" name="Google Shape;351;p25:notes">
            <a:extLst>
              <a:ext uri="{FF2B5EF4-FFF2-40B4-BE49-F238E27FC236}">
                <a16:creationId xmlns:a16="http://schemas.microsoft.com/office/drawing/2014/main" id="{8874DA6E-4A15-B0A8-21B0-8F446F6D96D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2" name="Google Shape;352;p25:notes">
            <a:extLst>
              <a:ext uri="{FF2B5EF4-FFF2-40B4-BE49-F238E27FC236}">
                <a16:creationId xmlns:a16="http://schemas.microsoft.com/office/drawing/2014/main" id="{1ABE0432-0733-2A77-7679-8FF0FA20179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p25:notes">
            <a:extLst>
              <a:ext uri="{FF2B5EF4-FFF2-40B4-BE49-F238E27FC236}">
                <a16:creationId xmlns:a16="http://schemas.microsoft.com/office/drawing/2014/main" id="{BA736407-EA2C-2286-9869-814F70653AAB}"/>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58</a:t>
            </a:fld>
            <a:endParaRPr/>
          </a:p>
        </p:txBody>
      </p:sp>
    </p:spTree>
    <p:extLst>
      <p:ext uri="{BB962C8B-B14F-4D97-AF65-F5344CB8AC3E}">
        <p14:creationId xmlns:p14="http://schemas.microsoft.com/office/powerpoint/2010/main" val="32112171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a:extLst>
            <a:ext uri="{FF2B5EF4-FFF2-40B4-BE49-F238E27FC236}">
              <a16:creationId xmlns:a16="http://schemas.microsoft.com/office/drawing/2014/main" id="{06761110-59D5-15D5-04AA-943098355D7D}"/>
            </a:ext>
          </a:extLst>
        </p:cNvPr>
        <p:cNvGrpSpPr/>
        <p:nvPr/>
      </p:nvGrpSpPr>
      <p:grpSpPr>
        <a:xfrm>
          <a:off x="0" y="0"/>
          <a:ext cx="0" cy="0"/>
          <a:chOff x="0" y="0"/>
          <a:chExt cx="0" cy="0"/>
        </a:xfrm>
      </p:grpSpPr>
      <p:sp>
        <p:nvSpPr>
          <p:cNvPr id="351" name="Google Shape;351;p25:notes">
            <a:extLst>
              <a:ext uri="{FF2B5EF4-FFF2-40B4-BE49-F238E27FC236}">
                <a16:creationId xmlns:a16="http://schemas.microsoft.com/office/drawing/2014/main" id="{5E1EA99F-44FF-101C-E57D-80B13B3BEC5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2" name="Google Shape;352;p25:notes">
            <a:extLst>
              <a:ext uri="{FF2B5EF4-FFF2-40B4-BE49-F238E27FC236}">
                <a16:creationId xmlns:a16="http://schemas.microsoft.com/office/drawing/2014/main" id="{D4D733FF-B394-5965-777E-AE33C694E83D}"/>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p25:notes">
            <a:extLst>
              <a:ext uri="{FF2B5EF4-FFF2-40B4-BE49-F238E27FC236}">
                <a16:creationId xmlns:a16="http://schemas.microsoft.com/office/drawing/2014/main" id="{08E6ED31-445C-8000-6664-4A2A76EF7E19}"/>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59</a:t>
            </a:fld>
            <a:endParaRPr/>
          </a:p>
        </p:txBody>
      </p:sp>
    </p:spTree>
    <p:extLst>
      <p:ext uri="{BB962C8B-B14F-4D97-AF65-F5344CB8AC3E}">
        <p14:creationId xmlns:p14="http://schemas.microsoft.com/office/powerpoint/2010/main" val="26431964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a:extLst>
            <a:ext uri="{FF2B5EF4-FFF2-40B4-BE49-F238E27FC236}">
              <a16:creationId xmlns:a16="http://schemas.microsoft.com/office/drawing/2014/main" id="{39B08A71-7290-7D08-B493-55EED1DFD1EA}"/>
            </a:ext>
          </a:extLst>
        </p:cNvPr>
        <p:cNvGrpSpPr/>
        <p:nvPr/>
      </p:nvGrpSpPr>
      <p:grpSpPr>
        <a:xfrm>
          <a:off x="0" y="0"/>
          <a:ext cx="0" cy="0"/>
          <a:chOff x="0" y="0"/>
          <a:chExt cx="0" cy="0"/>
        </a:xfrm>
      </p:grpSpPr>
      <p:sp>
        <p:nvSpPr>
          <p:cNvPr id="351" name="Google Shape;351;p25:notes">
            <a:extLst>
              <a:ext uri="{FF2B5EF4-FFF2-40B4-BE49-F238E27FC236}">
                <a16:creationId xmlns:a16="http://schemas.microsoft.com/office/drawing/2014/main" id="{367BD8D6-C83C-5460-E85E-3D4064FB038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2" name="Google Shape;352;p25:notes">
            <a:extLst>
              <a:ext uri="{FF2B5EF4-FFF2-40B4-BE49-F238E27FC236}">
                <a16:creationId xmlns:a16="http://schemas.microsoft.com/office/drawing/2014/main" id="{D116A1CE-F590-8763-C2BF-E3580D64FB5D}"/>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p25:notes">
            <a:extLst>
              <a:ext uri="{FF2B5EF4-FFF2-40B4-BE49-F238E27FC236}">
                <a16:creationId xmlns:a16="http://schemas.microsoft.com/office/drawing/2014/main" id="{93115D6A-3940-A64B-8224-3273F8225441}"/>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60</a:t>
            </a:fld>
            <a:endParaRPr/>
          </a:p>
        </p:txBody>
      </p:sp>
    </p:spTree>
    <p:extLst>
      <p:ext uri="{BB962C8B-B14F-4D97-AF65-F5344CB8AC3E}">
        <p14:creationId xmlns:p14="http://schemas.microsoft.com/office/powerpoint/2010/main" val="5023425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a:extLst>
            <a:ext uri="{FF2B5EF4-FFF2-40B4-BE49-F238E27FC236}">
              <a16:creationId xmlns:a16="http://schemas.microsoft.com/office/drawing/2014/main" id="{65E40307-374A-7AC2-74AE-485C4DD62B06}"/>
            </a:ext>
          </a:extLst>
        </p:cNvPr>
        <p:cNvGrpSpPr/>
        <p:nvPr/>
      </p:nvGrpSpPr>
      <p:grpSpPr>
        <a:xfrm>
          <a:off x="0" y="0"/>
          <a:ext cx="0" cy="0"/>
          <a:chOff x="0" y="0"/>
          <a:chExt cx="0" cy="0"/>
        </a:xfrm>
      </p:grpSpPr>
      <p:sp>
        <p:nvSpPr>
          <p:cNvPr id="351" name="Google Shape;351;p25:notes">
            <a:extLst>
              <a:ext uri="{FF2B5EF4-FFF2-40B4-BE49-F238E27FC236}">
                <a16:creationId xmlns:a16="http://schemas.microsoft.com/office/drawing/2014/main" id="{BA3BA510-83AA-9B90-E144-F422FD16BAC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2" name="Google Shape;352;p25:notes">
            <a:extLst>
              <a:ext uri="{FF2B5EF4-FFF2-40B4-BE49-F238E27FC236}">
                <a16:creationId xmlns:a16="http://schemas.microsoft.com/office/drawing/2014/main" id="{44818CBC-493A-787C-C868-B1542ADA886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p25:notes">
            <a:extLst>
              <a:ext uri="{FF2B5EF4-FFF2-40B4-BE49-F238E27FC236}">
                <a16:creationId xmlns:a16="http://schemas.microsoft.com/office/drawing/2014/main" id="{73FD514D-AB68-EC46-7608-E960F9B5010E}"/>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61</a:t>
            </a:fld>
            <a:endParaRPr/>
          </a:p>
        </p:txBody>
      </p:sp>
    </p:spTree>
    <p:extLst>
      <p:ext uri="{BB962C8B-B14F-4D97-AF65-F5344CB8AC3E}">
        <p14:creationId xmlns:p14="http://schemas.microsoft.com/office/powerpoint/2010/main" val="7286352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a:extLst>
            <a:ext uri="{FF2B5EF4-FFF2-40B4-BE49-F238E27FC236}">
              <a16:creationId xmlns:a16="http://schemas.microsoft.com/office/drawing/2014/main" id="{94C9E87E-0D2E-2CAE-025B-CD2CE12A77B0}"/>
            </a:ext>
          </a:extLst>
        </p:cNvPr>
        <p:cNvGrpSpPr/>
        <p:nvPr/>
      </p:nvGrpSpPr>
      <p:grpSpPr>
        <a:xfrm>
          <a:off x="0" y="0"/>
          <a:ext cx="0" cy="0"/>
          <a:chOff x="0" y="0"/>
          <a:chExt cx="0" cy="0"/>
        </a:xfrm>
      </p:grpSpPr>
      <p:sp>
        <p:nvSpPr>
          <p:cNvPr id="351" name="Google Shape;351;p25:notes">
            <a:extLst>
              <a:ext uri="{FF2B5EF4-FFF2-40B4-BE49-F238E27FC236}">
                <a16:creationId xmlns:a16="http://schemas.microsoft.com/office/drawing/2014/main" id="{DFA04C82-141A-A4B3-7359-492F807427A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2" name="Google Shape;352;p25:notes">
            <a:extLst>
              <a:ext uri="{FF2B5EF4-FFF2-40B4-BE49-F238E27FC236}">
                <a16:creationId xmlns:a16="http://schemas.microsoft.com/office/drawing/2014/main" id="{83F584AB-A97D-641C-3B3A-AEA6279C37D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p25:notes">
            <a:extLst>
              <a:ext uri="{FF2B5EF4-FFF2-40B4-BE49-F238E27FC236}">
                <a16:creationId xmlns:a16="http://schemas.microsoft.com/office/drawing/2014/main" id="{DE2CD5B0-D7A2-870F-E4BA-DDDE6C7634D8}"/>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62</a:t>
            </a:fld>
            <a:endParaRPr/>
          </a:p>
        </p:txBody>
      </p:sp>
    </p:spTree>
    <p:extLst>
      <p:ext uri="{BB962C8B-B14F-4D97-AF65-F5344CB8AC3E}">
        <p14:creationId xmlns:p14="http://schemas.microsoft.com/office/powerpoint/2010/main" val="16751343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a:extLst>
            <a:ext uri="{FF2B5EF4-FFF2-40B4-BE49-F238E27FC236}">
              <a16:creationId xmlns:a16="http://schemas.microsoft.com/office/drawing/2014/main" id="{2710133E-DBBD-287C-40D8-14076A2700E4}"/>
            </a:ext>
          </a:extLst>
        </p:cNvPr>
        <p:cNvGrpSpPr/>
        <p:nvPr/>
      </p:nvGrpSpPr>
      <p:grpSpPr>
        <a:xfrm>
          <a:off x="0" y="0"/>
          <a:ext cx="0" cy="0"/>
          <a:chOff x="0" y="0"/>
          <a:chExt cx="0" cy="0"/>
        </a:xfrm>
      </p:grpSpPr>
      <p:sp>
        <p:nvSpPr>
          <p:cNvPr id="351" name="Google Shape;351;p25:notes">
            <a:extLst>
              <a:ext uri="{FF2B5EF4-FFF2-40B4-BE49-F238E27FC236}">
                <a16:creationId xmlns:a16="http://schemas.microsoft.com/office/drawing/2014/main" id="{FECD906A-FA2A-5670-3008-BDD69466114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2" name="Google Shape;352;p25:notes">
            <a:extLst>
              <a:ext uri="{FF2B5EF4-FFF2-40B4-BE49-F238E27FC236}">
                <a16:creationId xmlns:a16="http://schemas.microsoft.com/office/drawing/2014/main" id="{5BCDC387-ECDB-9E6A-8C61-6404E215A1E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p25:notes">
            <a:extLst>
              <a:ext uri="{FF2B5EF4-FFF2-40B4-BE49-F238E27FC236}">
                <a16:creationId xmlns:a16="http://schemas.microsoft.com/office/drawing/2014/main" id="{EE1E16AD-B729-10B7-145B-B228277171BE}"/>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63</a:t>
            </a:fld>
            <a:endParaRPr/>
          </a:p>
        </p:txBody>
      </p:sp>
    </p:spTree>
    <p:extLst>
      <p:ext uri="{BB962C8B-B14F-4D97-AF65-F5344CB8AC3E}">
        <p14:creationId xmlns:p14="http://schemas.microsoft.com/office/powerpoint/2010/main" val="37629370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4"/>
        <p:cNvGrpSpPr/>
        <p:nvPr/>
      </p:nvGrpSpPr>
      <p:grpSpPr>
        <a:xfrm>
          <a:off x="0" y="0"/>
          <a:ext cx="0" cy="0"/>
          <a:chOff x="0" y="0"/>
          <a:chExt cx="0" cy="0"/>
        </a:xfrm>
      </p:grpSpPr>
      <p:sp>
        <p:nvSpPr>
          <p:cNvPr id="635" name="Google Shape;635;g3ef65ee95d1_0_47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6" name="Google Shape;636;g3ef65ee95d1_0_4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9"/>
        <p:cNvGrpSpPr/>
        <p:nvPr/>
      </p:nvGrpSpPr>
      <p:grpSpPr>
        <a:xfrm>
          <a:off x="0" y="0"/>
          <a:ext cx="0" cy="0"/>
          <a:chOff x="0" y="0"/>
          <a:chExt cx="0" cy="0"/>
        </a:xfrm>
      </p:grpSpPr>
      <p:sp>
        <p:nvSpPr>
          <p:cNvPr id="650" name="Google Shape;650;g3ef65ee95d1_0_49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1" name="Google Shape;651;g3ef65ee95d1_0_4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a:extLst>
            <a:ext uri="{FF2B5EF4-FFF2-40B4-BE49-F238E27FC236}">
              <a16:creationId xmlns:a16="http://schemas.microsoft.com/office/drawing/2014/main" id="{D69DFDBE-59A6-FB27-D5C2-7BDA0C26B329}"/>
            </a:ext>
          </a:extLst>
        </p:cNvPr>
        <p:cNvGrpSpPr/>
        <p:nvPr/>
      </p:nvGrpSpPr>
      <p:grpSpPr>
        <a:xfrm>
          <a:off x="0" y="0"/>
          <a:ext cx="0" cy="0"/>
          <a:chOff x="0" y="0"/>
          <a:chExt cx="0" cy="0"/>
        </a:xfrm>
      </p:grpSpPr>
      <p:sp>
        <p:nvSpPr>
          <p:cNvPr id="351" name="Google Shape;351;p25:notes">
            <a:extLst>
              <a:ext uri="{FF2B5EF4-FFF2-40B4-BE49-F238E27FC236}">
                <a16:creationId xmlns:a16="http://schemas.microsoft.com/office/drawing/2014/main" id="{E2C0D2AF-4274-EE47-A855-A5E7E76817D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2" name="Google Shape;352;p25:notes">
            <a:extLst>
              <a:ext uri="{FF2B5EF4-FFF2-40B4-BE49-F238E27FC236}">
                <a16:creationId xmlns:a16="http://schemas.microsoft.com/office/drawing/2014/main" id="{2B3DB50A-8671-C7AF-B4AD-95E46A9D48E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p25:notes">
            <a:extLst>
              <a:ext uri="{FF2B5EF4-FFF2-40B4-BE49-F238E27FC236}">
                <a16:creationId xmlns:a16="http://schemas.microsoft.com/office/drawing/2014/main" id="{D1A5FAB7-4476-5007-11D0-BD1BCD39C82B}"/>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66</a:t>
            </a:fld>
            <a:endParaRPr/>
          </a:p>
        </p:txBody>
      </p:sp>
    </p:spTree>
    <p:extLst>
      <p:ext uri="{BB962C8B-B14F-4D97-AF65-F5344CB8AC3E}">
        <p14:creationId xmlns:p14="http://schemas.microsoft.com/office/powerpoint/2010/main" val="38637489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a:extLst>
            <a:ext uri="{FF2B5EF4-FFF2-40B4-BE49-F238E27FC236}">
              <a16:creationId xmlns:a16="http://schemas.microsoft.com/office/drawing/2014/main" id="{EFF641AB-DCAD-1076-03B2-FB356DCC0D06}"/>
            </a:ext>
          </a:extLst>
        </p:cNvPr>
        <p:cNvGrpSpPr/>
        <p:nvPr/>
      </p:nvGrpSpPr>
      <p:grpSpPr>
        <a:xfrm>
          <a:off x="0" y="0"/>
          <a:ext cx="0" cy="0"/>
          <a:chOff x="0" y="0"/>
          <a:chExt cx="0" cy="0"/>
        </a:xfrm>
      </p:grpSpPr>
      <p:sp>
        <p:nvSpPr>
          <p:cNvPr id="351" name="Google Shape;351;p25:notes">
            <a:extLst>
              <a:ext uri="{FF2B5EF4-FFF2-40B4-BE49-F238E27FC236}">
                <a16:creationId xmlns:a16="http://schemas.microsoft.com/office/drawing/2014/main" id="{31A38961-6F92-1047-FA06-B2AFBE8C2DE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2" name="Google Shape;352;p25:notes">
            <a:extLst>
              <a:ext uri="{FF2B5EF4-FFF2-40B4-BE49-F238E27FC236}">
                <a16:creationId xmlns:a16="http://schemas.microsoft.com/office/drawing/2014/main" id="{13109823-0051-40E0-857E-34E430788D9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p25:notes">
            <a:extLst>
              <a:ext uri="{FF2B5EF4-FFF2-40B4-BE49-F238E27FC236}">
                <a16:creationId xmlns:a16="http://schemas.microsoft.com/office/drawing/2014/main" id="{E2E0116A-9C3F-D70B-CE3D-311577344896}"/>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67</a:t>
            </a:fld>
            <a:endParaRPr/>
          </a:p>
        </p:txBody>
      </p:sp>
    </p:spTree>
    <p:extLst>
      <p:ext uri="{BB962C8B-B14F-4D97-AF65-F5344CB8AC3E}">
        <p14:creationId xmlns:p14="http://schemas.microsoft.com/office/powerpoint/2010/main" val="10824575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a:extLst>
            <a:ext uri="{FF2B5EF4-FFF2-40B4-BE49-F238E27FC236}">
              <a16:creationId xmlns:a16="http://schemas.microsoft.com/office/drawing/2014/main" id="{C7FC7AB9-E4A3-9E40-4E5E-6AC8398F1138}"/>
            </a:ext>
          </a:extLst>
        </p:cNvPr>
        <p:cNvGrpSpPr/>
        <p:nvPr/>
      </p:nvGrpSpPr>
      <p:grpSpPr>
        <a:xfrm>
          <a:off x="0" y="0"/>
          <a:ext cx="0" cy="0"/>
          <a:chOff x="0" y="0"/>
          <a:chExt cx="0" cy="0"/>
        </a:xfrm>
      </p:grpSpPr>
      <p:sp>
        <p:nvSpPr>
          <p:cNvPr id="351" name="Google Shape;351;p25:notes">
            <a:extLst>
              <a:ext uri="{FF2B5EF4-FFF2-40B4-BE49-F238E27FC236}">
                <a16:creationId xmlns:a16="http://schemas.microsoft.com/office/drawing/2014/main" id="{65284FAB-8C66-F47B-0CD4-9115E68EF76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2" name="Google Shape;352;p25:notes">
            <a:extLst>
              <a:ext uri="{FF2B5EF4-FFF2-40B4-BE49-F238E27FC236}">
                <a16:creationId xmlns:a16="http://schemas.microsoft.com/office/drawing/2014/main" id="{C0EAC6D3-9974-7003-2DB6-43B03E0EDC0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p25:notes">
            <a:extLst>
              <a:ext uri="{FF2B5EF4-FFF2-40B4-BE49-F238E27FC236}">
                <a16:creationId xmlns:a16="http://schemas.microsoft.com/office/drawing/2014/main" id="{AA11EC48-D1E7-9BC4-D010-E005B2D7A6E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68</a:t>
            </a:fld>
            <a:endParaRPr/>
          </a:p>
        </p:txBody>
      </p:sp>
    </p:spTree>
    <p:extLst>
      <p:ext uri="{BB962C8B-B14F-4D97-AF65-F5344CB8AC3E}">
        <p14:creationId xmlns:p14="http://schemas.microsoft.com/office/powerpoint/2010/main" val="32914154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a:extLst>
            <a:ext uri="{FF2B5EF4-FFF2-40B4-BE49-F238E27FC236}">
              <a16:creationId xmlns:a16="http://schemas.microsoft.com/office/drawing/2014/main" id="{9636B7A6-AE31-B451-0172-8D810CCB88E1}"/>
            </a:ext>
          </a:extLst>
        </p:cNvPr>
        <p:cNvGrpSpPr/>
        <p:nvPr/>
      </p:nvGrpSpPr>
      <p:grpSpPr>
        <a:xfrm>
          <a:off x="0" y="0"/>
          <a:ext cx="0" cy="0"/>
          <a:chOff x="0" y="0"/>
          <a:chExt cx="0" cy="0"/>
        </a:xfrm>
      </p:grpSpPr>
      <p:sp>
        <p:nvSpPr>
          <p:cNvPr id="351" name="Google Shape;351;p25:notes">
            <a:extLst>
              <a:ext uri="{FF2B5EF4-FFF2-40B4-BE49-F238E27FC236}">
                <a16:creationId xmlns:a16="http://schemas.microsoft.com/office/drawing/2014/main" id="{C98492C2-C0FF-5D81-11AA-E9819EE7750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2" name="Google Shape;352;p25:notes">
            <a:extLst>
              <a:ext uri="{FF2B5EF4-FFF2-40B4-BE49-F238E27FC236}">
                <a16:creationId xmlns:a16="http://schemas.microsoft.com/office/drawing/2014/main" id="{938B7B34-C8C6-975C-40CD-D6D6BD3929FE}"/>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p25:notes">
            <a:extLst>
              <a:ext uri="{FF2B5EF4-FFF2-40B4-BE49-F238E27FC236}">
                <a16:creationId xmlns:a16="http://schemas.microsoft.com/office/drawing/2014/main" id="{0ADE1C37-9EB0-7BC9-59E6-65F4257E8B53}"/>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69</a:t>
            </a:fld>
            <a:endParaRPr/>
          </a:p>
        </p:txBody>
      </p:sp>
    </p:spTree>
    <p:extLst>
      <p:ext uri="{BB962C8B-B14F-4D97-AF65-F5344CB8AC3E}">
        <p14:creationId xmlns:p14="http://schemas.microsoft.com/office/powerpoint/2010/main" val="7322962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a:extLst>
            <a:ext uri="{FF2B5EF4-FFF2-40B4-BE49-F238E27FC236}">
              <a16:creationId xmlns:a16="http://schemas.microsoft.com/office/drawing/2014/main" id="{B9CB49E5-9256-0B6C-8BA3-2D1C05BFFCBC}"/>
            </a:ext>
          </a:extLst>
        </p:cNvPr>
        <p:cNvGrpSpPr/>
        <p:nvPr/>
      </p:nvGrpSpPr>
      <p:grpSpPr>
        <a:xfrm>
          <a:off x="0" y="0"/>
          <a:ext cx="0" cy="0"/>
          <a:chOff x="0" y="0"/>
          <a:chExt cx="0" cy="0"/>
        </a:xfrm>
      </p:grpSpPr>
      <p:sp>
        <p:nvSpPr>
          <p:cNvPr id="351" name="Google Shape;351;p25:notes">
            <a:extLst>
              <a:ext uri="{FF2B5EF4-FFF2-40B4-BE49-F238E27FC236}">
                <a16:creationId xmlns:a16="http://schemas.microsoft.com/office/drawing/2014/main" id="{91D7D766-896D-CB03-949F-4B8332A46E1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2" name="Google Shape;352;p25:notes">
            <a:extLst>
              <a:ext uri="{FF2B5EF4-FFF2-40B4-BE49-F238E27FC236}">
                <a16:creationId xmlns:a16="http://schemas.microsoft.com/office/drawing/2014/main" id="{B540E27A-EB3E-B4E0-1531-BF7F3B047B3A}"/>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p25:notes">
            <a:extLst>
              <a:ext uri="{FF2B5EF4-FFF2-40B4-BE49-F238E27FC236}">
                <a16:creationId xmlns:a16="http://schemas.microsoft.com/office/drawing/2014/main" id="{804D57A4-68E9-4CBA-277D-92986DF395F5}"/>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70</a:t>
            </a:fld>
            <a:endParaRPr/>
          </a:p>
        </p:txBody>
      </p:sp>
    </p:spTree>
    <p:extLst>
      <p:ext uri="{BB962C8B-B14F-4D97-AF65-F5344CB8AC3E}">
        <p14:creationId xmlns:p14="http://schemas.microsoft.com/office/powerpoint/2010/main" val="26118427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a:extLst>
            <a:ext uri="{FF2B5EF4-FFF2-40B4-BE49-F238E27FC236}">
              <a16:creationId xmlns:a16="http://schemas.microsoft.com/office/drawing/2014/main" id="{84145571-E1A6-8934-2796-5BF2567F0F0A}"/>
            </a:ext>
          </a:extLst>
        </p:cNvPr>
        <p:cNvGrpSpPr/>
        <p:nvPr/>
      </p:nvGrpSpPr>
      <p:grpSpPr>
        <a:xfrm>
          <a:off x="0" y="0"/>
          <a:ext cx="0" cy="0"/>
          <a:chOff x="0" y="0"/>
          <a:chExt cx="0" cy="0"/>
        </a:xfrm>
      </p:grpSpPr>
      <p:sp>
        <p:nvSpPr>
          <p:cNvPr id="351" name="Google Shape;351;p25:notes">
            <a:extLst>
              <a:ext uri="{FF2B5EF4-FFF2-40B4-BE49-F238E27FC236}">
                <a16:creationId xmlns:a16="http://schemas.microsoft.com/office/drawing/2014/main" id="{982F0C40-D7DB-07DE-3CAB-B8DFCF73A96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2" name="Google Shape;352;p25:notes">
            <a:extLst>
              <a:ext uri="{FF2B5EF4-FFF2-40B4-BE49-F238E27FC236}">
                <a16:creationId xmlns:a16="http://schemas.microsoft.com/office/drawing/2014/main" id="{89DA6D07-65BE-27DA-4E69-766BA98C01F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p25:notes">
            <a:extLst>
              <a:ext uri="{FF2B5EF4-FFF2-40B4-BE49-F238E27FC236}">
                <a16:creationId xmlns:a16="http://schemas.microsoft.com/office/drawing/2014/main" id="{42487211-99E7-B880-98C7-7C607273CF66}"/>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71</a:t>
            </a:fld>
            <a:endParaRPr/>
          </a:p>
        </p:txBody>
      </p:sp>
    </p:spTree>
    <p:extLst>
      <p:ext uri="{BB962C8B-B14F-4D97-AF65-F5344CB8AC3E}">
        <p14:creationId xmlns:p14="http://schemas.microsoft.com/office/powerpoint/2010/main" val="40599341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a:extLst>
            <a:ext uri="{FF2B5EF4-FFF2-40B4-BE49-F238E27FC236}">
              <a16:creationId xmlns:a16="http://schemas.microsoft.com/office/drawing/2014/main" id="{305B8399-E022-E704-9320-95390EC562C0}"/>
            </a:ext>
          </a:extLst>
        </p:cNvPr>
        <p:cNvGrpSpPr/>
        <p:nvPr/>
      </p:nvGrpSpPr>
      <p:grpSpPr>
        <a:xfrm>
          <a:off x="0" y="0"/>
          <a:ext cx="0" cy="0"/>
          <a:chOff x="0" y="0"/>
          <a:chExt cx="0" cy="0"/>
        </a:xfrm>
      </p:grpSpPr>
      <p:sp>
        <p:nvSpPr>
          <p:cNvPr id="351" name="Google Shape;351;p25:notes">
            <a:extLst>
              <a:ext uri="{FF2B5EF4-FFF2-40B4-BE49-F238E27FC236}">
                <a16:creationId xmlns:a16="http://schemas.microsoft.com/office/drawing/2014/main" id="{330D975E-F41D-D6D0-08E9-28F563F0B3E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2" name="Google Shape;352;p25:notes">
            <a:extLst>
              <a:ext uri="{FF2B5EF4-FFF2-40B4-BE49-F238E27FC236}">
                <a16:creationId xmlns:a16="http://schemas.microsoft.com/office/drawing/2014/main" id="{3A1A1721-7CCA-B787-2DC6-8F51C0D458F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p25:notes">
            <a:extLst>
              <a:ext uri="{FF2B5EF4-FFF2-40B4-BE49-F238E27FC236}">
                <a16:creationId xmlns:a16="http://schemas.microsoft.com/office/drawing/2014/main" id="{012440D1-9E11-87D9-3FF5-85AA4EC0B9F1}"/>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72</a:t>
            </a:fld>
            <a:endParaRPr/>
          </a:p>
        </p:txBody>
      </p:sp>
    </p:spTree>
    <p:extLst>
      <p:ext uri="{BB962C8B-B14F-4D97-AF65-F5344CB8AC3E}">
        <p14:creationId xmlns:p14="http://schemas.microsoft.com/office/powerpoint/2010/main" val="316249090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a:extLst>
            <a:ext uri="{FF2B5EF4-FFF2-40B4-BE49-F238E27FC236}">
              <a16:creationId xmlns:a16="http://schemas.microsoft.com/office/drawing/2014/main" id="{62947B52-35BA-16B9-C8E7-B3FFDC195742}"/>
            </a:ext>
          </a:extLst>
        </p:cNvPr>
        <p:cNvGrpSpPr/>
        <p:nvPr/>
      </p:nvGrpSpPr>
      <p:grpSpPr>
        <a:xfrm>
          <a:off x="0" y="0"/>
          <a:ext cx="0" cy="0"/>
          <a:chOff x="0" y="0"/>
          <a:chExt cx="0" cy="0"/>
        </a:xfrm>
      </p:grpSpPr>
      <p:sp>
        <p:nvSpPr>
          <p:cNvPr id="351" name="Google Shape;351;p25:notes">
            <a:extLst>
              <a:ext uri="{FF2B5EF4-FFF2-40B4-BE49-F238E27FC236}">
                <a16:creationId xmlns:a16="http://schemas.microsoft.com/office/drawing/2014/main" id="{9D57821C-688E-5C30-7DE6-8DCC55EDFEF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2" name="Google Shape;352;p25:notes">
            <a:extLst>
              <a:ext uri="{FF2B5EF4-FFF2-40B4-BE49-F238E27FC236}">
                <a16:creationId xmlns:a16="http://schemas.microsoft.com/office/drawing/2014/main" id="{914A135F-7CFF-466B-442C-F61D9F10280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p25:notes">
            <a:extLst>
              <a:ext uri="{FF2B5EF4-FFF2-40B4-BE49-F238E27FC236}">
                <a16:creationId xmlns:a16="http://schemas.microsoft.com/office/drawing/2014/main" id="{F0257A97-49A3-1179-9C9E-5CF78D9A90E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73</a:t>
            </a:fld>
            <a:endParaRPr/>
          </a:p>
        </p:txBody>
      </p:sp>
    </p:spTree>
    <p:extLst>
      <p:ext uri="{BB962C8B-B14F-4D97-AF65-F5344CB8AC3E}">
        <p14:creationId xmlns:p14="http://schemas.microsoft.com/office/powerpoint/2010/main" val="33249871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a:extLst>
            <a:ext uri="{FF2B5EF4-FFF2-40B4-BE49-F238E27FC236}">
              <a16:creationId xmlns:a16="http://schemas.microsoft.com/office/drawing/2014/main" id="{6B0EE0C0-2A25-246D-1864-C0D36FFC0AE2}"/>
            </a:ext>
          </a:extLst>
        </p:cNvPr>
        <p:cNvGrpSpPr/>
        <p:nvPr/>
      </p:nvGrpSpPr>
      <p:grpSpPr>
        <a:xfrm>
          <a:off x="0" y="0"/>
          <a:ext cx="0" cy="0"/>
          <a:chOff x="0" y="0"/>
          <a:chExt cx="0" cy="0"/>
        </a:xfrm>
      </p:grpSpPr>
      <p:sp>
        <p:nvSpPr>
          <p:cNvPr id="351" name="Google Shape;351;p25:notes">
            <a:extLst>
              <a:ext uri="{FF2B5EF4-FFF2-40B4-BE49-F238E27FC236}">
                <a16:creationId xmlns:a16="http://schemas.microsoft.com/office/drawing/2014/main" id="{3881DA94-D7C4-F951-B300-03EE6561376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2" name="Google Shape;352;p25:notes">
            <a:extLst>
              <a:ext uri="{FF2B5EF4-FFF2-40B4-BE49-F238E27FC236}">
                <a16:creationId xmlns:a16="http://schemas.microsoft.com/office/drawing/2014/main" id="{96783F5F-98AE-A195-0BB1-67AB5A0D686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p25:notes">
            <a:extLst>
              <a:ext uri="{FF2B5EF4-FFF2-40B4-BE49-F238E27FC236}">
                <a16:creationId xmlns:a16="http://schemas.microsoft.com/office/drawing/2014/main" id="{2F135BAA-8765-5C55-4244-C81C91FD6A9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74</a:t>
            </a:fld>
            <a:endParaRPr/>
          </a:p>
        </p:txBody>
      </p:sp>
    </p:spTree>
    <p:extLst>
      <p:ext uri="{BB962C8B-B14F-4D97-AF65-F5344CB8AC3E}">
        <p14:creationId xmlns:p14="http://schemas.microsoft.com/office/powerpoint/2010/main" val="11314461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a:extLst>
            <a:ext uri="{FF2B5EF4-FFF2-40B4-BE49-F238E27FC236}">
              <a16:creationId xmlns:a16="http://schemas.microsoft.com/office/drawing/2014/main" id="{97130DC5-1203-7CC7-2928-0F243517B9D6}"/>
            </a:ext>
          </a:extLst>
        </p:cNvPr>
        <p:cNvGrpSpPr/>
        <p:nvPr/>
      </p:nvGrpSpPr>
      <p:grpSpPr>
        <a:xfrm>
          <a:off x="0" y="0"/>
          <a:ext cx="0" cy="0"/>
          <a:chOff x="0" y="0"/>
          <a:chExt cx="0" cy="0"/>
        </a:xfrm>
      </p:grpSpPr>
      <p:sp>
        <p:nvSpPr>
          <p:cNvPr id="351" name="Google Shape;351;p25:notes">
            <a:extLst>
              <a:ext uri="{FF2B5EF4-FFF2-40B4-BE49-F238E27FC236}">
                <a16:creationId xmlns:a16="http://schemas.microsoft.com/office/drawing/2014/main" id="{FE3F9D98-E725-AFD2-B99C-A906AD341E7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2" name="Google Shape;352;p25:notes">
            <a:extLst>
              <a:ext uri="{FF2B5EF4-FFF2-40B4-BE49-F238E27FC236}">
                <a16:creationId xmlns:a16="http://schemas.microsoft.com/office/drawing/2014/main" id="{FC38AFEE-E265-823B-EA81-D394E0FCB50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p25:notes">
            <a:extLst>
              <a:ext uri="{FF2B5EF4-FFF2-40B4-BE49-F238E27FC236}">
                <a16:creationId xmlns:a16="http://schemas.microsoft.com/office/drawing/2014/main" id="{99925F49-92B4-83B1-CD96-012A6EEC496F}"/>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75</a:t>
            </a:fld>
            <a:endParaRPr/>
          </a:p>
        </p:txBody>
      </p:sp>
    </p:spTree>
    <p:extLst>
      <p:ext uri="{BB962C8B-B14F-4D97-AF65-F5344CB8AC3E}">
        <p14:creationId xmlns:p14="http://schemas.microsoft.com/office/powerpoint/2010/main" val="247588293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a:extLst>
            <a:ext uri="{FF2B5EF4-FFF2-40B4-BE49-F238E27FC236}">
              <a16:creationId xmlns:a16="http://schemas.microsoft.com/office/drawing/2014/main" id="{F828E7CF-A439-BCEF-1A03-0044E2690860}"/>
            </a:ext>
          </a:extLst>
        </p:cNvPr>
        <p:cNvGrpSpPr/>
        <p:nvPr/>
      </p:nvGrpSpPr>
      <p:grpSpPr>
        <a:xfrm>
          <a:off x="0" y="0"/>
          <a:ext cx="0" cy="0"/>
          <a:chOff x="0" y="0"/>
          <a:chExt cx="0" cy="0"/>
        </a:xfrm>
      </p:grpSpPr>
      <p:sp>
        <p:nvSpPr>
          <p:cNvPr id="351" name="Google Shape;351;p25:notes">
            <a:extLst>
              <a:ext uri="{FF2B5EF4-FFF2-40B4-BE49-F238E27FC236}">
                <a16:creationId xmlns:a16="http://schemas.microsoft.com/office/drawing/2014/main" id="{301B43A8-16BA-F895-257A-09ABF933B53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2" name="Google Shape;352;p25:notes">
            <a:extLst>
              <a:ext uri="{FF2B5EF4-FFF2-40B4-BE49-F238E27FC236}">
                <a16:creationId xmlns:a16="http://schemas.microsoft.com/office/drawing/2014/main" id="{DA72BFC0-AAE9-3187-255A-97CED381D91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p25:notes">
            <a:extLst>
              <a:ext uri="{FF2B5EF4-FFF2-40B4-BE49-F238E27FC236}">
                <a16:creationId xmlns:a16="http://schemas.microsoft.com/office/drawing/2014/main" id="{DDC604EF-DF56-615A-8937-7261AC55CD0E}"/>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76</a:t>
            </a:fld>
            <a:endParaRPr/>
          </a:p>
        </p:txBody>
      </p:sp>
    </p:spTree>
    <p:extLst>
      <p:ext uri="{BB962C8B-B14F-4D97-AF65-F5344CB8AC3E}">
        <p14:creationId xmlns:p14="http://schemas.microsoft.com/office/powerpoint/2010/main" val="156052898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a:extLst>
            <a:ext uri="{FF2B5EF4-FFF2-40B4-BE49-F238E27FC236}">
              <a16:creationId xmlns:a16="http://schemas.microsoft.com/office/drawing/2014/main" id="{CA26BF30-DAC3-BC62-11BC-2DE63A4B5374}"/>
            </a:ext>
          </a:extLst>
        </p:cNvPr>
        <p:cNvGrpSpPr/>
        <p:nvPr/>
      </p:nvGrpSpPr>
      <p:grpSpPr>
        <a:xfrm>
          <a:off x="0" y="0"/>
          <a:ext cx="0" cy="0"/>
          <a:chOff x="0" y="0"/>
          <a:chExt cx="0" cy="0"/>
        </a:xfrm>
      </p:grpSpPr>
      <p:sp>
        <p:nvSpPr>
          <p:cNvPr id="351" name="Google Shape;351;p25:notes">
            <a:extLst>
              <a:ext uri="{FF2B5EF4-FFF2-40B4-BE49-F238E27FC236}">
                <a16:creationId xmlns:a16="http://schemas.microsoft.com/office/drawing/2014/main" id="{93D671F2-0A8A-6C12-0817-AC3748C417A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2" name="Google Shape;352;p25:notes">
            <a:extLst>
              <a:ext uri="{FF2B5EF4-FFF2-40B4-BE49-F238E27FC236}">
                <a16:creationId xmlns:a16="http://schemas.microsoft.com/office/drawing/2014/main" id="{23C8F8E0-625A-7B28-7B2F-5B4F6E423CC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p25:notes">
            <a:extLst>
              <a:ext uri="{FF2B5EF4-FFF2-40B4-BE49-F238E27FC236}">
                <a16:creationId xmlns:a16="http://schemas.microsoft.com/office/drawing/2014/main" id="{2F769760-44F2-2A9D-D3D5-CF1D51379B03}"/>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77</a:t>
            </a:fld>
            <a:endParaRPr/>
          </a:p>
        </p:txBody>
      </p:sp>
    </p:spTree>
    <p:extLst>
      <p:ext uri="{BB962C8B-B14F-4D97-AF65-F5344CB8AC3E}">
        <p14:creationId xmlns:p14="http://schemas.microsoft.com/office/powerpoint/2010/main" val="363279102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a:extLst>
            <a:ext uri="{FF2B5EF4-FFF2-40B4-BE49-F238E27FC236}">
              <a16:creationId xmlns:a16="http://schemas.microsoft.com/office/drawing/2014/main" id="{8BE4B80B-EC33-2BC5-8335-69B785BFD6B0}"/>
            </a:ext>
          </a:extLst>
        </p:cNvPr>
        <p:cNvGrpSpPr/>
        <p:nvPr/>
      </p:nvGrpSpPr>
      <p:grpSpPr>
        <a:xfrm>
          <a:off x="0" y="0"/>
          <a:ext cx="0" cy="0"/>
          <a:chOff x="0" y="0"/>
          <a:chExt cx="0" cy="0"/>
        </a:xfrm>
      </p:grpSpPr>
      <p:sp>
        <p:nvSpPr>
          <p:cNvPr id="351" name="Google Shape;351;p25:notes">
            <a:extLst>
              <a:ext uri="{FF2B5EF4-FFF2-40B4-BE49-F238E27FC236}">
                <a16:creationId xmlns:a16="http://schemas.microsoft.com/office/drawing/2014/main" id="{3C82B3E5-3A79-5558-5ACD-4886B65DAF0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2" name="Google Shape;352;p25:notes">
            <a:extLst>
              <a:ext uri="{FF2B5EF4-FFF2-40B4-BE49-F238E27FC236}">
                <a16:creationId xmlns:a16="http://schemas.microsoft.com/office/drawing/2014/main" id="{83F46637-207E-E93F-6CE8-D208E89B9FB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p25:notes">
            <a:extLst>
              <a:ext uri="{FF2B5EF4-FFF2-40B4-BE49-F238E27FC236}">
                <a16:creationId xmlns:a16="http://schemas.microsoft.com/office/drawing/2014/main" id="{90E6B71F-FCBF-F089-561F-4C750326ED1B}"/>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78</a:t>
            </a:fld>
            <a:endParaRPr/>
          </a:p>
        </p:txBody>
      </p:sp>
    </p:spTree>
    <p:extLst>
      <p:ext uri="{BB962C8B-B14F-4D97-AF65-F5344CB8AC3E}">
        <p14:creationId xmlns:p14="http://schemas.microsoft.com/office/powerpoint/2010/main" val="146595427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a:extLst>
            <a:ext uri="{FF2B5EF4-FFF2-40B4-BE49-F238E27FC236}">
              <a16:creationId xmlns:a16="http://schemas.microsoft.com/office/drawing/2014/main" id="{E8880C65-EAD9-6FC7-BB97-B36912039846}"/>
            </a:ext>
          </a:extLst>
        </p:cNvPr>
        <p:cNvGrpSpPr/>
        <p:nvPr/>
      </p:nvGrpSpPr>
      <p:grpSpPr>
        <a:xfrm>
          <a:off x="0" y="0"/>
          <a:ext cx="0" cy="0"/>
          <a:chOff x="0" y="0"/>
          <a:chExt cx="0" cy="0"/>
        </a:xfrm>
      </p:grpSpPr>
      <p:sp>
        <p:nvSpPr>
          <p:cNvPr id="351" name="Google Shape;351;p25:notes">
            <a:extLst>
              <a:ext uri="{FF2B5EF4-FFF2-40B4-BE49-F238E27FC236}">
                <a16:creationId xmlns:a16="http://schemas.microsoft.com/office/drawing/2014/main" id="{DE8DDF69-B1DC-18C9-B28D-485B3466FA0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2" name="Google Shape;352;p25:notes">
            <a:extLst>
              <a:ext uri="{FF2B5EF4-FFF2-40B4-BE49-F238E27FC236}">
                <a16:creationId xmlns:a16="http://schemas.microsoft.com/office/drawing/2014/main" id="{E138DC00-5F75-3425-618F-55EEC364CFF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p25:notes">
            <a:extLst>
              <a:ext uri="{FF2B5EF4-FFF2-40B4-BE49-F238E27FC236}">
                <a16:creationId xmlns:a16="http://schemas.microsoft.com/office/drawing/2014/main" id="{E949294D-C04C-5EF9-47B5-16DF30561701}"/>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79</a:t>
            </a:fld>
            <a:endParaRPr/>
          </a:p>
        </p:txBody>
      </p:sp>
    </p:spTree>
    <p:extLst>
      <p:ext uri="{BB962C8B-B14F-4D97-AF65-F5344CB8AC3E}">
        <p14:creationId xmlns:p14="http://schemas.microsoft.com/office/powerpoint/2010/main" val="53798249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a:extLst>
            <a:ext uri="{FF2B5EF4-FFF2-40B4-BE49-F238E27FC236}">
              <a16:creationId xmlns:a16="http://schemas.microsoft.com/office/drawing/2014/main" id="{AABBDF45-5418-463E-98FE-FC39EE0C8474}"/>
            </a:ext>
          </a:extLst>
        </p:cNvPr>
        <p:cNvGrpSpPr/>
        <p:nvPr/>
      </p:nvGrpSpPr>
      <p:grpSpPr>
        <a:xfrm>
          <a:off x="0" y="0"/>
          <a:ext cx="0" cy="0"/>
          <a:chOff x="0" y="0"/>
          <a:chExt cx="0" cy="0"/>
        </a:xfrm>
      </p:grpSpPr>
      <p:sp>
        <p:nvSpPr>
          <p:cNvPr id="351" name="Google Shape;351;p25:notes">
            <a:extLst>
              <a:ext uri="{FF2B5EF4-FFF2-40B4-BE49-F238E27FC236}">
                <a16:creationId xmlns:a16="http://schemas.microsoft.com/office/drawing/2014/main" id="{C050BD7E-C9A0-46E9-57E5-68907A7ACEC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2" name="Google Shape;352;p25:notes">
            <a:extLst>
              <a:ext uri="{FF2B5EF4-FFF2-40B4-BE49-F238E27FC236}">
                <a16:creationId xmlns:a16="http://schemas.microsoft.com/office/drawing/2014/main" id="{352D65CA-627E-4A78-1116-5624C15926A9}"/>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p25:notes">
            <a:extLst>
              <a:ext uri="{FF2B5EF4-FFF2-40B4-BE49-F238E27FC236}">
                <a16:creationId xmlns:a16="http://schemas.microsoft.com/office/drawing/2014/main" id="{AD9E1E0F-B55F-FCF4-F322-486AF50C7139}"/>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80</a:t>
            </a:fld>
            <a:endParaRPr/>
          </a:p>
        </p:txBody>
      </p:sp>
    </p:spTree>
    <p:extLst>
      <p:ext uri="{BB962C8B-B14F-4D97-AF65-F5344CB8AC3E}">
        <p14:creationId xmlns:p14="http://schemas.microsoft.com/office/powerpoint/2010/main" val="380048260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6"/>
        <p:cNvGrpSpPr/>
        <p:nvPr/>
      </p:nvGrpSpPr>
      <p:grpSpPr>
        <a:xfrm>
          <a:off x="0" y="0"/>
          <a:ext cx="0" cy="0"/>
          <a:chOff x="0" y="0"/>
          <a:chExt cx="0" cy="0"/>
        </a:xfrm>
      </p:grpSpPr>
      <p:sp>
        <p:nvSpPr>
          <p:cNvPr id="667" name="Google Shape;667;g3ef65ee95d1_0_50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8" name="Google Shape;668;g3ef65ee95d1_0_5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4"/>
        <p:cNvGrpSpPr/>
        <p:nvPr/>
      </p:nvGrpSpPr>
      <p:grpSpPr>
        <a:xfrm>
          <a:off x="0" y="0"/>
          <a:ext cx="0" cy="0"/>
          <a:chOff x="0" y="0"/>
          <a:chExt cx="0" cy="0"/>
        </a:xfrm>
      </p:grpSpPr>
      <p:sp>
        <p:nvSpPr>
          <p:cNvPr id="685" name="Google Shape;685;g3ef65ee95d1_0_59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6" name="Google Shape;686;g3ef65ee95d1_0_5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g3ef65ee95d1_0_60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5" name="Google Shape;695;g3ef65ee95d1_0_6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7"/>
        <p:cNvGrpSpPr/>
        <p:nvPr/>
      </p:nvGrpSpPr>
      <p:grpSpPr>
        <a:xfrm>
          <a:off x="0" y="0"/>
          <a:ext cx="0" cy="0"/>
          <a:chOff x="0" y="0"/>
          <a:chExt cx="0" cy="0"/>
        </a:xfrm>
      </p:grpSpPr>
      <p:sp>
        <p:nvSpPr>
          <p:cNvPr id="708" name="Google Shape;708;g3ef65ee95d1_0_6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9" name="Google Shape;709;g3ef65ee95d1_0_6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6"/>
        <p:cNvGrpSpPr/>
        <p:nvPr/>
      </p:nvGrpSpPr>
      <p:grpSpPr>
        <a:xfrm>
          <a:off x="0" y="0"/>
          <a:ext cx="0" cy="0"/>
          <a:chOff x="0" y="0"/>
          <a:chExt cx="0" cy="0"/>
        </a:xfrm>
      </p:grpSpPr>
      <p:sp>
        <p:nvSpPr>
          <p:cNvPr id="727" name="Google Shape;727;g3ef65ee95d1_0_63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8" name="Google Shape;728;g3ef65ee95d1_0_6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0"/>
        <p:cNvGrpSpPr/>
        <p:nvPr/>
      </p:nvGrpSpPr>
      <p:grpSpPr>
        <a:xfrm>
          <a:off x="0" y="0"/>
          <a:ext cx="0" cy="0"/>
          <a:chOff x="0" y="0"/>
          <a:chExt cx="0" cy="0"/>
        </a:xfrm>
      </p:grpSpPr>
      <p:sp>
        <p:nvSpPr>
          <p:cNvPr id="741" name="Google Shape;741;g3ef65ee95d1_0_65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2" name="Google Shape;742;g3ef65ee95d1_0_6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4"/>
        <p:cNvGrpSpPr/>
        <p:nvPr/>
      </p:nvGrpSpPr>
      <p:grpSpPr>
        <a:xfrm>
          <a:off x="0" y="0"/>
          <a:ext cx="0" cy="0"/>
          <a:chOff x="0" y="0"/>
          <a:chExt cx="0" cy="0"/>
        </a:xfrm>
      </p:grpSpPr>
      <p:sp>
        <p:nvSpPr>
          <p:cNvPr id="755" name="Google Shape;755;g3ef65ee95d1_0_7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6" name="Google Shape;756;g3ef65ee95d1_0_74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57" name="Google Shape;757;g3ef65ee95d1_0_74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s-ES"/>
              <a:t>87</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1"/>
        <p:cNvGrpSpPr/>
        <p:nvPr/>
      </p:nvGrpSpPr>
      <p:grpSpPr>
        <a:xfrm>
          <a:off x="0" y="0"/>
          <a:ext cx="0" cy="0"/>
          <a:chOff x="0" y="0"/>
          <a:chExt cx="0" cy="0"/>
        </a:xfrm>
      </p:grpSpPr>
      <p:sp>
        <p:nvSpPr>
          <p:cNvPr id="762" name="Google Shape;762;g3ef65ee95d1_0_7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3" name="Google Shape;763;g3ef65ee95d1_0_75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4" name="Google Shape;764;g3ef65ee95d1_0_75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88</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7"/>
        <p:cNvGrpSpPr/>
        <p:nvPr/>
      </p:nvGrpSpPr>
      <p:grpSpPr>
        <a:xfrm>
          <a:off x="0" y="0"/>
          <a:ext cx="0" cy="0"/>
          <a:chOff x="0" y="0"/>
          <a:chExt cx="0" cy="0"/>
        </a:xfrm>
      </p:grpSpPr>
      <p:sp>
        <p:nvSpPr>
          <p:cNvPr id="768" name="Google Shape;768;g3ef65ee95d1_0_7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9" name="Google Shape;769;g3ef65ee95d1_0_76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0" name="Google Shape;770;g3ef65ee95d1_0_76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89</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3"/>
        <p:cNvGrpSpPr/>
        <p:nvPr/>
      </p:nvGrpSpPr>
      <p:grpSpPr>
        <a:xfrm>
          <a:off x="0" y="0"/>
          <a:ext cx="0" cy="0"/>
          <a:chOff x="0" y="0"/>
          <a:chExt cx="0" cy="0"/>
        </a:xfrm>
      </p:grpSpPr>
      <p:sp>
        <p:nvSpPr>
          <p:cNvPr id="774" name="Google Shape;774;g3ef65ee95d1_0_7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5" name="Google Shape;775;g3ef65ee95d1_0_77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6" name="Google Shape;776;g3ef65ee95d1_0_77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90</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9"/>
        <p:cNvGrpSpPr/>
        <p:nvPr/>
      </p:nvGrpSpPr>
      <p:grpSpPr>
        <a:xfrm>
          <a:off x="0" y="0"/>
          <a:ext cx="0" cy="0"/>
          <a:chOff x="0" y="0"/>
          <a:chExt cx="0" cy="0"/>
        </a:xfrm>
      </p:grpSpPr>
      <p:sp>
        <p:nvSpPr>
          <p:cNvPr id="780" name="Google Shape;780;g3ef65ee95d1_0_7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1" name="Google Shape;781;g3ef65ee95d1_0_78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2" name="Google Shape;782;g3ef65ee95d1_0_78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91</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5"/>
        <p:cNvGrpSpPr/>
        <p:nvPr/>
      </p:nvGrpSpPr>
      <p:grpSpPr>
        <a:xfrm>
          <a:off x="0" y="0"/>
          <a:ext cx="0" cy="0"/>
          <a:chOff x="0" y="0"/>
          <a:chExt cx="0" cy="0"/>
        </a:xfrm>
      </p:grpSpPr>
      <p:sp>
        <p:nvSpPr>
          <p:cNvPr id="786" name="Google Shape;786;g3ef65ee95d1_0_7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7" name="Google Shape;787;g3ef65ee95d1_0_79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8" name="Google Shape;788;g3ef65ee95d1_0_79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92</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5">
          <a:extLst>
            <a:ext uri="{FF2B5EF4-FFF2-40B4-BE49-F238E27FC236}">
              <a16:creationId xmlns:a16="http://schemas.microsoft.com/office/drawing/2014/main" id="{A45E4E1E-E3AB-2455-602B-0BA4A6E53CEC}"/>
            </a:ext>
          </a:extLst>
        </p:cNvPr>
        <p:cNvGrpSpPr/>
        <p:nvPr/>
      </p:nvGrpSpPr>
      <p:grpSpPr>
        <a:xfrm>
          <a:off x="0" y="0"/>
          <a:ext cx="0" cy="0"/>
          <a:chOff x="0" y="0"/>
          <a:chExt cx="0" cy="0"/>
        </a:xfrm>
      </p:grpSpPr>
      <p:sp>
        <p:nvSpPr>
          <p:cNvPr id="786" name="Google Shape;786;g3ef65ee95d1_0_795:notes">
            <a:extLst>
              <a:ext uri="{FF2B5EF4-FFF2-40B4-BE49-F238E27FC236}">
                <a16:creationId xmlns:a16="http://schemas.microsoft.com/office/drawing/2014/main" id="{3ED63714-7E25-F550-428D-334170A0576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7" name="Google Shape;787;g3ef65ee95d1_0_795:notes">
            <a:extLst>
              <a:ext uri="{FF2B5EF4-FFF2-40B4-BE49-F238E27FC236}">
                <a16:creationId xmlns:a16="http://schemas.microsoft.com/office/drawing/2014/main" id="{D6FD5139-C86F-9217-EB90-D122615FA61C}"/>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8" name="Google Shape;788;g3ef65ee95d1_0_795:notes">
            <a:extLst>
              <a:ext uri="{FF2B5EF4-FFF2-40B4-BE49-F238E27FC236}">
                <a16:creationId xmlns:a16="http://schemas.microsoft.com/office/drawing/2014/main" id="{E8F4FC42-B393-65E9-1359-205F9ECB9AB1}"/>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93</a:t>
            </a:fld>
            <a:endParaRPr/>
          </a:p>
        </p:txBody>
      </p:sp>
    </p:spTree>
    <p:extLst>
      <p:ext uri="{BB962C8B-B14F-4D97-AF65-F5344CB8AC3E}">
        <p14:creationId xmlns:p14="http://schemas.microsoft.com/office/powerpoint/2010/main" val="73290732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5">
          <a:extLst>
            <a:ext uri="{FF2B5EF4-FFF2-40B4-BE49-F238E27FC236}">
              <a16:creationId xmlns:a16="http://schemas.microsoft.com/office/drawing/2014/main" id="{14E28C69-78D5-737A-921D-F6CB1D2058F3}"/>
            </a:ext>
          </a:extLst>
        </p:cNvPr>
        <p:cNvGrpSpPr/>
        <p:nvPr/>
      </p:nvGrpSpPr>
      <p:grpSpPr>
        <a:xfrm>
          <a:off x="0" y="0"/>
          <a:ext cx="0" cy="0"/>
          <a:chOff x="0" y="0"/>
          <a:chExt cx="0" cy="0"/>
        </a:xfrm>
      </p:grpSpPr>
      <p:sp>
        <p:nvSpPr>
          <p:cNvPr id="786" name="Google Shape;786;g3ef65ee95d1_0_795:notes">
            <a:extLst>
              <a:ext uri="{FF2B5EF4-FFF2-40B4-BE49-F238E27FC236}">
                <a16:creationId xmlns:a16="http://schemas.microsoft.com/office/drawing/2014/main" id="{5F43122A-95A1-D31E-F72D-45938433C92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7" name="Google Shape;787;g3ef65ee95d1_0_795:notes">
            <a:extLst>
              <a:ext uri="{FF2B5EF4-FFF2-40B4-BE49-F238E27FC236}">
                <a16:creationId xmlns:a16="http://schemas.microsoft.com/office/drawing/2014/main" id="{46B259A3-8662-906B-6CBC-1CD695B12830}"/>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8" name="Google Shape;788;g3ef65ee95d1_0_795:notes">
            <a:extLst>
              <a:ext uri="{FF2B5EF4-FFF2-40B4-BE49-F238E27FC236}">
                <a16:creationId xmlns:a16="http://schemas.microsoft.com/office/drawing/2014/main" id="{C4CF4A14-FFDF-BF44-F721-2C00E3A28836}"/>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94</a:t>
            </a:fld>
            <a:endParaRPr/>
          </a:p>
        </p:txBody>
      </p:sp>
    </p:spTree>
    <p:extLst>
      <p:ext uri="{BB962C8B-B14F-4D97-AF65-F5344CB8AC3E}">
        <p14:creationId xmlns:p14="http://schemas.microsoft.com/office/powerpoint/2010/main" val="216590342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5">
          <a:extLst>
            <a:ext uri="{FF2B5EF4-FFF2-40B4-BE49-F238E27FC236}">
              <a16:creationId xmlns:a16="http://schemas.microsoft.com/office/drawing/2014/main" id="{BC6AD557-034E-DB5D-88F5-075DA7B6F559}"/>
            </a:ext>
          </a:extLst>
        </p:cNvPr>
        <p:cNvGrpSpPr/>
        <p:nvPr/>
      </p:nvGrpSpPr>
      <p:grpSpPr>
        <a:xfrm>
          <a:off x="0" y="0"/>
          <a:ext cx="0" cy="0"/>
          <a:chOff x="0" y="0"/>
          <a:chExt cx="0" cy="0"/>
        </a:xfrm>
      </p:grpSpPr>
      <p:sp>
        <p:nvSpPr>
          <p:cNvPr id="786" name="Google Shape;786;g3ef65ee95d1_0_795:notes">
            <a:extLst>
              <a:ext uri="{FF2B5EF4-FFF2-40B4-BE49-F238E27FC236}">
                <a16:creationId xmlns:a16="http://schemas.microsoft.com/office/drawing/2014/main" id="{8DCE1604-809C-5306-5706-6B498BF6194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7" name="Google Shape;787;g3ef65ee95d1_0_795:notes">
            <a:extLst>
              <a:ext uri="{FF2B5EF4-FFF2-40B4-BE49-F238E27FC236}">
                <a16:creationId xmlns:a16="http://schemas.microsoft.com/office/drawing/2014/main" id="{F4F91B37-281F-D01E-C215-E48ED08A03A5}"/>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8" name="Google Shape;788;g3ef65ee95d1_0_795:notes">
            <a:extLst>
              <a:ext uri="{FF2B5EF4-FFF2-40B4-BE49-F238E27FC236}">
                <a16:creationId xmlns:a16="http://schemas.microsoft.com/office/drawing/2014/main" id="{4944F01B-78C2-58B4-FE8D-EFD74210E4ED}"/>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95</a:t>
            </a:fld>
            <a:endParaRPr/>
          </a:p>
        </p:txBody>
      </p:sp>
    </p:spTree>
    <p:extLst>
      <p:ext uri="{BB962C8B-B14F-4D97-AF65-F5344CB8AC3E}">
        <p14:creationId xmlns:p14="http://schemas.microsoft.com/office/powerpoint/2010/main" val="55289506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5">
          <a:extLst>
            <a:ext uri="{FF2B5EF4-FFF2-40B4-BE49-F238E27FC236}">
              <a16:creationId xmlns:a16="http://schemas.microsoft.com/office/drawing/2014/main" id="{A45E4E1E-E3AB-2455-602B-0BA4A6E53CEC}"/>
            </a:ext>
          </a:extLst>
        </p:cNvPr>
        <p:cNvGrpSpPr/>
        <p:nvPr/>
      </p:nvGrpSpPr>
      <p:grpSpPr>
        <a:xfrm>
          <a:off x="0" y="0"/>
          <a:ext cx="0" cy="0"/>
          <a:chOff x="0" y="0"/>
          <a:chExt cx="0" cy="0"/>
        </a:xfrm>
      </p:grpSpPr>
      <p:sp>
        <p:nvSpPr>
          <p:cNvPr id="786" name="Google Shape;786;g3ef65ee95d1_0_795:notes">
            <a:extLst>
              <a:ext uri="{FF2B5EF4-FFF2-40B4-BE49-F238E27FC236}">
                <a16:creationId xmlns:a16="http://schemas.microsoft.com/office/drawing/2014/main" id="{3ED63714-7E25-F550-428D-334170A0576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7" name="Google Shape;787;g3ef65ee95d1_0_795:notes">
            <a:extLst>
              <a:ext uri="{FF2B5EF4-FFF2-40B4-BE49-F238E27FC236}">
                <a16:creationId xmlns:a16="http://schemas.microsoft.com/office/drawing/2014/main" id="{D6FD5139-C86F-9217-EB90-D122615FA61C}"/>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8" name="Google Shape;788;g3ef65ee95d1_0_795:notes">
            <a:extLst>
              <a:ext uri="{FF2B5EF4-FFF2-40B4-BE49-F238E27FC236}">
                <a16:creationId xmlns:a16="http://schemas.microsoft.com/office/drawing/2014/main" id="{E8F4FC42-B393-65E9-1359-205F9ECB9AB1}"/>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96</a:t>
            </a:fld>
            <a:endParaRPr/>
          </a:p>
        </p:txBody>
      </p:sp>
    </p:spTree>
    <p:extLst>
      <p:ext uri="{BB962C8B-B14F-4D97-AF65-F5344CB8AC3E}">
        <p14:creationId xmlns:p14="http://schemas.microsoft.com/office/powerpoint/2010/main" val="73290732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5">
          <a:extLst>
            <a:ext uri="{FF2B5EF4-FFF2-40B4-BE49-F238E27FC236}">
              <a16:creationId xmlns:a16="http://schemas.microsoft.com/office/drawing/2014/main" id="{14E28C69-78D5-737A-921D-F6CB1D2058F3}"/>
            </a:ext>
          </a:extLst>
        </p:cNvPr>
        <p:cNvGrpSpPr/>
        <p:nvPr/>
      </p:nvGrpSpPr>
      <p:grpSpPr>
        <a:xfrm>
          <a:off x="0" y="0"/>
          <a:ext cx="0" cy="0"/>
          <a:chOff x="0" y="0"/>
          <a:chExt cx="0" cy="0"/>
        </a:xfrm>
      </p:grpSpPr>
      <p:sp>
        <p:nvSpPr>
          <p:cNvPr id="786" name="Google Shape;786;g3ef65ee95d1_0_795:notes">
            <a:extLst>
              <a:ext uri="{FF2B5EF4-FFF2-40B4-BE49-F238E27FC236}">
                <a16:creationId xmlns:a16="http://schemas.microsoft.com/office/drawing/2014/main" id="{5F43122A-95A1-D31E-F72D-45938433C92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7" name="Google Shape;787;g3ef65ee95d1_0_795:notes">
            <a:extLst>
              <a:ext uri="{FF2B5EF4-FFF2-40B4-BE49-F238E27FC236}">
                <a16:creationId xmlns:a16="http://schemas.microsoft.com/office/drawing/2014/main" id="{46B259A3-8662-906B-6CBC-1CD695B12830}"/>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8" name="Google Shape;788;g3ef65ee95d1_0_795:notes">
            <a:extLst>
              <a:ext uri="{FF2B5EF4-FFF2-40B4-BE49-F238E27FC236}">
                <a16:creationId xmlns:a16="http://schemas.microsoft.com/office/drawing/2014/main" id="{C4CF4A14-FFDF-BF44-F721-2C00E3A28836}"/>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97</a:t>
            </a:fld>
            <a:endParaRPr/>
          </a:p>
        </p:txBody>
      </p:sp>
    </p:spTree>
    <p:extLst>
      <p:ext uri="{BB962C8B-B14F-4D97-AF65-F5344CB8AC3E}">
        <p14:creationId xmlns:p14="http://schemas.microsoft.com/office/powerpoint/2010/main" val="216590342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5">
          <a:extLst>
            <a:ext uri="{FF2B5EF4-FFF2-40B4-BE49-F238E27FC236}">
              <a16:creationId xmlns:a16="http://schemas.microsoft.com/office/drawing/2014/main" id="{BC6AD557-034E-DB5D-88F5-075DA7B6F559}"/>
            </a:ext>
          </a:extLst>
        </p:cNvPr>
        <p:cNvGrpSpPr/>
        <p:nvPr/>
      </p:nvGrpSpPr>
      <p:grpSpPr>
        <a:xfrm>
          <a:off x="0" y="0"/>
          <a:ext cx="0" cy="0"/>
          <a:chOff x="0" y="0"/>
          <a:chExt cx="0" cy="0"/>
        </a:xfrm>
      </p:grpSpPr>
      <p:sp>
        <p:nvSpPr>
          <p:cNvPr id="786" name="Google Shape;786;g3ef65ee95d1_0_795:notes">
            <a:extLst>
              <a:ext uri="{FF2B5EF4-FFF2-40B4-BE49-F238E27FC236}">
                <a16:creationId xmlns:a16="http://schemas.microsoft.com/office/drawing/2014/main" id="{8DCE1604-809C-5306-5706-6B498BF6194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7" name="Google Shape;787;g3ef65ee95d1_0_795:notes">
            <a:extLst>
              <a:ext uri="{FF2B5EF4-FFF2-40B4-BE49-F238E27FC236}">
                <a16:creationId xmlns:a16="http://schemas.microsoft.com/office/drawing/2014/main" id="{F4F91B37-281F-D01E-C215-E48ED08A03A5}"/>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8" name="Google Shape;788;g3ef65ee95d1_0_795:notes">
            <a:extLst>
              <a:ext uri="{FF2B5EF4-FFF2-40B4-BE49-F238E27FC236}">
                <a16:creationId xmlns:a16="http://schemas.microsoft.com/office/drawing/2014/main" id="{4944F01B-78C2-58B4-FE8D-EFD74210E4ED}"/>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98</a:t>
            </a:fld>
            <a:endParaRPr/>
          </a:p>
        </p:txBody>
      </p:sp>
    </p:spTree>
    <p:extLst>
      <p:ext uri="{BB962C8B-B14F-4D97-AF65-F5344CB8AC3E}">
        <p14:creationId xmlns:p14="http://schemas.microsoft.com/office/powerpoint/2010/main" val="5528950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15"/>
        <p:cNvGrpSpPr/>
        <p:nvPr/>
      </p:nvGrpSpPr>
      <p:grpSpPr>
        <a:xfrm>
          <a:off x="0" y="0"/>
          <a:ext cx="0" cy="0"/>
          <a:chOff x="0" y="0"/>
          <a:chExt cx="0" cy="0"/>
        </a:xfrm>
      </p:grpSpPr>
      <p:sp>
        <p:nvSpPr>
          <p:cNvPr id="16" name="Google Shape;16;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iapositiva de título" type="title">
  <p:cSld name="TITLE">
    <p:spTree>
      <p:nvGrpSpPr>
        <p:cNvPr id="1" name="Shape 21"/>
        <p:cNvGrpSpPr/>
        <p:nvPr/>
      </p:nvGrpSpPr>
      <p:grpSpPr>
        <a:xfrm>
          <a:off x="0" y="0"/>
          <a:ext cx="0" cy="0"/>
          <a:chOff x="0" y="0"/>
          <a:chExt cx="0" cy="0"/>
        </a:xfrm>
      </p:grpSpPr>
      <p:sp>
        <p:nvSpPr>
          <p:cNvPr id="22" name="Google Shape;22;p2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4" name="Google Shape;24;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Encabezado de sección" type="secHead">
  <p:cSld name="SECTION_HEADER">
    <p:spTree>
      <p:nvGrpSpPr>
        <p:cNvPr id="1" name="Shape 27"/>
        <p:cNvGrpSpPr/>
        <p:nvPr/>
      </p:nvGrpSpPr>
      <p:grpSpPr>
        <a:xfrm>
          <a:off x="0" y="0"/>
          <a:ext cx="0" cy="0"/>
          <a:chOff x="0" y="0"/>
          <a:chExt cx="0" cy="0"/>
        </a:xfrm>
      </p:grpSpPr>
      <p:sp>
        <p:nvSpPr>
          <p:cNvPr id="28" name="Google Shape;28;p2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30" name="Google Shape;30;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os objetos" type="twoObj">
  <p:cSld name="TWO_OBJECTS">
    <p:spTree>
      <p:nvGrpSpPr>
        <p:cNvPr id="1" name="Shape 33"/>
        <p:cNvGrpSpPr/>
        <p:nvPr/>
      </p:nvGrpSpPr>
      <p:grpSpPr>
        <a:xfrm>
          <a:off x="0" y="0"/>
          <a:ext cx="0" cy="0"/>
          <a:chOff x="0" y="0"/>
          <a:chExt cx="0" cy="0"/>
        </a:xfrm>
      </p:grpSpPr>
      <p:sp>
        <p:nvSpPr>
          <p:cNvPr id="34" name="Google Shape;34;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3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3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ación" type="twoTxTwoObj">
  <p:cSld name="TWO_OBJECTS_WITH_TEXT">
    <p:spTree>
      <p:nvGrpSpPr>
        <p:cNvPr id="1" name="Shape 40"/>
        <p:cNvGrpSpPr/>
        <p:nvPr/>
      </p:nvGrpSpPr>
      <p:grpSpPr>
        <a:xfrm>
          <a:off x="0" y="0"/>
          <a:ext cx="0" cy="0"/>
          <a:chOff x="0" y="0"/>
          <a:chExt cx="0" cy="0"/>
        </a:xfrm>
      </p:grpSpPr>
      <p:sp>
        <p:nvSpPr>
          <p:cNvPr id="41" name="Google Shape;41;p3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3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3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3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3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olo el título" type="titleOnly">
  <p:cSld name="TITLE_ONLY">
    <p:spTree>
      <p:nvGrpSpPr>
        <p:cNvPr id="1" name="Shape 49"/>
        <p:cNvGrpSpPr/>
        <p:nvPr/>
      </p:nvGrpSpPr>
      <p:grpSpPr>
        <a:xfrm>
          <a:off x="0" y="0"/>
          <a:ext cx="0" cy="0"/>
          <a:chOff x="0" y="0"/>
          <a:chExt cx="0" cy="0"/>
        </a:xfrm>
      </p:grpSpPr>
      <p:sp>
        <p:nvSpPr>
          <p:cNvPr id="50" name="Google Shape;50;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54"/>
        <p:cNvGrpSpPr/>
        <p:nvPr/>
      </p:nvGrpSpPr>
      <p:grpSpPr>
        <a:xfrm>
          <a:off x="0" y="0"/>
          <a:ext cx="0" cy="0"/>
          <a:chOff x="0" y="0"/>
          <a:chExt cx="0" cy="0"/>
        </a:xfrm>
      </p:grpSpPr>
      <p:sp>
        <p:nvSpPr>
          <p:cNvPr id="55" name="Google Shape;55;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58"/>
        <p:cNvGrpSpPr/>
        <p:nvPr/>
      </p:nvGrpSpPr>
      <p:grpSpPr>
        <a:xfrm>
          <a:off x="0" y="0"/>
          <a:ext cx="0" cy="0"/>
          <a:chOff x="0" y="0"/>
          <a:chExt cx="0" cy="0"/>
        </a:xfrm>
      </p:grpSpPr>
      <p:sp>
        <p:nvSpPr>
          <p:cNvPr id="59" name="Google Shape;59;p3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3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3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65"/>
        <p:cNvGrpSpPr/>
        <p:nvPr/>
      </p:nvGrpSpPr>
      <p:grpSpPr>
        <a:xfrm>
          <a:off x="0" y="0"/>
          <a:ext cx="0" cy="0"/>
          <a:chOff x="0" y="0"/>
          <a:chExt cx="0" cy="0"/>
        </a:xfrm>
      </p:grpSpPr>
      <p:sp>
        <p:nvSpPr>
          <p:cNvPr id="66" name="Google Shape;66;p3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35"/>
          <p:cNvSpPr>
            <a:spLocks noGrp="1"/>
          </p:cNvSpPr>
          <p:nvPr>
            <p:ph type="pic" idx="2"/>
          </p:nvPr>
        </p:nvSpPr>
        <p:spPr>
          <a:xfrm>
            <a:off x="5183188" y="987425"/>
            <a:ext cx="6172200" cy="4873625"/>
          </a:xfrm>
          <a:prstGeom prst="rect">
            <a:avLst/>
          </a:prstGeom>
          <a:noFill/>
          <a:ln>
            <a:noFill/>
          </a:ln>
        </p:spPr>
      </p:sp>
      <p:sp>
        <p:nvSpPr>
          <p:cNvPr id="68" name="Google Shape;68;p3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72"/>
        <p:cNvGrpSpPr/>
        <p:nvPr/>
      </p:nvGrpSpPr>
      <p:grpSpPr>
        <a:xfrm>
          <a:off x="0" y="0"/>
          <a:ext cx="0" cy="0"/>
          <a:chOff x="0" y="0"/>
          <a:chExt cx="0" cy="0"/>
        </a:xfrm>
      </p:grpSpPr>
      <p:sp>
        <p:nvSpPr>
          <p:cNvPr id="73" name="Google Shape;73;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3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78"/>
        <p:cNvGrpSpPr/>
        <p:nvPr/>
      </p:nvGrpSpPr>
      <p:grpSpPr>
        <a:xfrm>
          <a:off x="0" y="0"/>
          <a:ext cx="0" cy="0"/>
          <a:chOff x="0" y="0"/>
          <a:chExt cx="0" cy="0"/>
        </a:xfrm>
      </p:grpSpPr>
      <p:sp>
        <p:nvSpPr>
          <p:cNvPr id="79" name="Google Shape;79;p3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3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757575"/>
                </a:solidFill>
                <a:latin typeface="Arial"/>
                <a:ea typeface="Arial"/>
                <a:cs typeface="Arial"/>
                <a:sym typeface="Arial"/>
              </a:defRPr>
            </a:lvl1pPr>
            <a:lvl2pPr marL="0" marR="0" lvl="1" indent="0" algn="r" rtl="0">
              <a:spcBef>
                <a:spcPts val="0"/>
              </a:spcBef>
              <a:buNone/>
              <a:defRPr sz="1200" b="0" i="0" u="none" strike="noStrike" cap="none">
                <a:solidFill>
                  <a:srgbClr val="757575"/>
                </a:solidFill>
                <a:latin typeface="Arial"/>
                <a:ea typeface="Arial"/>
                <a:cs typeface="Arial"/>
                <a:sym typeface="Arial"/>
              </a:defRPr>
            </a:lvl2pPr>
            <a:lvl3pPr marL="0" marR="0" lvl="2" indent="0" algn="r" rtl="0">
              <a:spcBef>
                <a:spcPts val="0"/>
              </a:spcBef>
              <a:buNone/>
              <a:defRPr sz="1200" b="0" i="0" u="none" strike="noStrike" cap="none">
                <a:solidFill>
                  <a:srgbClr val="757575"/>
                </a:solidFill>
                <a:latin typeface="Arial"/>
                <a:ea typeface="Arial"/>
                <a:cs typeface="Arial"/>
                <a:sym typeface="Arial"/>
              </a:defRPr>
            </a:lvl3pPr>
            <a:lvl4pPr marL="0" marR="0" lvl="3" indent="0" algn="r" rtl="0">
              <a:spcBef>
                <a:spcPts val="0"/>
              </a:spcBef>
              <a:buNone/>
              <a:defRPr sz="1200" b="0" i="0" u="none" strike="noStrike" cap="none">
                <a:solidFill>
                  <a:srgbClr val="757575"/>
                </a:solidFill>
                <a:latin typeface="Arial"/>
                <a:ea typeface="Arial"/>
                <a:cs typeface="Arial"/>
                <a:sym typeface="Arial"/>
              </a:defRPr>
            </a:lvl4pPr>
            <a:lvl5pPr marL="0" marR="0" lvl="4" indent="0" algn="r" rtl="0">
              <a:spcBef>
                <a:spcPts val="0"/>
              </a:spcBef>
              <a:buNone/>
              <a:defRPr sz="1200" b="0" i="0" u="none" strike="noStrike" cap="none">
                <a:solidFill>
                  <a:srgbClr val="757575"/>
                </a:solidFill>
                <a:latin typeface="Arial"/>
                <a:ea typeface="Arial"/>
                <a:cs typeface="Arial"/>
                <a:sym typeface="Arial"/>
              </a:defRPr>
            </a:lvl5pPr>
            <a:lvl6pPr marL="0" marR="0" lvl="5" indent="0" algn="r" rtl="0">
              <a:spcBef>
                <a:spcPts val="0"/>
              </a:spcBef>
              <a:buNone/>
              <a:defRPr sz="1200" b="0" i="0" u="none" strike="noStrike" cap="none">
                <a:solidFill>
                  <a:srgbClr val="757575"/>
                </a:solidFill>
                <a:latin typeface="Arial"/>
                <a:ea typeface="Arial"/>
                <a:cs typeface="Arial"/>
                <a:sym typeface="Arial"/>
              </a:defRPr>
            </a:lvl6pPr>
            <a:lvl7pPr marL="0" marR="0" lvl="6" indent="0" algn="r" rtl="0">
              <a:spcBef>
                <a:spcPts val="0"/>
              </a:spcBef>
              <a:buNone/>
              <a:defRPr sz="1200" b="0" i="0" u="none" strike="noStrike" cap="none">
                <a:solidFill>
                  <a:srgbClr val="757575"/>
                </a:solidFill>
                <a:latin typeface="Arial"/>
                <a:ea typeface="Arial"/>
                <a:cs typeface="Arial"/>
                <a:sym typeface="Arial"/>
              </a:defRPr>
            </a:lvl7pPr>
            <a:lvl8pPr marL="0" marR="0" lvl="7" indent="0" algn="r" rtl="0">
              <a:spcBef>
                <a:spcPts val="0"/>
              </a:spcBef>
              <a:buNone/>
              <a:defRPr sz="1200" b="0" i="0" u="none" strike="noStrike" cap="none">
                <a:solidFill>
                  <a:srgbClr val="757575"/>
                </a:solidFill>
                <a:latin typeface="Arial"/>
                <a:ea typeface="Arial"/>
                <a:cs typeface="Arial"/>
                <a:sym typeface="Arial"/>
              </a:defRPr>
            </a:lvl8pPr>
            <a:lvl9pPr marL="0" marR="0" lvl="8" indent="0" algn="r" rtl="0">
              <a:spcBef>
                <a:spcPts val="0"/>
              </a:spcBef>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ES"/>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4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33.png"/></Relationships>
</file>

<file path=ppt/slides/_rels/slide4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hyperlink" Target="https://digital-strategy.ec.europa.eu/es/policies/digital-services-act" TargetMode="External"/><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5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5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52.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10" Type="http://schemas.openxmlformats.org/officeDocument/2006/relationships/image" Target="../media/image2.png"/><Relationship Id="rId4" Type="http://schemas.openxmlformats.org/officeDocument/2006/relationships/image" Target="../media/image39.png"/><Relationship Id="rId9" Type="http://schemas.openxmlformats.org/officeDocument/2006/relationships/image" Target="../media/image44.png"/></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6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6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48.png"/></Relationships>
</file>

<file path=ppt/slides/_rels/slide6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47.png"/><Relationship Id="rId7" Type="http://schemas.openxmlformats.org/officeDocument/2006/relationships/image" Target="../media/image52.pn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7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7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7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0.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58.png"/></Relationships>
</file>

<file path=ppt/slides/_rels/slide8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1.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59.png"/></Relationships>
</file>

<file path=ppt/slides/_rels/slide8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2.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png"/></Relationships>
</file>

<file path=ppt/slides/_rels/slide8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8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notesSlide" Target="../notesSlides/notesSlide54.xml"/><Relationship Id="rId1" Type="http://schemas.openxmlformats.org/officeDocument/2006/relationships/slideLayout" Target="../slideLayouts/slideLayout7.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8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5.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png"/></Relationships>
</file>

<file path=ppt/slides/_rels/slide8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8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7.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66.png"/></Relationships>
</file>

<file path=ppt/slides/_rels/slide8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67.png"/></Relationships>
</file>

<file path=ppt/slides/_rels/slide8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9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image" Target="../media/image69.png"/></Relationships>
</file>

<file path=ppt/slides/_rels/slide9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9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2.xml"/><Relationship Id="rId1" Type="http://schemas.openxmlformats.org/officeDocument/2006/relationships/slideLayout" Target="../slideLayouts/slideLayout7.xml"/><Relationship Id="rId4" Type="http://schemas.openxmlformats.org/officeDocument/2006/relationships/image" Target="../media/image70.png"/></Relationships>
</file>

<file path=ppt/slides/_rels/slide93.xml.rels><?xml version="1.0" encoding="UTF-8" standalone="yes"?>
<Relationships xmlns="http://schemas.openxmlformats.org/package/2006/relationships"><Relationship Id="rId3" Type="http://schemas.openxmlformats.org/officeDocument/2006/relationships/hyperlink" Target="https://doi.org/10.37016/mr-2020-009" TargetMode="External"/><Relationship Id="rId7" Type="http://schemas.openxmlformats.org/officeDocument/2006/relationships/image" Target="../media/image1.png"/><Relationship Id="rId2" Type="http://schemas.openxmlformats.org/officeDocument/2006/relationships/notesSlide" Target="../notesSlides/notesSlide63.xml"/><Relationship Id="rId1" Type="http://schemas.openxmlformats.org/officeDocument/2006/relationships/slideLayout" Target="../slideLayouts/slideLayout7.xml"/><Relationship Id="rId6" Type="http://schemas.openxmlformats.org/officeDocument/2006/relationships/hyperlink" Target="https://doi.org/10.1126/science.aap9559" TargetMode="External"/><Relationship Id="rId5" Type="http://schemas.openxmlformats.org/officeDocument/2006/relationships/hyperlink" Target="https://hdl.handle.net/10125/64464" TargetMode="External"/><Relationship Id="rId4" Type="http://schemas.openxmlformats.org/officeDocument/2006/relationships/hyperlink" Target="https://doi.org/10.1126/science.aao2998" TargetMode="External"/></Relationships>
</file>

<file path=ppt/slides/_rels/slide94.xml.rels><?xml version="1.0" encoding="UTF-8" standalone="yes"?>
<Relationships xmlns="http://schemas.openxmlformats.org/package/2006/relationships"><Relationship Id="rId8" Type="http://schemas.openxmlformats.org/officeDocument/2006/relationships/hyperlink" Target="https://doi.org/10.1145/3630106.3658960" TargetMode="External"/><Relationship Id="rId3" Type="http://schemas.openxmlformats.org/officeDocument/2006/relationships/hyperlink" Target="https://doi.org/10.1080/17577632.2024.2425551" TargetMode="External"/><Relationship Id="rId7" Type="http://schemas.openxmlformats.org/officeDocument/2006/relationships/hyperlink" Target="https://doi.org/10.3233/IP-180009" TargetMode="External"/><Relationship Id="rId2" Type="http://schemas.openxmlformats.org/officeDocument/2006/relationships/notesSlide" Target="../notesSlides/notesSlide64.xml"/><Relationship Id="rId1" Type="http://schemas.openxmlformats.org/officeDocument/2006/relationships/slideLayout" Target="../slideLayouts/slideLayout7.xml"/><Relationship Id="rId6" Type="http://schemas.openxmlformats.org/officeDocument/2006/relationships/hyperlink" Target="https://doi.org/10.1080/1369118X.2025.2590561" TargetMode="External"/><Relationship Id="rId11" Type="http://schemas.openxmlformats.org/officeDocument/2006/relationships/image" Target="../media/image1.png"/><Relationship Id="rId5" Type="http://schemas.openxmlformats.org/officeDocument/2006/relationships/hyperlink" Target="https://doi.org/10.1017/glj.2025.24" TargetMode="External"/><Relationship Id="rId10" Type="http://schemas.openxmlformats.org/officeDocument/2006/relationships/hyperlink" Target="https://doi.org/10.17645/mac.9615" TargetMode="External"/><Relationship Id="rId4" Type="http://schemas.openxmlformats.org/officeDocument/2006/relationships/hyperlink" Target="https://doi.org/10.14763/2026.1.2080" TargetMode="External"/><Relationship Id="rId9" Type="http://schemas.openxmlformats.org/officeDocument/2006/relationships/hyperlink" Target="https://doi.org/10.1177/01914537231203536" TargetMode="External"/></Relationships>
</file>

<file path=ppt/slides/_rels/slide9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hyperlink" Target="https://doi.org/10.1007/s11948-025-00529-0" TargetMode="External"/><Relationship Id="rId7" Type="http://schemas.openxmlformats.org/officeDocument/2006/relationships/hyperlink" Target="https://doi.org/10.1093/pnasnexus/pgaf083" TargetMode="External"/><Relationship Id="rId2" Type="http://schemas.openxmlformats.org/officeDocument/2006/relationships/notesSlide" Target="../notesSlides/notesSlide65.xml"/><Relationship Id="rId1" Type="http://schemas.openxmlformats.org/officeDocument/2006/relationships/slideLayout" Target="../slideLayouts/slideLayout7.xml"/><Relationship Id="rId6" Type="http://schemas.openxmlformats.org/officeDocument/2006/relationships/hyperlink" Target="https://www.jstor.org/stable/resrep26084" TargetMode="External"/><Relationship Id="rId5" Type="http://schemas.openxmlformats.org/officeDocument/2006/relationships/hyperlink" Target="https://doi.org/10.1007/s10115-024-02337-7" TargetMode="External"/><Relationship Id="rId4" Type="http://schemas.openxmlformats.org/officeDocument/2006/relationships/hyperlink" Target="https://doi.org/10.1108/REPS-12-2024-0104" TargetMode="External"/></Relationships>
</file>

<file path=ppt/slides/_rels/slide96.xml.rels><?xml version="1.0" encoding="UTF-8" standalone="yes"?>
<Relationships xmlns="http://schemas.openxmlformats.org/package/2006/relationships"><Relationship Id="rId3" Type="http://schemas.openxmlformats.org/officeDocument/2006/relationships/hyperlink" Target="https://doi.org/10.37016/mr-2020-009" TargetMode="External"/><Relationship Id="rId7" Type="http://schemas.openxmlformats.org/officeDocument/2006/relationships/image" Target="../media/image2.png"/><Relationship Id="rId2" Type="http://schemas.openxmlformats.org/officeDocument/2006/relationships/notesSlide" Target="../notesSlides/notesSlide66.xml"/><Relationship Id="rId1" Type="http://schemas.openxmlformats.org/officeDocument/2006/relationships/slideLayout" Target="../slideLayouts/slideLayout7.xml"/><Relationship Id="rId6" Type="http://schemas.openxmlformats.org/officeDocument/2006/relationships/hyperlink" Target="https://doi.org/10.1126/science.aap9559" TargetMode="External"/><Relationship Id="rId5" Type="http://schemas.openxmlformats.org/officeDocument/2006/relationships/hyperlink" Target="https://hdl.handle.net/10125/64464" TargetMode="External"/><Relationship Id="rId4" Type="http://schemas.openxmlformats.org/officeDocument/2006/relationships/hyperlink" Target="https://doi.org/10.1126/science.aao2998" TargetMode="External"/></Relationships>
</file>

<file path=ppt/slides/_rels/slide97.xml.rels><?xml version="1.0" encoding="UTF-8" standalone="yes"?>
<Relationships xmlns="http://schemas.openxmlformats.org/package/2006/relationships"><Relationship Id="rId8" Type="http://schemas.openxmlformats.org/officeDocument/2006/relationships/hyperlink" Target="https://doi.org/10.1145/3630106.3658960" TargetMode="External"/><Relationship Id="rId3" Type="http://schemas.openxmlformats.org/officeDocument/2006/relationships/hyperlink" Target="https://doi.org/10.1080/17577632.2024.2425551" TargetMode="External"/><Relationship Id="rId7" Type="http://schemas.openxmlformats.org/officeDocument/2006/relationships/hyperlink" Target="https://doi.org/10.3233/IP-180009" TargetMode="External"/><Relationship Id="rId2" Type="http://schemas.openxmlformats.org/officeDocument/2006/relationships/notesSlide" Target="../notesSlides/notesSlide67.xml"/><Relationship Id="rId1" Type="http://schemas.openxmlformats.org/officeDocument/2006/relationships/slideLayout" Target="../slideLayouts/slideLayout7.xml"/><Relationship Id="rId6" Type="http://schemas.openxmlformats.org/officeDocument/2006/relationships/hyperlink" Target="https://doi.org/10.1080/1369118X.2025.2590561" TargetMode="External"/><Relationship Id="rId11" Type="http://schemas.openxmlformats.org/officeDocument/2006/relationships/image" Target="../media/image1.png"/><Relationship Id="rId5" Type="http://schemas.openxmlformats.org/officeDocument/2006/relationships/hyperlink" Target="https://doi.org/10.1017/glj.2025.24" TargetMode="External"/><Relationship Id="rId10" Type="http://schemas.openxmlformats.org/officeDocument/2006/relationships/hyperlink" Target="https://doi.org/10.17645/mac.9615" TargetMode="External"/><Relationship Id="rId4" Type="http://schemas.openxmlformats.org/officeDocument/2006/relationships/hyperlink" Target="https://doi.org/10.14763/2026.1.2080" TargetMode="External"/><Relationship Id="rId9" Type="http://schemas.openxmlformats.org/officeDocument/2006/relationships/hyperlink" Target="https://doi.org/10.1177/01914537231203536" TargetMode="External"/></Relationships>
</file>

<file path=ppt/slides/_rels/slide9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hyperlink" Target="https://doi.org/10.1007/s11948-025-00529-0" TargetMode="External"/><Relationship Id="rId7" Type="http://schemas.openxmlformats.org/officeDocument/2006/relationships/hyperlink" Target="https://doi.org/10.1093/pnasnexus/pgaf083" TargetMode="External"/><Relationship Id="rId2" Type="http://schemas.openxmlformats.org/officeDocument/2006/relationships/notesSlide" Target="../notesSlides/notesSlide68.xml"/><Relationship Id="rId1" Type="http://schemas.openxmlformats.org/officeDocument/2006/relationships/slideLayout" Target="../slideLayouts/slideLayout7.xml"/><Relationship Id="rId6" Type="http://schemas.openxmlformats.org/officeDocument/2006/relationships/hyperlink" Target="https://www.jstor.org/stable/resrep26084" TargetMode="External"/><Relationship Id="rId5" Type="http://schemas.openxmlformats.org/officeDocument/2006/relationships/hyperlink" Target="https://doi.org/10.1007/s10115-024-02337-7" TargetMode="External"/><Relationship Id="rId4" Type="http://schemas.openxmlformats.org/officeDocument/2006/relationships/hyperlink" Target="https://doi.org/10.1108/REPS-12-2024-010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p:cNvPicPr>
            <a:picLocks noChangeAspect="1"/>
          </p:cNvPicPr>
          <p:nvPr/>
        </p:nvPicPr>
        <p:blipFill>
          <a:blip r:embed="rId2"/>
          <a:stretch>
            <a:fillRect/>
          </a:stretch>
        </p:blipFill>
        <p:spPr>
          <a:xfrm>
            <a:off x="0" y="15541"/>
            <a:ext cx="12192000" cy="6826918"/>
          </a:xfrm>
          <a:prstGeom prst="rect">
            <a:avLst/>
          </a:prstGeom>
        </p:spPr>
      </p:pic>
    </p:spTree>
    <p:extLst>
      <p:ext uri="{BB962C8B-B14F-4D97-AF65-F5344CB8AC3E}">
        <p14:creationId xmlns:p14="http://schemas.microsoft.com/office/powerpoint/2010/main" val="16307071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385572" y="1092364"/>
            <a:ext cx="11420856" cy="3125915"/>
          </a:xfrm>
        </p:spPr>
        <p:txBody>
          <a:bodyPr>
            <a:normAutofit fontScale="90000"/>
          </a:bodyPr>
          <a:lstStyle/>
          <a:p>
            <a:r>
              <a:rPr lang="pt-BR" b="1" dirty="0">
                <a:latin typeface="Roboto" panose="02000000000000000000" pitchFamily="2" charset="0"/>
                <a:ea typeface="Roboto" panose="02000000000000000000" pitchFamily="2" charset="0"/>
                <a:cs typeface="Roboto" panose="02000000000000000000" pitchFamily="2" charset="0"/>
              </a:rPr>
              <a:t>Módulo</a:t>
            </a:r>
            <a:br>
              <a:rPr lang="pt-BR" b="1" dirty="0">
                <a:latin typeface="Tahoma" panose="020B0604030504040204" pitchFamily="34" charset="0"/>
                <a:ea typeface="Tahoma" panose="020B0604030504040204" pitchFamily="34" charset="0"/>
                <a:cs typeface="Tahoma" panose="020B0604030504040204" pitchFamily="34" charset="0"/>
              </a:rPr>
            </a:br>
            <a:br>
              <a:rPr lang="pt-BR" sz="4900" b="1" dirty="0">
                <a:latin typeface="Tahoma" panose="020B0604030504040204" pitchFamily="34" charset="0"/>
                <a:ea typeface="Tahoma" panose="020B0604030504040204" pitchFamily="34" charset="0"/>
                <a:cs typeface="Tahoma" panose="020B0604030504040204" pitchFamily="34" charset="0"/>
              </a:rPr>
            </a:br>
            <a:r>
              <a:rPr lang="pt-BR" sz="4000" b="1" i="0" dirty="0">
                <a:solidFill>
                  <a:srgbClr val="353535"/>
                </a:solidFill>
                <a:effectLst/>
                <a:latin typeface="Roboto" panose="020F0502020204030204" pitchFamily="2" charset="0"/>
              </a:rPr>
              <a:t>A mídia como ferramenta de combate às narrativas de extremismos e à desinformação: uma abordagem comparativa (Europa e América Latina)</a:t>
            </a:r>
            <a:endParaRPr lang="pt-BR" sz="4000" b="1" dirty="0">
              <a:latin typeface="Tahoma" panose="020B0604030504040204" pitchFamily="34" charset="0"/>
              <a:ea typeface="Tahoma" panose="020B0604030504040204" pitchFamily="34" charset="0"/>
              <a:cs typeface="Tahoma" panose="020B0604030504040204" pitchFamily="34" charset="0"/>
            </a:endParaRPr>
          </a:p>
        </p:txBody>
      </p:sp>
      <p:sp>
        <p:nvSpPr>
          <p:cNvPr id="3" name="Subtítulo 2"/>
          <p:cNvSpPr>
            <a:spLocks noGrp="1"/>
          </p:cNvSpPr>
          <p:nvPr>
            <p:ph type="subTitle" idx="1"/>
          </p:nvPr>
        </p:nvSpPr>
        <p:spPr>
          <a:xfrm>
            <a:off x="1524000" y="4351673"/>
            <a:ext cx="9144000" cy="1014984"/>
          </a:xfrm>
        </p:spPr>
        <p:txBody>
          <a:bodyPr/>
          <a:lstStyle/>
          <a:p>
            <a:r>
              <a:rPr lang="pt-BR" dirty="0">
                <a:latin typeface="Roboto" panose="02000000000000000000" pitchFamily="2" charset="0"/>
                <a:ea typeface="Roboto" panose="02000000000000000000" pitchFamily="2" charset="0"/>
                <a:cs typeface="Roboto" panose="02000000000000000000" pitchFamily="2" charset="0"/>
              </a:rPr>
              <a:t>Prof. Fabricio Pelloso Piurcosky</a:t>
            </a:r>
          </a:p>
          <a:p>
            <a:r>
              <a:rPr lang="pt-BR" dirty="0">
                <a:latin typeface="Roboto" panose="02000000000000000000" pitchFamily="2" charset="0"/>
                <a:ea typeface="Roboto" panose="02000000000000000000" pitchFamily="2" charset="0"/>
                <a:cs typeface="Roboto" panose="02000000000000000000" pitchFamily="2" charset="0"/>
              </a:rPr>
              <a:t>Prof. Rodrigo Franklin </a:t>
            </a:r>
            <a:r>
              <a:rPr lang="pt-BR" dirty="0" err="1">
                <a:latin typeface="Roboto" panose="02000000000000000000" pitchFamily="2" charset="0"/>
                <a:ea typeface="Roboto" panose="02000000000000000000" pitchFamily="2" charset="0"/>
                <a:cs typeface="Roboto" panose="02000000000000000000" pitchFamily="2" charset="0"/>
              </a:rPr>
              <a:t>Frogeri</a:t>
            </a:r>
            <a:endParaRPr lang="pt-BR" dirty="0">
              <a:latin typeface="Roboto" panose="02000000000000000000" pitchFamily="2" charset="0"/>
              <a:ea typeface="Roboto" panose="02000000000000000000" pitchFamily="2" charset="0"/>
              <a:cs typeface="Roboto" panose="02000000000000000000" pitchFamily="2" charset="0"/>
            </a:endParaRPr>
          </a:p>
        </p:txBody>
      </p:sp>
      <p:pic>
        <p:nvPicPr>
          <p:cNvPr id="4" name="Imagem 3"/>
          <p:cNvPicPr>
            <a:picLocks noChangeAspect="1"/>
          </p:cNvPicPr>
          <p:nvPr/>
        </p:nvPicPr>
        <p:blipFill>
          <a:blip r:embed="rId2"/>
          <a:stretch>
            <a:fillRect/>
          </a:stretch>
        </p:blipFill>
        <p:spPr>
          <a:xfrm>
            <a:off x="0" y="5366657"/>
            <a:ext cx="12192000" cy="1491343"/>
          </a:xfrm>
          <a:prstGeom prst="rect">
            <a:avLst/>
          </a:prstGeom>
        </p:spPr>
      </p:pic>
    </p:spTree>
    <p:extLst>
      <p:ext uri="{BB962C8B-B14F-4D97-AF65-F5344CB8AC3E}">
        <p14:creationId xmlns:p14="http://schemas.microsoft.com/office/powerpoint/2010/main" val="20533990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92982"/>
            <a:ext cx="10515600" cy="1325563"/>
          </a:xfrm>
        </p:spPr>
        <p:txBody>
          <a:bodyPr/>
          <a:lstStyle/>
          <a:p>
            <a:pPr algn="ctr"/>
            <a:r>
              <a:rPr lang="pt-BR" b="1" dirty="0">
                <a:latin typeface="Roboto" panose="02000000000000000000" pitchFamily="2" charset="0"/>
                <a:ea typeface="Roboto" panose="02000000000000000000" pitchFamily="2" charset="0"/>
                <a:cs typeface="Roboto" panose="02000000000000000000" pitchFamily="2" charset="0"/>
              </a:rPr>
              <a:t>Visão do módulo</a:t>
            </a:r>
          </a:p>
        </p:txBody>
      </p:sp>
      <p:sp>
        <p:nvSpPr>
          <p:cNvPr id="3" name="Espaço Reservado para Conteúdo 2"/>
          <p:cNvSpPr>
            <a:spLocks noGrp="1"/>
          </p:cNvSpPr>
          <p:nvPr>
            <p:ph idx="1"/>
          </p:nvPr>
        </p:nvSpPr>
        <p:spPr/>
        <p:txBody>
          <a:bodyPr/>
          <a:lstStyle/>
          <a:p>
            <a:pPr algn="just"/>
            <a:endParaRPr lang="pt-BR" dirty="0">
              <a:latin typeface="Tahoma" panose="020B0604030504040204" pitchFamily="34" charset="0"/>
              <a:ea typeface="Tahoma" panose="020B0604030504040204" pitchFamily="34" charset="0"/>
              <a:cs typeface="Tahoma" panose="020B0604030504040204" pitchFamily="34" charset="0"/>
            </a:endParaRPr>
          </a:p>
          <a:p>
            <a:pPr marL="114300" indent="0" algn="just">
              <a:buNone/>
            </a:pPr>
            <a:r>
              <a:rPr lang="pt-BR" b="0" i="0" dirty="0">
                <a:solidFill>
                  <a:srgbClr val="353535"/>
                </a:solidFill>
                <a:effectLst/>
                <a:latin typeface="Roboto" panose="02000000000000000000" pitchFamily="2" charset="0"/>
              </a:rPr>
              <a:t>Este percurso examina os fatores culturais e sociais que impulsionam o populismo de extremistas, com foco no papel da mídia e das ferramentas educacionais no enfrentamento de narrativas extremistas.</a:t>
            </a:r>
            <a:endParaRPr lang="pt-BR" dirty="0">
              <a:latin typeface="Tahoma" panose="020B0604030504040204" pitchFamily="34" charset="0"/>
              <a:ea typeface="Tahoma" panose="020B0604030504040204" pitchFamily="34" charset="0"/>
              <a:cs typeface="Tahoma" panose="020B0604030504040204" pitchFamily="34" charset="0"/>
            </a:endParaRPr>
          </a:p>
        </p:txBody>
      </p:sp>
      <p:pic>
        <p:nvPicPr>
          <p:cNvPr id="4" name="Imagem 3"/>
          <p:cNvPicPr>
            <a:picLocks noChangeAspect="1"/>
          </p:cNvPicPr>
          <p:nvPr/>
        </p:nvPicPr>
        <p:blipFill>
          <a:blip r:embed="rId2"/>
          <a:stretch>
            <a:fillRect/>
          </a:stretch>
        </p:blipFill>
        <p:spPr>
          <a:xfrm>
            <a:off x="0" y="5366657"/>
            <a:ext cx="12192000" cy="1491343"/>
          </a:xfrm>
          <a:prstGeom prst="rect">
            <a:avLst/>
          </a:prstGeom>
        </p:spPr>
      </p:pic>
    </p:spTree>
    <p:extLst>
      <p:ext uri="{BB962C8B-B14F-4D97-AF65-F5344CB8AC3E}">
        <p14:creationId xmlns:p14="http://schemas.microsoft.com/office/powerpoint/2010/main" val="3588661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pic>
        <p:nvPicPr>
          <p:cNvPr id="102" name="Google Shape;102;p2"/>
          <p:cNvPicPr preferRelativeResize="0"/>
          <p:nvPr/>
        </p:nvPicPr>
        <p:blipFill rotWithShape="1">
          <a:blip r:embed="rId3">
            <a:alphaModFix/>
          </a:blip>
          <a:srcRect/>
          <a:stretch/>
        </p:blipFill>
        <p:spPr>
          <a:xfrm flipH="1">
            <a:off x="381" y="0"/>
            <a:ext cx="12191238" cy="6858000"/>
          </a:xfrm>
          <a:prstGeom prst="rect">
            <a:avLst/>
          </a:prstGeom>
          <a:noFill/>
          <a:ln>
            <a:noFill/>
          </a:ln>
        </p:spPr>
      </p:pic>
      <p:sp>
        <p:nvSpPr>
          <p:cNvPr id="103" name="Google Shape;103;p2"/>
          <p:cNvSpPr/>
          <p:nvPr/>
        </p:nvSpPr>
        <p:spPr>
          <a:xfrm>
            <a:off x="-185195" y="2567539"/>
            <a:ext cx="12894198" cy="172292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5" name="Google Shape;105;p2"/>
          <p:cNvSpPr txBox="1"/>
          <p:nvPr/>
        </p:nvSpPr>
        <p:spPr>
          <a:xfrm>
            <a:off x="1782501" y="2921169"/>
            <a:ext cx="9513856" cy="10156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ES" sz="6000" b="1" dirty="0" err="1">
                <a:solidFill>
                  <a:schemeClr val="lt1"/>
                </a:solidFill>
                <a:latin typeface="Roboto" panose="02000000000000000000" pitchFamily="2" charset="0"/>
                <a:ea typeface="Roboto" panose="02000000000000000000" pitchFamily="2" charset="0"/>
                <a:cs typeface="Roboto" panose="02000000000000000000" pitchFamily="2" charset="0"/>
                <a:sym typeface="Arial"/>
              </a:rPr>
              <a:t>Desordem</a:t>
            </a:r>
            <a:r>
              <a:rPr lang="es-ES" sz="6000" b="1" dirty="0">
                <a:solidFill>
                  <a:schemeClr val="lt1"/>
                </a:solidFill>
                <a:latin typeface="Roboto" panose="02000000000000000000" pitchFamily="2" charset="0"/>
                <a:ea typeface="Roboto" panose="02000000000000000000" pitchFamily="2" charset="0"/>
                <a:cs typeface="Roboto" panose="02000000000000000000" pitchFamily="2" charset="0"/>
                <a:sym typeface="Arial"/>
              </a:rPr>
              <a:t> Informacional</a:t>
            </a:r>
            <a:endParaRPr sz="6000" b="1" dirty="0">
              <a:solidFill>
                <a:schemeClr val="lt1"/>
              </a:solidFill>
              <a:latin typeface="Roboto" panose="02000000000000000000" pitchFamily="2" charset="0"/>
              <a:ea typeface="Roboto" panose="02000000000000000000" pitchFamily="2" charset="0"/>
              <a:cs typeface="Roboto" panose="02000000000000000000" pitchFamily="2" charset="0"/>
              <a:sym typeface="Arial"/>
            </a:endParaRPr>
          </a:p>
        </p:txBody>
      </p:sp>
      <p:sp>
        <p:nvSpPr>
          <p:cNvPr id="106" name="Google Shape;106;p2"/>
          <p:cNvSpPr/>
          <p:nvPr/>
        </p:nvSpPr>
        <p:spPr>
          <a:xfrm>
            <a:off x="185194" y="144245"/>
            <a:ext cx="11852476" cy="6569511"/>
          </a:xfrm>
          <a:prstGeom prst="rect">
            <a:avLst/>
          </a:prstGeom>
          <a:no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 name="Imagem 1">
            <a:extLst>
              <a:ext uri="{FF2B5EF4-FFF2-40B4-BE49-F238E27FC236}">
                <a16:creationId xmlns:a16="http://schemas.microsoft.com/office/drawing/2014/main" id="{CC61E9E7-5032-3B58-1566-53DFE9A8F186}"/>
              </a:ext>
            </a:extLst>
          </p:cNvPr>
          <p:cNvPicPr>
            <a:picLocks noChangeAspect="1"/>
          </p:cNvPicPr>
          <p:nvPr/>
        </p:nvPicPr>
        <p:blipFill>
          <a:blip r:embed="rId4"/>
          <a:stretch>
            <a:fillRect/>
          </a:stretch>
        </p:blipFill>
        <p:spPr>
          <a:xfrm>
            <a:off x="0" y="5366657"/>
            <a:ext cx="12192000" cy="149134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0"/>
            <a:ext cx="10515600" cy="1325563"/>
          </a:xfrm>
        </p:spPr>
        <p:txBody>
          <a:bodyPr/>
          <a:lstStyle/>
          <a:p>
            <a:pPr algn="ctr"/>
            <a:r>
              <a:rPr lang="pt-BR" b="1" dirty="0">
                <a:latin typeface="Roboto" panose="02000000000000000000" pitchFamily="2" charset="0"/>
                <a:ea typeface="Roboto" panose="02000000000000000000" pitchFamily="2" charset="0"/>
                <a:cs typeface="Roboto" panose="02000000000000000000" pitchFamily="2" charset="0"/>
              </a:rPr>
              <a:t>Desordem Informacional</a:t>
            </a:r>
          </a:p>
        </p:txBody>
      </p:sp>
      <p:sp>
        <p:nvSpPr>
          <p:cNvPr id="3" name="Espaço Reservado para Conteúdo 2"/>
          <p:cNvSpPr>
            <a:spLocks noGrp="1"/>
          </p:cNvSpPr>
          <p:nvPr>
            <p:ph idx="1"/>
          </p:nvPr>
        </p:nvSpPr>
        <p:spPr>
          <a:xfrm>
            <a:off x="642257" y="1170441"/>
            <a:ext cx="10896600" cy="4351338"/>
          </a:xfrm>
        </p:spPr>
        <p:txBody>
          <a:bodyPr/>
          <a:lstStyle/>
          <a:p>
            <a:pPr marL="0" marR="0" lvl="0" indent="0" algn="l" rtl="0">
              <a:lnSpc>
                <a:spcPct val="150000"/>
              </a:lnSpc>
              <a:spcBef>
                <a:spcPts val="0"/>
              </a:spcBef>
              <a:spcAft>
                <a:spcPts val="0"/>
              </a:spcAft>
              <a:buNone/>
            </a:pPr>
            <a:r>
              <a:rPr lang="es-ES" sz="2800" dirty="0">
                <a:solidFill>
                  <a:schemeClr val="dk1"/>
                </a:solidFill>
                <a:latin typeface="Roboto" panose="02000000000000000000" pitchFamily="2" charset="0"/>
                <a:ea typeface="Roboto" panose="02000000000000000000" pitchFamily="2" charset="0"/>
                <a:cs typeface="Roboto" panose="02000000000000000000" pitchFamily="2" charset="0"/>
                <a:sym typeface="Arial"/>
              </a:rPr>
              <a:t>Natalie </a:t>
            </a:r>
            <a:r>
              <a:rPr lang="es-ES" sz="2800" dirty="0" err="1">
                <a:solidFill>
                  <a:schemeClr val="dk1"/>
                </a:solidFill>
                <a:latin typeface="Roboto" panose="02000000000000000000" pitchFamily="2" charset="0"/>
                <a:ea typeface="Roboto" panose="02000000000000000000" pitchFamily="2" charset="0"/>
                <a:cs typeface="Roboto" panose="02000000000000000000" pitchFamily="2" charset="0"/>
                <a:sym typeface="Arial"/>
              </a:rPr>
              <a:t>Nougayrède</a:t>
            </a:r>
            <a:r>
              <a:rPr lang="es-ES" sz="2800" dirty="0">
                <a:solidFill>
                  <a:schemeClr val="dk1"/>
                </a:solidFill>
                <a:latin typeface="Roboto" panose="02000000000000000000" pitchFamily="2" charset="0"/>
                <a:ea typeface="Roboto" panose="02000000000000000000" pitchFamily="2" charset="0"/>
                <a:cs typeface="Roboto" panose="02000000000000000000" pitchFamily="2" charset="0"/>
                <a:sym typeface="Arial"/>
              </a:rPr>
              <a:t> do </a:t>
            </a:r>
            <a:r>
              <a:rPr lang="es-ES" sz="2800" i="1" dirty="0" err="1">
                <a:solidFill>
                  <a:schemeClr val="dk1"/>
                </a:solidFill>
                <a:latin typeface="Roboto" panose="02000000000000000000" pitchFamily="2" charset="0"/>
                <a:ea typeface="Roboto" panose="02000000000000000000" pitchFamily="2" charset="0"/>
                <a:cs typeface="Roboto" panose="02000000000000000000" pitchFamily="2" charset="0"/>
                <a:sym typeface="Arial"/>
              </a:rPr>
              <a:t>The</a:t>
            </a:r>
            <a:r>
              <a:rPr lang="es-ES" sz="2800" i="1" dirty="0">
                <a:solidFill>
                  <a:schemeClr val="dk1"/>
                </a:solidFill>
                <a:latin typeface="Roboto" panose="02000000000000000000" pitchFamily="2" charset="0"/>
                <a:ea typeface="Roboto" panose="02000000000000000000" pitchFamily="2" charset="0"/>
                <a:cs typeface="Roboto" panose="02000000000000000000" pitchFamily="2" charset="0"/>
                <a:sym typeface="Arial"/>
              </a:rPr>
              <a:t> Guardian</a:t>
            </a:r>
            <a:r>
              <a:rPr lang="es-ES" sz="2800" dirty="0">
                <a:solidFill>
                  <a:schemeClr val="dk1"/>
                </a:solidFill>
                <a:latin typeface="Roboto" panose="02000000000000000000" pitchFamily="2" charset="0"/>
                <a:ea typeface="Roboto" panose="02000000000000000000" pitchFamily="2" charset="0"/>
                <a:cs typeface="Roboto" panose="02000000000000000000" pitchFamily="2" charset="0"/>
                <a:sym typeface="Arial"/>
              </a:rPr>
              <a:t>, </a:t>
            </a:r>
          </a:p>
          <a:p>
            <a:pPr marL="0" marR="0" lvl="0" indent="0" algn="l" rtl="0">
              <a:lnSpc>
                <a:spcPct val="150000"/>
              </a:lnSpc>
              <a:spcBef>
                <a:spcPts val="0"/>
              </a:spcBef>
              <a:spcAft>
                <a:spcPts val="0"/>
              </a:spcAft>
              <a:buNone/>
            </a:pPr>
            <a:endParaRPr lang="es-ES" sz="2800" dirty="0">
              <a:solidFill>
                <a:schemeClr val="dk1"/>
              </a:solidFill>
              <a:latin typeface="Roboto" panose="02000000000000000000" pitchFamily="2" charset="0"/>
              <a:ea typeface="Roboto" panose="02000000000000000000" pitchFamily="2" charset="0"/>
              <a:cs typeface="Roboto" panose="02000000000000000000" pitchFamily="2" charset="0"/>
              <a:sym typeface="Arial"/>
            </a:endParaRPr>
          </a:p>
          <a:p>
            <a:pPr marL="0" marR="0" lvl="0" indent="0" algn="l" rtl="0">
              <a:lnSpc>
                <a:spcPct val="150000"/>
              </a:lnSpc>
              <a:spcBef>
                <a:spcPts val="0"/>
              </a:spcBef>
              <a:spcAft>
                <a:spcPts val="0"/>
              </a:spcAft>
              <a:buNone/>
            </a:pPr>
            <a:r>
              <a:rPr lang="es-ES" sz="2800" dirty="0">
                <a:solidFill>
                  <a:schemeClr val="dk1"/>
                </a:solidFill>
                <a:latin typeface="Roboto" panose="02000000000000000000" pitchFamily="2" charset="0"/>
                <a:ea typeface="Roboto" panose="02000000000000000000" pitchFamily="2" charset="0"/>
                <a:cs typeface="Roboto" panose="02000000000000000000" pitchFamily="2" charset="0"/>
                <a:sym typeface="Arial"/>
              </a:rPr>
              <a:t>“</a:t>
            </a:r>
            <a:r>
              <a:rPr lang="es-ES" dirty="0">
                <a:latin typeface="Roboto" panose="02000000000000000000" pitchFamily="2" charset="0"/>
                <a:ea typeface="Roboto" panose="02000000000000000000" pitchFamily="2" charset="0"/>
                <a:cs typeface="Roboto" panose="02000000000000000000" pitchFamily="2" charset="0"/>
              </a:rPr>
              <a:t>O </a:t>
            </a:r>
            <a:r>
              <a:rPr lang="es-ES" sz="2800" dirty="0">
                <a:solidFill>
                  <a:schemeClr val="dk1"/>
                </a:solidFill>
                <a:latin typeface="Roboto" panose="02000000000000000000" pitchFamily="2" charset="0"/>
                <a:ea typeface="Roboto" panose="02000000000000000000" pitchFamily="2" charset="0"/>
                <a:cs typeface="Roboto" panose="02000000000000000000" pitchFamily="2" charset="0"/>
                <a:sym typeface="Arial"/>
              </a:rPr>
              <a:t>uso da propaganda é </a:t>
            </a:r>
            <a:r>
              <a:rPr lang="es-ES" sz="2800" dirty="0" err="1">
                <a:solidFill>
                  <a:schemeClr val="dk1"/>
                </a:solidFill>
                <a:latin typeface="Roboto" panose="02000000000000000000" pitchFamily="2" charset="0"/>
                <a:ea typeface="Roboto" panose="02000000000000000000" pitchFamily="2" charset="0"/>
                <a:cs typeface="Roboto" panose="02000000000000000000" pitchFamily="2" charset="0"/>
                <a:sym typeface="Arial"/>
              </a:rPr>
              <a:t>antigo</a:t>
            </a:r>
            <a:r>
              <a:rPr lang="es-ES" sz="2800" dirty="0">
                <a:solidFill>
                  <a:schemeClr val="dk1"/>
                </a:solidFill>
                <a:latin typeface="Roboto" panose="02000000000000000000" pitchFamily="2" charset="0"/>
                <a:ea typeface="Roboto" panose="02000000000000000000" pitchFamily="2" charset="0"/>
                <a:cs typeface="Roboto" panose="02000000000000000000" pitchFamily="2" charset="0"/>
                <a:sym typeface="Arial"/>
              </a:rPr>
              <a:t>, mas nunca </a:t>
            </a:r>
            <a:r>
              <a:rPr lang="es-ES" sz="2800" dirty="0" err="1">
                <a:solidFill>
                  <a:schemeClr val="dk1"/>
                </a:solidFill>
                <a:latin typeface="Roboto" panose="02000000000000000000" pitchFamily="2" charset="0"/>
                <a:ea typeface="Roboto" panose="02000000000000000000" pitchFamily="2" charset="0"/>
                <a:cs typeface="Roboto" panose="02000000000000000000" pitchFamily="2" charset="0"/>
                <a:sym typeface="Arial"/>
              </a:rPr>
              <a:t>tivemos</a:t>
            </a:r>
            <a:r>
              <a:rPr lang="es-ES" sz="2800" dirty="0">
                <a:solidFill>
                  <a:schemeClr val="dk1"/>
                </a:solidFill>
                <a:latin typeface="Roboto" panose="02000000000000000000" pitchFamily="2" charset="0"/>
                <a:ea typeface="Roboto" panose="02000000000000000000" pitchFamily="2" charset="0"/>
                <a:cs typeface="Roboto" panose="02000000000000000000" pitchFamily="2" charset="0"/>
                <a:sym typeface="Arial"/>
              </a:rPr>
              <a:t> </a:t>
            </a:r>
            <a:r>
              <a:rPr lang="es-ES" sz="2800" b="1" dirty="0" err="1">
                <a:solidFill>
                  <a:schemeClr val="dk1"/>
                </a:solidFill>
                <a:latin typeface="Roboto" panose="02000000000000000000" pitchFamily="2" charset="0"/>
                <a:ea typeface="Roboto" panose="02000000000000000000" pitchFamily="2" charset="0"/>
                <a:cs typeface="Roboto" panose="02000000000000000000" pitchFamily="2" charset="0"/>
                <a:sym typeface="Arial"/>
              </a:rPr>
              <a:t>tecnologias</a:t>
            </a:r>
            <a:r>
              <a:rPr lang="es-ES" sz="2800" b="1" dirty="0">
                <a:solidFill>
                  <a:schemeClr val="dk1"/>
                </a:solidFill>
                <a:latin typeface="Roboto" panose="02000000000000000000" pitchFamily="2" charset="0"/>
                <a:ea typeface="Roboto" panose="02000000000000000000" pitchFamily="2" charset="0"/>
                <a:cs typeface="Roboto" panose="02000000000000000000" pitchFamily="2" charset="0"/>
                <a:sym typeface="Arial"/>
              </a:rPr>
              <a:t> </a:t>
            </a:r>
            <a:r>
              <a:rPr lang="es-ES" sz="2800" b="1" dirty="0" err="1">
                <a:solidFill>
                  <a:schemeClr val="dk1"/>
                </a:solidFill>
                <a:latin typeface="Roboto" panose="02000000000000000000" pitchFamily="2" charset="0"/>
                <a:ea typeface="Roboto" panose="02000000000000000000" pitchFamily="2" charset="0"/>
                <a:cs typeface="Roboto" panose="02000000000000000000" pitchFamily="2" charset="0"/>
                <a:sym typeface="Arial"/>
              </a:rPr>
              <a:t>tão</a:t>
            </a:r>
            <a:r>
              <a:rPr lang="es-ES" sz="2800" b="1" dirty="0">
                <a:solidFill>
                  <a:schemeClr val="dk1"/>
                </a:solidFill>
                <a:latin typeface="Roboto" panose="02000000000000000000" pitchFamily="2" charset="0"/>
                <a:ea typeface="Roboto" panose="02000000000000000000" pitchFamily="2" charset="0"/>
                <a:cs typeface="Roboto" panose="02000000000000000000" pitchFamily="2" charset="0"/>
                <a:sym typeface="Arial"/>
              </a:rPr>
              <a:t> </a:t>
            </a:r>
            <a:r>
              <a:rPr lang="es-ES" sz="2800" b="1" dirty="0" err="1">
                <a:solidFill>
                  <a:schemeClr val="dk1"/>
                </a:solidFill>
                <a:latin typeface="Roboto" panose="02000000000000000000" pitchFamily="2" charset="0"/>
                <a:ea typeface="Roboto" panose="02000000000000000000" pitchFamily="2" charset="0"/>
                <a:cs typeface="Roboto" panose="02000000000000000000" pitchFamily="2" charset="0"/>
                <a:sym typeface="Arial"/>
              </a:rPr>
              <a:t>efetivas</a:t>
            </a:r>
            <a:r>
              <a:rPr lang="es-ES" sz="2800" b="1" dirty="0">
                <a:solidFill>
                  <a:schemeClr val="dk1"/>
                </a:solidFill>
                <a:latin typeface="Roboto" panose="02000000000000000000" pitchFamily="2" charset="0"/>
                <a:ea typeface="Roboto" panose="02000000000000000000" pitchFamily="2" charset="0"/>
                <a:cs typeface="Roboto" panose="02000000000000000000" pitchFamily="2" charset="0"/>
                <a:sym typeface="Arial"/>
              </a:rPr>
              <a:t> para </a:t>
            </a:r>
            <a:r>
              <a:rPr lang="es-ES" sz="2800" b="1" dirty="0" err="1">
                <a:solidFill>
                  <a:schemeClr val="dk1"/>
                </a:solidFill>
                <a:latin typeface="Roboto" panose="02000000000000000000" pitchFamily="2" charset="0"/>
                <a:ea typeface="Roboto" panose="02000000000000000000" pitchFamily="2" charset="0"/>
                <a:cs typeface="Roboto" panose="02000000000000000000" pitchFamily="2" charset="0"/>
                <a:sym typeface="Arial"/>
              </a:rPr>
              <a:t>dissemina</a:t>
            </a:r>
            <a:r>
              <a:rPr lang="es-ES" sz="2800" b="1" dirty="0">
                <a:solidFill>
                  <a:schemeClr val="dk1"/>
                </a:solidFill>
                <a:latin typeface="Roboto" panose="02000000000000000000" pitchFamily="2" charset="0"/>
                <a:ea typeface="Roboto" panose="02000000000000000000" pitchFamily="2" charset="0"/>
                <a:cs typeface="Roboto" panose="02000000000000000000" pitchFamily="2" charset="0"/>
                <a:sym typeface="Arial"/>
              </a:rPr>
              <a:t>-las</a:t>
            </a:r>
            <a:r>
              <a:rPr lang="es-ES" sz="2800" dirty="0">
                <a:solidFill>
                  <a:schemeClr val="dk1"/>
                </a:solidFill>
                <a:latin typeface="Roboto" panose="02000000000000000000" pitchFamily="2" charset="0"/>
                <a:ea typeface="Roboto" panose="02000000000000000000" pitchFamily="2" charset="0"/>
                <a:cs typeface="Roboto" panose="02000000000000000000" pitchFamily="2" charset="0"/>
                <a:sym typeface="Arial"/>
              </a:rPr>
              <a:t>.”</a:t>
            </a:r>
            <a:endParaRPr lang="es-ES" dirty="0">
              <a:latin typeface="Roboto" panose="02000000000000000000" pitchFamily="2" charset="0"/>
              <a:ea typeface="Roboto" panose="02000000000000000000" pitchFamily="2" charset="0"/>
              <a:cs typeface="Roboto" panose="02000000000000000000" pitchFamily="2" charset="0"/>
            </a:endParaRPr>
          </a:p>
        </p:txBody>
      </p:sp>
      <p:pic>
        <p:nvPicPr>
          <p:cNvPr id="4" name="Imagem 3"/>
          <p:cNvPicPr>
            <a:picLocks noChangeAspect="1"/>
          </p:cNvPicPr>
          <p:nvPr/>
        </p:nvPicPr>
        <p:blipFill>
          <a:blip r:embed="rId2"/>
          <a:stretch>
            <a:fillRect/>
          </a:stretch>
        </p:blipFill>
        <p:spPr>
          <a:xfrm>
            <a:off x="0" y="5366657"/>
            <a:ext cx="12192000" cy="1491343"/>
          </a:xfrm>
          <a:prstGeom prst="rect">
            <a:avLst/>
          </a:prstGeom>
        </p:spPr>
      </p:pic>
    </p:spTree>
    <p:extLst>
      <p:ext uri="{BB962C8B-B14F-4D97-AF65-F5344CB8AC3E}">
        <p14:creationId xmlns:p14="http://schemas.microsoft.com/office/powerpoint/2010/main" val="29101885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3A771-7BB5-0EC0-634B-05745A18E9C2}"/>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6EA28446-EBB2-8E75-3B71-52802444CCE7}"/>
              </a:ext>
            </a:extLst>
          </p:cNvPr>
          <p:cNvSpPr>
            <a:spLocks noGrp="1"/>
          </p:cNvSpPr>
          <p:nvPr>
            <p:ph type="title"/>
          </p:nvPr>
        </p:nvSpPr>
        <p:spPr>
          <a:xfrm>
            <a:off x="838200" y="0"/>
            <a:ext cx="10515600" cy="1325563"/>
          </a:xfrm>
        </p:spPr>
        <p:txBody>
          <a:bodyPr/>
          <a:lstStyle/>
          <a:p>
            <a:pPr algn="ctr"/>
            <a:r>
              <a:rPr lang="pt-BR" b="1" dirty="0">
                <a:latin typeface="Tahoma" panose="020B0604030504040204" pitchFamily="34" charset="0"/>
                <a:ea typeface="Tahoma" panose="020B0604030504040204" pitchFamily="34" charset="0"/>
                <a:cs typeface="Tahoma" panose="020B0604030504040204" pitchFamily="34" charset="0"/>
              </a:rPr>
              <a:t>Desordem Informacional</a:t>
            </a:r>
          </a:p>
        </p:txBody>
      </p:sp>
      <p:pic>
        <p:nvPicPr>
          <p:cNvPr id="4" name="Imagem 3">
            <a:extLst>
              <a:ext uri="{FF2B5EF4-FFF2-40B4-BE49-F238E27FC236}">
                <a16:creationId xmlns:a16="http://schemas.microsoft.com/office/drawing/2014/main" id="{CDB9A032-0A9A-2E41-6030-AA4BF7388C2D}"/>
              </a:ext>
            </a:extLst>
          </p:cNvPr>
          <p:cNvPicPr>
            <a:picLocks noChangeAspect="1"/>
          </p:cNvPicPr>
          <p:nvPr/>
        </p:nvPicPr>
        <p:blipFill>
          <a:blip r:embed="rId2"/>
          <a:stretch>
            <a:fillRect/>
          </a:stretch>
        </p:blipFill>
        <p:spPr>
          <a:xfrm>
            <a:off x="0" y="5366657"/>
            <a:ext cx="12192000" cy="1491343"/>
          </a:xfrm>
          <a:prstGeom prst="rect">
            <a:avLst/>
          </a:prstGeom>
        </p:spPr>
      </p:pic>
      <p:pic>
        <p:nvPicPr>
          <p:cNvPr id="5" name="Imagem 4">
            <a:extLst>
              <a:ext uri="{FF2B5EF4-FFF2-40B4-BE49-F238E27FC236}">
                <a16:creationId xmlns:a16="http://schemas.microsoft.com/office/drawing/2014/main" id="{2EAAE20B-727B-B8B6-B7F1-37731A3E452F}"/>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34356828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5946B-8B99-D415-0EB4-9D16A5F49EF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97E950DC-97CA-C326-BFC6-C8CF3DF24EE4}"/>
              </a:ext>
            </a:extLst>
          </p:cNvPr>
          <p:cNvSpPr>
            <a:spLocks noGrp="1"/>
          </p:cNvSpPr>
          <p:nvPr>
            <p:ph type="title"/>
          </p:nvPr>
        </p:nvSpPr>
        <p:spPr>
          <a:xfrm>
            <a:off x="838200" y="0"/>
            <a:ext cx="10515600" cy="1325563"/>
          </a:xfrm>
        </p:spPr>
        <p:txBody>
          <a:bodyPr/>
          <a:lstStyle/>
          <a:p>
            <a:pPr algn="ctr"/>
            <a:r>
              <a:rPr lang="pt-BR" b="1" dirty="0">
                <a:latin typeface="Tahoma" panose="020B0604030504040204" pitchFamily="34" charset="0"/>
                <a:ea typeface="Tahoma" panose="020B0604030504040204" pitchFamily="34" charset="0"/>
                <a:cs typeface="Tahoma" panose="020B0604030504040204" pitchFamily="34" charset="0"/>
              </a:rPr>
              <a:t>Desordem Informacional</a:t>
            </a:r>
          </a:p>
        </p:txBody>
      </p:sp>
      <p:pic>
        <p:nvPicPr>
          <p:cNvPr id="4" name="Imagem 3">
            <a:extLst>
              <a:ext uri="{FF2B5EF4-FFF2-40B4-BE49-F238E27FC236}">
                <a16:creationId xmlns:a16="http://schemas.microsoft.com/office/drawing/2014/main" id="{8BB79417-12BB-8B00-41BC-F264E60F5EB3}"/>
              </a:ext>
            </a:extLst>
          </p:cNvPr>
          <p:cNvPicPr>
            <a:picLocks noChangeAspect="1"/>
          </p:cNvPicPr>
          <p:nvPr/>
        </p:nvPicPr>
        <p:blipFill>
          <a:blip r:embed="rId2"/>
          <a:stretch>
            <a:fillRect/>
          </a:stretch>
        </p:blipFill>
        <p:spPr>
          <a:xfrm>
            <a:off x="0" y="5366657"/>
            <a:ext cx="12192000" cy="1491343"/>
          </a:xfrm>
          <a:prstGeom prst="rect">
            <a:avLst/>
          </a:prstGeom>
        </p:spPr>
      </p:pic>
      <p:pic>
        <p:nvPicPr>
          <p:cNvPr id="5" name="Imagem 4">
            <a:extLst>
              <a:ext uri="{FF2B5EF4-FFF2-40B4-BE49-F238E27FC236}">
                <a16:creationId xmlns:a16="http://schemas.microsoft.com/office/drawing/2014/main" id="{1828F7CC-AE01-7961-69B1-904F16C13090}"/>
              </a:ext>
            </a:extLst>
          </p:cNvPr>
          <p:cNvPicPr>
            <a:picLocks noChangeAspect="1"/>
          </p:cNvPicPr>
          <p:nvPr/>
        </p:nvPicPr>
        <p:blipFill>
          <a:blip r:embed="rId3"/>
          <a:stretch>
            <a:fillRect/>
          </a:stretch>
        </p:blipFill>
        <p:spPr>
          <a:xfrm>
            <a:off x="0" y="142423"/>
            <a:ext cx="12192000" cy="5224234"/>
          </a:xfrm>
          <a:prstGeom prst="rect">
            <a:avLst/>
          </a:prstGeom>
        </p:spPr>
      </p:pic>
    </p:spTree>
    <p:extLst>
      <p:ext uri="{BB962C8B-B14F-4D97-AF65-F5344CB8AC3E}">
        <p14:creationId xmlns:p14="http://schemas.microsoft.com/office/powerpoint/2010/main" val="15613131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B7C3F-4B85-F206-3FDD-F59565CDF5D0}"/>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EF262E3F-F2F2-7694-7436-D86BDD90F385}"/>
              </a:ext>
            </a:extLst>
          </p:cNvPr>
          <p:cNvSpPr>
            <a:spLocks noGrp="1"/>
          </p:cNvSpPr>
          <p:nvPr>
            <p:ph type="title"/>
          </p:nvPr>
        </p:nvSpPr>
        <p:spPr>
          <a:xfrm>
            <a:off x="838200" y="0"/>
            <a:ext cx="10515600" cy="1325563"/>
          </a:xfrm>
        </p:spPr>
        <p:txBody>
          <a:bodyPr/>
          <a:lstStyle/>
          <a:p>
            <a:pPr algn="ctr"/>
            <a:r>
              <a:rPr lang="pt-BR" b="1" dirty="0">
                <a:latin typeface="Tahoma" panose="020B0604030504040204" pitchFamily="34" charset="0"/>
                <a:ea typeface="Tahoma" panose="020B0604030504040204" pitchFamily="34" charset="0"/>
                <a:cs typeface="Tahoma" panose="020B0604030504040204" pitchFamily="34" charset="0"/>
              </a:rPr>
              <a:t>Desordem Informacional</a:t>
            </a:r>
          </a:p>
        </p:txBody>
      </p:sp>
      <p:pic>
        <p:nvPicPr>
          <p:cNvPr id="4" name="Imagem 3">
            <a:extLst>
              <a:ext uri="{FF2B5EF4-FFF2-40B4-BE49-F238E27FC236}">
                <a16:creationId xmlns:a16="http://schemas.microsoft.com/office/drawing/2014/main" id="{71A1821B-FEDD-B679-19C9-C3C604C5B2CF}"/>
              </a:ext>
            </a:extLst>
          </p:cNvPr>
          <p:cNvPicPr>
            <a:picLocks noChangeAspect="1"/>
          </p:cNvPicPr>
          <p:nvPr/>
        </p:nvPicPr>
        <p:blipFill>
          <a:blip r:embed="rId2"/>
          <a:stretch>
            <a:fillRect/>
          </a:stretch>
        </p:blipFill>
        <p:spPr>
          <a:xfrm>
            <a:off x="0" y="5366657"/>
            <a:ext cx="12192000" cy="1491343"/>
          </a:xfrm>
          <a:prstGeom prst="rect">
            <a:avLst/>
          </a:prstGeom>
        </p:spPr>
      </p:pic>
      <p:pic>
        <p:nvPicPr>
          <p:cNvPr id="5" name="Imagem 4">
            <a:extLst>
              <a:ext uri="{FF2B5EF4-FFF2-40B4-BE49-F238E27FC236}">
                <a16:creationId xmlns:a16="http://schemas.microsoft.com/office/drawing/2014/main" id="{6A5C966B-8645-B958-4C38-53EFA3297F5B}"/>
              </a:ext>
            </a:extLst>
          </p:cNvPr>
          <p:cNvPicPr>
            <a:picLocks noChangeAspect="1"/>
          </p:cNvPicPr>
          <p:nvPr/>
        </p:nvPicPr>
        <p:blipFill>
          <a:blip r:embed="rId3"/>
          <a:stretch>
            <a:fillRect/>
          </a:stretch>
        </p:blipFill>
        <p:spPr>
          <a:xfrm>
            <a:off x="68826" y="0"/>
            <a:ext cx="12192000" cy="6096000"/>
          </a:xfrm>
          <a:prstGeom prst="rect">
            <a:avLst/>
          </a:prstGeom>
        </p:spPr>
      </p:pic>
    </p:spTree>
    <p:extLst>
      <p:ext uri="{BB962C8B-B14F-4D97-AF65-F5344CB8AC3E}">
        <p14:creationId xmlns:p14="http://schemas.microsoft.com/office/powerpoint/2010/main" val="28781535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D42756-E4D6-1501-BBDB-5E53B0381E7E}"/>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7F38F528-9B30-D652-3952-05DF32FE2BE3}"/>
              </a:ext>
            </a:extLst>
          </p:cNvPr>
          <p:cNvSpPr>
            <a:spLocks noGrp="1"/>
          </p:cNvSpPr>
          <p:nvPr>
            <p:ph type="title"/>
          </p:nvPr>
        </p:nvSpPr>
        <p:spPr>
          <a:xfrm>
            <a:off x="838200" y="0"/>
            <a:ext cx="10515600" cy="1325563"/>
          </a:xfrm>
        </p:spPr>
        <p:txBody>
          <a:bodyPr/>
          <a:lstStyle/>
          <a:p>
            <a:pPr algn="ctr"/>
            <a:r>
              <a:rPr lang="pt-BR" b="1" dirty="0">
                <a:latin typeface="Roboto" panose="02000000000000000000" pitchFamily="2" charset="0"/>
                <a:ea typeface="Roboto" panose="02000000000000000000" pitchFamily="2" charset="0"/>
                <a:cs typeface="Roboto" panose="02000000000000000000" pitchFamily="2" charset="0"/>
              </a:rPr>
              <a:t>Desordem Informacional</a:t>
            </a:r>
          </a:p>
        </p:txBody>
      </p:sp>
      <p:pic>
        <p:nvPicPr>
          <p:cNvPr id="4" name="Imagem 3">
            <a:extLst>
              <a:ext uri="{FF2B5EF4-FFF2-40B4-BE49-F238E27FC236}">
                <a16:creationId xmlns:a16="http://schemas.microsoft.com/office/drawing/2014/main" id="{2F2CD2D6-6FEC-AE35-DD56-1EE382880C95}"/>
              </a:ext>
            </a:extLst>
          </p:cNvPr>
          <p:cNvPicPr>
            <a:picLocks noChangeAspect="1"/>
          </p:cNvPicPr>
          <p:nvPr/>
        </p:nvPicPr>
        <p:blipFill>
          <a:blip r:embed="rId2"/>
          <a:stretch>
            <a:fillRect/>
          </a:stretch>
        </p:blipFill>
        <p:spPr>
          <a:xfrm>
            <a:off x="0" y="5366657"/>
            <a:ext cx="12192000" cy="1491343"/>
          </a:xfrm>
          <a:prstGeom prst="rect">
            <a:avLst/>
          </a:prstGeom>
        </p:spPr>
      </p:pic>
      <p:pic>
        <p:nvPicPr>
          <p:cNvPr id="161" name="Google Shape;161;p7"/>
          <p:cNvPicPr preferRelativeResize="0"/>
          <p:nvPr/>
        </p:nvPicPr>
        <p:blipFill rotWithShape="1">
          <a:blip r:embed="rId3">
            <a:alphaModFix/>
          </a:blip>
          <a:srcRect b="54872"/>
          <a:stretch/>
        </p:blipFill>
        <p:spPr>
          <a:xfrm>
            <a:off x="281385" y="1105336"/>
            <a:ext cx="11815278" cy="3772826"/>
          </a:xfrm>
          <a:prstGeom prst="rect">
            <a:avLst/>
          </a:prstGeom>
          <a:noFill/>
          <a:ln>
            <a:noFill/>
          </a:ln>
        </p:spPr>
      </p:pic>
      <p:sp>
        <p:nvSpPr>
          <p:cNvPr id="3" name="Retângulo 2">
            <a:extLst>
              <a:ext uri="{FF2B5EF4-FFF2-40B4-BE49-F238E27FC236}">
                <a16:creationId xmlns:a16="http://schemas.microsoft.com/office/drawing/2014/main" id="{E62C6E9F-9660-F100-471E-21659B3BD9C3}"/>
              </a:ext>
            </a:extLst>
          </p:cNvPr>
          <p:cNvSpPr/>
          <p:nvPr/>
        </p:nvSpPr>
        <p:spPr>
          <a:xfrm>
            <a:off x="2576052" y="1105336"/>
            <a:ext cx="7590503" cy="566148"/>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455719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2450B4-9344-0BE5-647B-E6BBB033CEDC}"/>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64E63FAF-8910-AC27-9594-C7E526B73AC5}"/>
              </a:ext>
            </a:extLst>
          </p:cNvPr>
          <p:cNvSpPr>
            <a:spLocks noGrp="1"/>
          </p:cNvSpPr>
          <p:nvPr>
            <p:ph type="title"/>
          </p:nvPr>
        </p:nvSpPr>
        <p:spPr>
          <a:xfrm>
            <a:off x="838200" y="0"/>
            <a:ext cx="10515600" cy="1325563"/>
          </a:xfrm>
        </p:spPr>
        <p:txBody>
          <a:bodyPr/>
          <a:lstStyle/>
          <a:p>
            <a:pPr algn="ctr"/>
            <a:r>
              <a:rPr lang="pt-BR" b="1" dirty="0">
                <a:latin typeface="Roboto" panose="02000000000000000000" pitchFamily="2" charset="0"/>
                <a:ea typeface="Roboto" panose="02000000000000000000" pitchFamily="2" charset="0"/>
                <a:cs typeface="Roboto" panose="02000000000000000000" pitchFamily="2" charset="0"/>
              </a:rPr>
              <a:t>Desordem Informacional</a:t>
            </a:r>
          </a:p>
        </p:txBody>
      </p:sp>
      <p:pic>
        <p:nvPicPr>
          <p:cNvPr id="4" name="Imagem 3">
            <a:extLst>
              <a:ext uri="{FF2B5EF4-FFF2-40B4-BE49-F238E27FC236}">
                <a16:creationId xmlns:a16="http://schemas.microsoft.com/office/drawing/2014/main" id="{BC619CDE-649D-E991-C51A-17D984DDDE14}"/>
              </a:ext>
            </a:extLst>
          </p:cNvPr>
          <p:cNvPicPr>
            <a:picLocks noChangeAspect="1"/>
          </p:cNvPicPr>
          <p:nvPr/>
        </p:nvPicPr>
        <p:blipFill>
          <a:blip r:embed="rId2"/>
          <a:stretch>
            <a:fillRect/>
          </a:stretch>
        </p:blipFill>
        <p:spPr>
          <a:xfrm>
            <a:off x="0" y="5366657"/>
            <a:ext cx="12192000" cy="1491343"/>
          </a:xfrm>
          <a:prstGeom prst="rect">
            <a:avLst/>
          </a:prstGeom>
        </p:spPr>
      </p:pic>
      <p:pic>
        <p:nvPicPr>
          <p:cNvPr id="172" name="Google Shape;172;p8"/>
          <p:cNvPicPr preferRelativeResize="0"/>
          <p:nvPr/>
        </p:nvPicPr>
        <p:blipFill rotWithShape="1">
          <a:blip r:embed="rId3">
            <a:alphaModFix/>
          </a:blip>
          <a:srcRect t="44923"/>
          <a:stretch/>
        </p:blipFill>
        <p:spPr>
          <a:xfrm>
            <a:off x="216309" y="1081365"/>
            <a:ext cx="11448669" cy="4363950"/>
          </a:xfrm>
          <a:prstGeom prst="rect">
            <a:avLst/>
          </a:prstGeom>
          <a:noFill/>
          <a:ln>
            <a:noFill/>
          </a:ln>
        </p:spPr>
      </p:pic>
    </p:spTree>
    <p:extLst>
      <p:ext uri="{BB962C8B-B14F-4D97-AF65-F5344CB8AC3E}">
        <p14:creationId xmlns:p14="http://schemas.microsoft.com/office/powerpoint/2010/main" val="33394325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4FAA1-2034-B6A0-AB43-442D59DD632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BEA0D7F-3421-8139-90BA-B66DEEDED315}"/>
              </a:ext>
            </a:extLst>
          </p:cNvPr>
          <p:cNvSpPr>
            <a:spLocks noGrp="1"/>
          </p:cNvSpPr>
          <p:nvPr>
            <p:ph type="title"/>
          </p:nvPr>
        </p:nvSpPr>
        <p:spPr>
          <a:xfrm>
            <a:off x="838200" y="0"/>
            <a:ext cx="10515600" cy="1325563"/>
          </a:xfrm>
        </p:spPr>
        <p:txBody>
          <a:bodyPr/>
          <a:lstStyle/>
          <a:p>
            <a:pPr algn="ctr"/>
            <a:r>
              <a:rPr lang="pt-BR" b="1" dirty="0">
                <a:latin typeface="Roboto" panose="02000000000000000000" pitchFamily="2" charset="0"/>
                <a:ea typeface="Roboto" panose="02000000000000000000" pitchFamily="2" charset="0"/>
                <a:cs typeface="Roboto" panose="02000000000000000000" pitchFamily="2" charset="0"/>
              </a:rPr>
              <a:t>Desordem Informacional</a:t>
            </a:r>
          </a:p>
        </p:txBody>
      </p:sp>
      <p:pic>
        <p:nvPicPr>
          <p:cNvPr id="4" name="Imagem 3">
            <a:extLst>
              <a:ext uri="{FF2B5EF4-FFF2-40B4-BE49-F238E27FC236}">
                <a16:creationId xmlns:a16="http://schemas.microsoft.com/office/drawing/2014/main" id="{D96A8596-ECDD-4114-37D0-17FE7D3B4D63}"/>
              </a:ext>
            </a:extLst>
          </p:cNvPr>
          <p:cNvPicPr>
            <a:picLocks noChangeAspect="1"/>
          </p:cNvPicPr>
          <p:nvPr/>
        </p:nvPicPr>
        <p:blipFill>
          <a:blip r:embed="rId2"/>
          <a:stretch>
            <a:fillRect/>
          </a:stretch>
        </p:blipFill>
        <p:spPr>
          <a:xfrm>
            <a:off x="0" y="5366657"/>
            <a:ext cx="12192000" cy="1491343"/>
          </a:xfrm>
          <a:prstGeom prst="rect">
            <a:avLst/>
          </a:prstGeom>
        </p:spPr>
      </p:pic>
      <p:pic>
        <p:nvPicPr>
          <p:cNvPr id="3" name="Google Shape;182;p9" descr="https://edoc.coe.int/11527/desordem-informacional-para-um-quadro-interdisciplinar-de-investigacao-e-elaboracao-de-politicas-publicas.jpg">
            <a:extLst>
              <a:ext uri="{FF2B5EF4-FFF2-40B4-BE49-F238E27FC236}">
                <a16:creationId xmlns:a16="http://schemas.microsoft.com/office/drawing/2014/main" id="{A9D7A864-3736-F178-BDE2-F6D394BEFE20}"/>
              </a:ext>
            </a:extLst>
          </p:cNvPr>
          <p:cNvPicPr preferRelativeResize="0"/>
          <p:nvPr/>
        </p:nvPicPr>
        <p:blipFill rotWithShape="1">
          <a:blip r:embed="rId3">
            <a:alphaModFix/>
          </a:blip>
          <a:srcRect/>
          <a:stretch/>
        </p:blipFill>
        <p:spPr>
          <a:xfrm>
            <a:off x="9114503" y="1325563"/>
            <a:ext cx="2491650" cy="3991359"/>
          </a:xfrm>
          <a:prstGeom prst="rect">
            <a:avLst/>
          </a:prstGeom>
          <a:noFill/>
          <a:ln>
            <a:noFill/>
          </a:ln>
        </p:spPr>
      </p:pic>
      <p:sp>
        <p:nvSpPr>
          <p:cNvPr id="6" name="CaixaDeTexto 5">
            <a:extLst>
              <a:ext uri="{FF2B5EF4-FFF2-40B4-BE49-F238E27FC236}">
                <a16:creationId xmlns:a16="http://schemas.microsoft.com/office/drawing/2014/main" id="{7729421B-CD2F-C57F-4516-A30F6A80E065}"/>
              </a:ext>
            </a:extLst>
          </p:cNvPr>
          <p:cNvSpPr txBox="1"/>
          <p:nvPr/>
        </p:nvSpPr>
        <p:spPr>
          <a:xfrm>
            <a:off x="1071715" y="1638181"/>
            <a:ext cx="7177549" cy="2862322"/>
          </a:xfrm>
          <a:prstGeom prst="rect">
            <a:avLst/>
          </a:prstGeom>
          <a:noFill/>
        </p:spPr>
        <p:txBody>
          <a:bodyPr wrap="square">
            <a:spAutoFit/>
          </a:bodyPr>
          <a:lstStyle/>
          <a:p>
            <a:pPr algn="just"/>
            <a:r>
              <a:rPr lang="pt-BR" sz="2000" dirty="0">
                <a:latin typeface="Roboto" panose="02000000000000000000" pitchFamily="2" charset="0"/>
                <a:ea typeface="Roboto" panose="02000000000000000000" pitchFamily="2" charset="0"/>
                <a:cs typeface="Roboto" panose="02000000000000000000" pitchFamily="2" charset="0"/>
              </a:rPr>
              <a:t>“Nós evitamos usar o termo ‘fake </a:t>
            </a:r>
            <a:r>
              <a:rPr lang="pt-BR" sz="2000" dirty="0" err="1">
                <a:latin typeface="Roboto" panose="02000000000000000000" pitchFamily="2" charset="0"/>
                <a:ea typeface="Roboto" panose="02000000000000000000" pitchFamily="2" charset="0"/>
                <a:cs typeface="Roboto" panose="02000000000000000000" pitchFamily="2" charset="0"/>
              </a:rPr>
              <a:t>news</a:t>
            </a:r>
            <a:r>
              <a:rPr lang="pt-BR" sz="2000" dirty="0">
                <a:latin typeface="Roboto" panose="02000000000000000000" pitchFamily="2" charset="0"/>
                <a:ea typeface="Roboto" panose="02000000000000000000" pitchFamily="2" charset="0"/>
                <a:cs typeface="Roboto" panose="02000000000000000000" pitchFamily="2" charset="0"/>
              </a:rPr>
              <a:t>’ por duas razões.</a:t>
            </a:r>
          </a:p>
          <a:p>
            <a:pPr algn="just"/>
            <a:r>
              <a:rPr lang="pt-BR" sz="2000" dirty="0">
                <a:latin typeface="Roboto" panose="02000000000000000000" pitchFamily="2" charset="0"/>
                <a:ea typeface="Roboto" panose="02000000000000000000" pitchFamily="2" charset="0"/>
                <a:cs typeface="Roboto" panose="02000000000000000000" pitchFamily="2" charset="0"/>
              </a:rPr>
              <a:t>Em primeiro lugar, infelizmente ele é inadequado para descrever o complexo fenômeno da contaminação da informação. O termo também começou a ser adotado por políticos de todo o mundo para descrever as organizações de notícias cuja cobertura consideram desagradável. </a:t>
            </a:r>
          </a:p>
          <a:p>
            <a:pPr algn="just"/>
            <a:r>
              <a:rPr lang="pt-BR" sz="2000" dirty="0">
                <a:latin typeface="Roboto" panose="02000000000000000000" pitchFamily="2" charset="0"/>
                <a:ea typeface="Roboto" panose="02000000000000000000" pitchFamily="2" charset="0"/>
                <a:cs typeface="Roboto" panose="02000000000000000000" pitchFamily="2" charset="0"/>
              </a:rPr>
              <a:t>Dessa forma, está se tornando o mecanismo pelo qual os poderosos podem atacar, restringir, minar e burlar a imprensa livre.“</a:t>
            </a:r>
          </a:p>
        </p:txBody>
      </p:sp>
    </p:spTree>
    <p:extLst>
      <p:ext uri="{BB962C8B-B14F-4D97-AF65-F5344CB8AC3E}">
        <p14:creationId xmlns:p14="http://schemas.microsoft.com/office/powerpoint/2010/main" val="12165801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389A96-FDE9-1CFD-6F31-07A92E29B624}"/>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9D76A433-0915-EC45-E158-003B09BB21B1}"/>
              </a:ext>
            </a:extLst>
          </p:cNvPr>
          <p:cNvSpPr>
            <a:spLocks noGrp="1"/>
          </p:cNvSpPr>
          <p:nvPr>
            <p:ph type="title"/>
          </p:nvPr>
        </p:nvSpPr>
        <p:spPr>
          <a:xfrm>
            <a:off x="838200" y="0"/>
            <a:ext cx="10515600" cy="1325563"/>
          </a:xfrm>
        </p:spPr>
        <p:txBody>
          <a:bodyPr/>
          <a:lstStyle/>
          <a:p>
            <a:pPr algn="ctr"/>
            <a:r>
              <a:rPr lang="pt-BR" b="1" dirty="0">
                <a:latin typeface="Roboto" panose="02000000000000000000" pitchFamily="2" charset="0"/>
                <a:ea typeface="Roboto" panose="02000000000000000000" pitchFamily="2" charset="0"/>
                <a:cs typeface="Roboto" panose="02000000000000000000" pitchFamily="2" charset="0"/>
              </a:rPr>
              <a:t>Desordem Informacional</a:t>
            </a:r>
          </a:p>
        </p:txBody>
      </p:sp>
      <p:pic>
        <p:nvPicPr>
          <p:cNvPr id="4" name="Imagem 3">
            <a:extLst>
              <a:ext uri="{FF2B5EF4-FFF2-40B4-BE49-F238E27FC236}">
                <a16:creationId xmlns:a16="http://schemas.microsoft.com/office/drawing/2014/main" id="{B408D109-818D-DA52-7F56-6494501E39D3}"/>
              </a:ext>
            </a:extLst>
          </p:cNvPr>
          <p:cNvPicPr>
            <a:picLocks noChangeAspect="1"/>
          </p:cNvPicPr>
          <p:nvPr/>
        </p:nvPicPr>
        <p:blipFill>
          <a:blip r:embed="rId3"/>
          <a:stretch>
            <a:fillRect/>
          </a:stretch>
        </p:blipFill>
        <p:spPr>
          <a:xfrm>
            <a:off x="0" y="5366657"/>
            <a:ext cx="12192000" cy="1491343"/>
          </a:xfrm>
          <a:prstGeom prst="rect">
            <a:avLst/>
          </a:prstGeom>
        </p:spPr>
      </p:pic>
      <p:pic>
        <p:nvPicPr>
          <p:cNvPr id="194" name="Google Shape;194;p10"/>
          <p:cNvPicPr preferRelativeResize="0"/>
          <p:nvPr/>
        </p:nvPicPr>
        <p:blipFill rotWithShape="1">
          <a:blip r:embed="rId4">
            <a:alphaModFix/>
          </a:blip>
          <a:srcRect/>
          <a:stretch/>
        </p:blipFill>
        <p:spPr>
          <a:xfrm>
            <a:off x="3628103" y="1325563"/>
            <a:ext cx="5306243" cy="3826450"/>
          </a:xfrm>
          <a:prstGeom prst="rect">
            <a:avLst/>
          </a:prstGeom>
          <a:noFill/>
          <a:ln>
            <a:noFill/>
          </a:ln>
        </p:spPr>
      </p:pic>
    </p:spTree>
    <p:extLst>
      <p:ext uri="{BB962C8B-B14F-4D97-AF65-F5344CB8AC3E}">
        <p14:creationId xmlns:p14="http://schemas.microsoft.com/office/powerpoint/2010/main" val="18994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29EAC-96A6-F973-6C2D-492D7751CE68}"/>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E3F11A5B-1BD1-19D5-49E6-0B30AE669556}"/>
              </a:ext>
            </a:extLst>
          </p:cNvPr>
          <p:cNvSpPr>
            <a:spLocks noGrp="1"/>
          </p:cNvSpPr>
          <p:nvPr>
            <p:ph type="title"/>
          </p:nvPr>
        </p:nvSpPr>
        <p:spPr>
          <a:xfrm>
            <a:off x="838200" y="0"/>
            <a:ext cx="10515600" cy="1325563"/>
          </a:xfrm>
        </p:spPr>
        <p:txBody>
          <a:bodyPr/>
          <a:lstStyle/>
          <a:p>
            <a:pPr algn="ctr"/>
            <a:r>
              <a:rPr lang="pt-BR" b="1" dirty="0">
                <a:latin typeface="Roboto" panose="02000000000000000000" pitchFamily="2" charset="0"/>
                <a:ea typeface="Roboto" panose="02000000000000000000" pitchFamily="2" charset="0"/>
                <a:cs typeface="Roboto" panose="02000000000000000000" pitchFamily="2" charset="0"/>
              </a:rPr>
              <a:t>Desordem Informacional</a:t>
            </a:r>
          </a:p>
        </p:txBody>
      </p:sp>
      <p:pic>
        <p:nvPicPr>
          <p:cNvPr id="4" name="Imagem 3">
            <a:extLst>
              <a:ext uri="{FF2B5EF4-FFF2-40B4-BE49-F238E27FC236}">
                <a16:creationId xmlns:a16="http://schemas.microsoft.com/office/drawing/2014/main" id="{C8FB478E-4E02-5E0D-B6A9-57FC6F078C1E}"/>
              </a:ext>
            </a:extLst>
          </p:cNvPr>
          <p:cNvPicPr>
            <a:picLocks noChangeAspect="1"/>
          </p:cNvPicPr>
          <p:nvPr/>
        </p:nvPicPr>
        <p:blipFill>
          <a:blip r:embed="rId3"/>
          <a:stretch>
            <a:fillRect/>
          </a:stretch>
        </p:blipFill>
        <p:spPr>
          <a:xfrm>
            <a:off x="0" y="5366657"/>
            <a:ext cx="12192000" cy="1491343"/>
          </a:xfrm>
          <a:prstGeom prst="rect">
            <a:avLst/>
          </a:prstGeom>
        </p:spPr>
      </p:pic>
      <p:pic>
        <p:nvPicPr>
          <p:cNvPr id="205" name="Google Shape;205;p11"/>
          <p:cNvPicPr preferRelativeResize="0"/>
          <p:nvPr/>
        </p:nvPicPr>
        <p:blipFill rotWithShape="1">
          <a:blip r:embed="rId4">
            <a:alphaModFix/>
          </a:blip>
          <a:srcRect/>
          <a:stretch/>
        </p:blipFill>
        <p:spPr>
          <a:xfrm>
            <a:off x="2420170" y="1129888"/>
            <a:ext cx="7351659" cy="4236769"/>
          </a:xfrm>
          <a:prstGeom prst="rect">
            <a:avLst/>
          </a:prstGeom>
          <a:noFill/>
          <a:ln>
            <a:noFill/>
          </a:ln>
        </p:spPr>
      </p:pic>
    </p:spTree>
    <p:extLst>
      <p:ext uri="{BB962C8B-B14F-4D97-AF65-F5344CB8AC3E}">
        <p14:creationId xmlns:p14="http://schemas.microsoft.com/office/powerpoint/2010/main" val="37083898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DD52C8-5708-0BD7-64D0-44A4714ACBF4}"/>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E4BBF732-8382-F320-20AF-C9D4053DB266}"/>
              </a:ext>
            </a:extLst>
          </p:cNvPr>
          <p:cNvSpPr>
            <a:spLocks noGrp="1"/>
          </p:cNvSpPr>
          <p:nvPr>
            <p:ph type="title"/>
          </p:nvPr>
        </p:nvSpPr>
        <p:spPr>
          <a:xfrm>
            <a:off x="838200" y="0"/>
            <a:ext cx="10515600" cy="1325563"/>
          </a:xfrm>
        </p:spPr>
        <p:txBody>
          <a:bodyPr/>
          <a:lstStyle/>
          <a:p>
            <a:pPr algn="ctr"/>
            <a:r>
              <a:rPr lang="pt-BR" b="1" dirty="0">
                <a:latin typeface="Roboto" panose="02000000000000000000" pitchFamily="2" charset="0"/>
                <a:ea typeface="Roboto" panose="02000000000000000000" pitchFamily="2" charset="0"/>
                <a:cs typeface="Roboto" panose="02000000000000000000" pitchFamily="2" charset="0"/>
              </a:rPr>
              <a:t>Desordem Informacional</a:t>
            </a:r>
          </a:p>
        </p:txBody>
      </p:sp>
      <p:pic>
        <p:nvPicPr>
          <p:cNvPr id="4" name="Imagem 3">
            <a:extLst>
              <a:ext uri="{FF2B5EF4-FFF2-40B4-BE49-F238E27FC236}">
                <a16:creationId xmlns:a16="http://schemas.microsoft.com/office/drawing/2014/main" id="{61295A74-31E4-3930-247D-FD721E7719C4}"/>
              </a:ext>
            </a:extLst>
          </p:cNvPr>
          <p:cNvPicPr>
            <a:picLocks noChangeAspect="1"/>
          </p:cNvPicPr>
          <p:nvPr/>
        </p:nvPicPr>
        <p:blipFill>
          <a:blip r:embed="rId3"/>
          <a:stretch>
            <a:fillRect/>
          </a:stretch>
        </p:blipFill>
        <p:spPr>
          <a:xfrm>
            <a:off x="0" y="5366657"/>
            <a:ext cx="12192000" cy="1491343"/>
          </a:xfrm>
          <a:prstGeom prst="rect">
            <a:avLst/>
          </a:prstGeom>
        </p:spPr>
      </p:pic>
      <p:pic>
        <p:nvPicPr>
          <p:cNvPr id="216" name="Google Shape;216;p12"/>
          <p:cNvPicPr preferRelativeResize="0"/>
          <p:nvPr/>
        </p:nvPicPr>
        <p:blipFill rotWithShape="1">
          <a:blip r:embed="rId4">
            <a:alphaModFix/>
          </a:blip>
          <a:srcRect/>
          <a:stretch/>
        </p:blipFill>
        <p:spPr>
          <a:xfrm>
            <a:off x="2998838" y="1759973"/>
            <a:ext cx="6841361" cy="2688893"/>
          </a:xfrm>
          <a:prstGeom prst="rect">
            <a:avLst/>
          </a:prstGeom>
          <a:noFill/>
          <a:ln>
            <a:noFill/>
          </a:ln>
        </p:spPr>
      </p:pic>
    </p:spTree>
    <p:extLst>
      <p:ext uri="{BB962C8B-B14F-4D97-AF65-F5344CB8AC3E}">
        <p14:creationId xmlns:p14="http://schemas.microsoft.com/office/powerpoint/2010/main" val="11263706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13D20-7F61-FDB4-AD4C-5A94DB567BF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873C790-D96C-1B07-A0AF-5453D1C3D441}"/>
              </a:ext>
            </a:extLst>
          </p:cNvPr>
          <p:cNvSpPr>
            <a:spLocks noGrp="1"/>
          </p:cNvSpPr>
          <p:nvPr>
            <p:ph type="title"/>
          </p:nvPr>
        </p:nvSpPr>
        <p:spPr>
          <a:xfrm>
            <a:off x="838200" y="0"/>
            <a:ext cx="10515600" cy="1325563"/>
          </a:xfrm>
        </p:spPr>
        <p:txBody>
          <a:bodyPr/>
          <a:lstStyle/>
          <a:p>
            <a:pPr algn="ctr"/>
            <a:r>
              <a:rPr lang="pt-BR" b="1" dirty="0">
                <a:latin typeface="Tahoma" panose="020B0604030504040204" pitchFamily="34" charset="0"/>
                <a:ea typeface="Tahoma" panose="020B0604030504040204" pitchFamily="34" charset="0"/>
                <a:cs typeface="Tahoma" panose="020B0604030504040204" pitchFamily="34" charset="0"/>
              </a:rPr>
              <a:t>Desordem Informacional</a:t>
            </a:r>
          </a:p>
        </p:txBody>
      </p:sp>
      <p:pic>
        <p:nvPicPr>
          <p:cNvPr id="4" name="Imagem 3">
            <a:extLst>
              <a:ext uri="{FF2B5EF4-FFF2-40B4-BE49-F238E27FC236}">
                <a16:creationId xmlns:a16="http://schemas.microsoft.com/office/drawing/2014/main" id="{48CFD655-8E18-5773-5610-CF29FDF4F6F8}"/>
              </a:ext>
            </a:extLst>
          </p:cNvPr>
          <p:cNvPicPr>
            <a:picLocks noChangeAspect="1"/>
          </p:cNvPicPr>
          <p:nvPr/>
        </p:nvPicPr>
        <p:blipFill>
          <a:blip r:embed="rId2"/>
          <a:stretch>
            <a:fillRect/>
          </a:stretch>
        </p:blipFill>
        <p:spPr>
          <a:xfrm>
            <a:off x="0" y="5366657"/>
            <a:ext cx="12192000" cy="1491343"/>
          </a:xfrm>
          <a:prstGeom prst="rect">
            <a:avLst/>
          </a:prstGeom>
        </p:spPr>
      </p:pic>
      <p:pic>
        <p:nvPicPr>
          <p:cNvPr id="6" name="Imagem 5" descr="Uma imagem contendo Linha do tempo&#10;&#10;Descrição gerada automaticamente">
            <a:extLst>
              <a:ext uri="{FF2B5EF4-FFF2-40B4-BE49-F238E27FC236}">
                <a16:creationId xmlns:a16="http://schemas.microsoft.com/office/drawing/2014/main" id="{E51F0DB2-CA88-D93A-B3BE-A35E18B224B4}"/>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11142644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899CB-EDB1-F244-7578-2804C1D3861E}"/>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4EFDDE4-DC7E-570F-82B7-BD3ECD0515AE}"/>
              </a:ext>
            </a:extLst>
          </p:cNvPr>
          <p:cNvSpPr>
            <a:spLocks noGrp="1"/>
          </p:cNvSpPr>
          <p:nvPr>
            <p:ph type="title"/>
          </p:nvPr>
        </p:nvSpPr>
        <p:spPr>
          <a:xfrm>
            <a:off x="838200" y="0"/>
            <a:ext cx="10515600" cy="1325563"/>
          </a:xfrm>
        </p:spPr>
        <p:txBody>
          <a:bodyPr/>
          <a:lstStyle/>
          <a:p>
            <a:pPr algn="ctr"/>
            <a:r>
              <a:rPr lang="pt-BR" b="1" dirty="0">
                <a:latin typeface="Tahoma" panose="020B0604030504040204" pitchFamily="34" charset="0"/>
                <a:ea typeface="Tahoma" panose="020B0604030504040204" pitchFamily="34" charset="0"/>
                <a:cs typeface="Tahoma" panose="020B0604030504040204" pitchFamily="34" charset="0"/>
              </a:rPr>
              <a:t>Desordem Informacional</a:t>
            </a:r>
          </a:p>
        </p:txBody>
      </p:sp>
      <p:pic>
        <p:nvPicPr>
          <p:cNvPr id="4" name="Imagem 3">
            <a:extLst>
              <a:ext uri="{FF2B5EF4-FFF2-40B4-BE49-F238E27FC236}">
                <a16:creationId xmlns:a16="http://schemas.microsoft.com/office/drawing/2014/main" id="{7089ABA9-1A53-1EC3-6FCD-23ECC14E3F10}"/>
              </a:ext>
            </a:extLst>
          </p:cNvPr>
          <p:cNvPicPr>
            <a:picLocks noChangeAspect="1"/>
          </p:cNvPicPr>
          <p:nvPr/>
        </p:nvPicPr>
        <p:blipFill>
          <a:blip r:embed="rId2"/>
          <a:stretch>
            <a:fillRect/>
          </a:stretch>
        </p:blipFill>
        <p:spPr>
          <a:xfrm>
            <a:off x="0" y="5366657"/>
            <a:ext cx="12192000" cy="1491343"/>
          </a:xfrm>
          <a:prstGeom prst="rect">
            <a:avLst/>
          </a:prstGeom>
        </p:spPr>
      </p:pic>
      <p:pic>
        <p:nvPicPr>
          <p:cNvPr id="5" name="Imagem 4" descr="Jornal com foto de homem e texto&#10;&#10;Descrição gerada automaticamente com confiança baixa">
            <a:extLst>
              <a:ext uri="{FF2B5EF4-FFF2-40B4-BE49-F238E27FC236}">
                <a16:creationId xmlns:a16="http://schemas.microsoft.com/office/drawing/2014/main" id="{7CA47593-8743-329A-8459-F68ECD1793E0}"/>
              </a:ext>
            </a:extLst>
          </p:cNvPr>
          <p:cNvPicPr>
            <a:picLocks noChangeAspect="1"/>
          </p:cNvPicPr>
          <p:nvPr/>
        </p:nvPicPr>
        <p:blipFill>
          <a:blip r:embed="rId3"/>
          <a:stretch>
            <a:fillRect/>
          </a:stretch>
        </p:blipFill>
        <p:spPr>
          <a:xfrm>
            <a:off x="0" y="85916"/>
            <a:ext cx="12192000" cy="6686168"/>
          </a:xfrm>
          <a:prstGeom prst="rect">
            <a:avLst/>
          </a:prstGeom>
        </p:spPr>
      </p:pic>
    </p:spTree>
    <p:extLst>
      <p:ext uri="{BB962C8B-B14F-4D97-AF65-F5344CB8AC3E}">
        <p14:creationId xmlns:p14="http://schemas.microsoft.com/office/powerpoint/2010/main" val="33517886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0AE3B-D6D1-1A98-1CC4-5DA245020EB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DC4B286-B896-9078-FBDE-667FCF470EE1}"/>
              </a:ext>
            </a:extLst>
          </p:cNvPr>
          <p:cNvSpPr>
            <a:spLocks noGrp="1"/>
          </p:cNvSpPr>
          <p:nvPr>
            <p:ph type="title"/>
          </p:nvPr>
        </p:nvSpPr>
        <p:spPr>
          <a:xfrm>
            <a:off x="838200" y="0"/>
            <a:ext cx="10515600" cy="1325563"/>
          </a:xfrm>
        </p:spPr>
        <p:txBody>
          <a:bodyPr/>
          <a:lstStyle/>
          <a:p>
            <a:pPr algn="ctr"/>
            <a:r>
              <a:rPr lang="pt-BR" b="1" dirty="0">
                <a:latin typeface="Tahoma" panose="020B0604030504040204" pitchFamily="34" charset="0"/>
                <a:ea typeface="Tahoma" panose="020B0604030504040204" pitchFamily="34" charset="0"/>
                <a:cs typeface="Tahoma" panose="020B0604030504040204" pitchFamily="34" charset="0"/>
              </a:rPr>
              <a:t>Desordem Informacional</a:t>
            </a:r>
          </a:p>
        </p:txBody>
      </p:sp>
      <p:pic>
        <p:nvPicPr>
          <p:cNvPr id="4" name="Imagem 3">
            <a:extLst>
              <a:ext uri="{FF2B5EF4-FFF2-40B4-BE49-F238E27FC236}">
                <a16:creationId xmlns:a16="http://schemas.microsoft.com/office/drawing/2014/main" id="{1C5E3F58-9C9F-A42F-9773-212A03B3B8B9}"/>
              </a:ext>
            </a:extLst>
          </p:cNvPr>
          <p:cNvPicPr>
            <a:picLocks noChangeAspect="1"/>
          </p:cNvPicPr>
          <p:nvPr/>
        </p:nvPicPr>
        <p:blipFill>
          <a:blip r:embed="rId2"/>
          <a:stretch>
            <a:fillRect/>
          </a:stretch>
        </p:blipFill>
        <p:spPr>
          <a:xfrm>
            <a:off x="0" y="5366657"/>
            <a:ext cx="12192000" cy="1491343"/>
          </a:xfrm>
          <a:prstGeom prst="rect">
            <a:avLst/>
          </a:prstGeom>
        </p:spPr>
      </p:pic>
      <p:pic>
        <p:nvPicPr>
          <p:cNvPr id="5" name="Imagem 4" descr="Interface gráfica do usuário, Texto, Aplicativo&#10;&#10;Descrição gerada automaticamente">
            <a:extLst>
              <a:ext uri="{FF2B5EF4-FFF2-40B4-BE49-F238E27FC236}">
                <a16:creationId xmlns:a16="http://schemas.microsoft.com/office/drawing/2014/main" id="{5C84BBDA-8D66-11D5-76C4-D6589246A7BF}"/>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16992423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2909C-E51E-2A3D-9BBB-44B15E51E6F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7E73475-8ECA-B80F-3D32-B0C266B0A603}"/>
              </a:ext>
            </a:extLst>
          </p:cNvPr>
          <p:cNvSpPr>
            <a:spLocks noGrp="1"/>
          </p:cNvSpPr>
          <p:nvPr>
            <p:ph type="title"/>
          </p:nvPr>
        </p:nvSpPr>
        <p:spPr>
          <a:xfrm>
            <a:off x="838200" y="0"/>
            <a:ext cx="10515600" cy="1325563"/>
          </a:xfrm>
        </p:spPr>
        <p:txBody>
          <a:bodyPr/>
          <a:lstStyle/>
          <a:p>
            <a:pPr algn="ctr"/>
            <a:r>
              <a:rPr lang="pt-BR" b="1" dirty="0">
                <a:latin typeface="Tahoma" panose="020B0604030504040204" pitchFamily="34" charset="0"/>
                <a:ea typeface="Tahoma" panose="020B0604030504040204" pitchFamily="34" charset="0"/>
                <a:cs typeface="Tahoma" panose="020B0604030504040204" pitchFamily="34" charset="0"/>
              </a:rPr>
              <a:t>Desordem Informacional</a:t>
            </a:r>
          </a:p>
        </p:txBody>
      </p:sp>
      <p:pic>
        <p:nvPicPr>
          <p:cNvPr id="4" name="Imagem 3">
            <a:extLst>
              <a:ext uri="{FF2B5EF4-FFF2-40B4-BE49-F238E27FC236}">
                <a16:creationId xmlns:a16="http://schemas.microsoft.com/office/drawing/2014/main" id="{F1C12E9D-F78D-61D9-6E9A-7358E4DBA8F7}"/>
              </a:ext>
            </a:extLst>
          </p:cNvPr>
          <p:cNvPicPr>
            <a:picLocks noChangeAspect="1"/>
          </p:cNvPicPr>
          <p:nvPr/>
        </p:nvPicPr>
        <p:blipFill>
          <a:blip r:embed="rId2"/>
          <a:stretch>
            <a:fillRect/>
          </a:stretch>
        </p:blipFill>
        <p:spPr>
          <a:xfrm>
            <a:off x="0" y="5366657"/>
            <a:ext cx="12192000" cy="1491343"/>
          </a:xfrm>
          <a:prstGeom prst="rect">
            <a:avLst/>
          </a:prstGeom>
        </p:spPr>
      </p:pic>
      <p:pic>
        <p:nvPicPr>
          <p:cNvPr id="5" name="Imagem 4" descr="Site&#10;&#10;Descrição gerada automaticamente">
            <a:extLst>
              <a:ext uri="{FF2B5EF4-FFF2-40B4-BE49-F238E27FC236}">
                <a16:creationId xmlns:a16="http://schemas.microsoft.com/office/drawing/2014/main" id="{553D682D-6632-009B-7C30-E6E251AC35DC}"/>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39256489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44E562-6D21-3A61-767C-B7639BA61471}"/>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31E406B-ACFB-7FC3-6502-200F7A7B5054}"/>
              </a:ext>
            </a:extLst>
          </p:cNvPr>
          <p:cNvSpPr>
            <a:spLocks noGrp="1"/>
          </p:cNvSpPr>
          <p:nvPr>
            <p:ph type="title"/>
          </p:nvPr>
        </p:nvSpPr>
        <p:spPr>
          <a:xfrm>
            <a:off x="838200" y="0"/>
            <a:ext cx="10515600" cy="1325563"/>
          </a:xfrm>
        </p:spPr>
        <p:txBody>
          <a:bodyPr/>
          <a:lstStyle/>
          <a:p>
            <a:pPr algn="ctr"/>
            <a:r>
              <a:rPr lang="pt-BR" b="1" dirty="0">
                <a:latin typeface="Tahoma" panose="020B0604030504040204" pitchFamily="34" charset="0"/>
                <a:ea typeface="Tahoma" panose="020B0604030504040204" pitchFamily="34" charset="0"/>
                <a:cs typeface="Tahoma" panose="020B0604030504040204" pitchFamily="34" charset="0"/>
              </a:rPr>
              <a:t>Desordem Informacional</a:t>
            </a:r>
          </a:p>
        </p:txBody>
      </p:sp>
      <p:pic>
        <p:nvPicPr>
          <p:cNvPr id="4" name="Imagem 3">
            <a:extLst>
              <a:ext uri="{FF2B5EF4-FFF2-40B4-BE49-F238E27FC236}">
                <a16:creationId xmlns:a16="http://schemas.microsoft.com/office/drawing/2014/main" id="{F3ADE30A-0B16-D50E-5CD3-2151AF51B681}"/>
              </a:ext>
            </a:extLst>
          </p:cNvPr>
          <p:cNvPicPr>
            <a:picLocks noChangeAspect="1"/>
          </p:cNvPicPr>
          <p:nvPr/>
        </p:nvPicPr>
        <p:blipFill>
          <a:blip r:embed="rId2"/>
          <a:stretch>
            <a:fillRect/>
          </a:stretch>
        </p:blipFill>
        <p:spPr>
          <a:xfrm>
            <a:off x="0" y="5366657"/>
            <a:ext cx="12192000" cy="1491343"/>
          </a:xfrm>
          <a:prstGeom prst="rect">
            <a:avLst/>
          </a:prstGeom>
        </p:spPr>
      </p:pic>
      <p:pic>
        <p:nvPicPr>
          <p:cNvPr id="5" name="Imagem 4" descr="Interface gráfica do usuário, Texto, Aplicativo&#10;&#10;Descrição gerada automaticamente">
            <a:extLst>
              <a:ext uri="{FF2B5EF4-FFF2-40B4-BE49-F238E27FC236}">
                <a16:creationId xmlns:a16="http://schemas.microsoft.com/office/drawing/2014/main" id="{C6FC9E74-FD4A-29FB-89E9-AB236945BF24}"/>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25826291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0D0EDA-9DD8-BEC1-4097-ED6E29BEAFA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627EB71F-35FC-CC0C-759A-A4B6F7849571}"/>
              </a:ext>
            </a:extLst>
          </p:cNvPr>
          <p:cNvSpPr>
            <a:spLocks noGrp="1"/>
          </p:cNvSpPr>
          <p:nvPr>
            <p:ph type="title"/>
          </p:nvPr>
        </p:nvSpPr>
        <p:spPr>
          <a:xfrm>
            <a:off x="838200" y="0"/>
            <a:ext cx="10515600" cy="1325563"/>
          </a:xfrm>
        </p:spPr>
        <p:txBody>
          <a:bodyPr/>
          <a:lstStyle/>
          <a:p>
            <a:pPr algn="ctr"/>
            <a:r>
              <a:rPr lang="pt-BR" b="1" dirty="0">
                <a:latin typeface="Tahoma" panose="020B0604030504040204" pitchFamily="34" charset="0"/>
                <a:ea typeface="Tahoma" panose="020B0604030504040204" pitchFamily="34" charset="0"/>
                <a:cs typeface="Tahoma" panose="020B0604030504040204" pitchFamily="34" charset="0"/>
              </a:rPr>
              <a:t>Desordem Informacional</a:t>
            </a:r>
          </a:p>
        </p:txBody>
      </p:sp>
      <p:pic>
        <p:nvPicPr>
          <p:cNvPr id="4" name="Imagem 3">
            <a:extLst>
              <a:ext uri="{FF2B5EF4-FFF2-40B4-BE49-F238E27FC236}">
                <a16:creationId xmlns:a16="http://schemas.microsoft.com/office/drawing/2014/main" id="{41436ED0-B9AA-94DA-8700-C7300412CE3F}"/>
              </a:ext>
            </a:extLst>
          </p:cNvPr>
          <p:cNvPicPr>
            <a:picLocks noChangeAspect="1"/>
          </p:cNvPicPr>
          <p:nvPr/>
        </p:nvPicPr>
        <p:blipFill>
          <a:blip r:embed="rId2"/>
          <a:stretch>
            <a:fillRect/>
          </a:stretch>
        </p:blipFill>
        <p:spPr>
          <a:xfrm>
            <a:off x="0" y="5366657"/>
            <a:ext cx="12192000" cy="1491343"/>
          </a:xfrm>
          <a:prstGeom prst="rect">
            <a:avLst/>
          </a:prstGeom>
        </p:spPr>
      </p:pic>
      <p:pic>
        <p:nvPicPr>
          <p:cNvPr id="5" name="Imagem 4" descr="Interface gráfica do usuário, Texto, Aplicativo&#10;&#10;Descrição gerada automaticamente">
            <a:extLst>
              <a:ext uri="{FF2B5EF4-FFF2-40B4-BE49-F238E27FC236}">
                <a16:creationId xmlns:a16="http://schemas.microsoft.com/office/drawing/2014/main" id="{1A8BF176-D13E-8D9B-1B0A-3BBE124E0513}"/>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28347829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3C05B-62E0-7AD7-BBC6-F148A5F9CFC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9DC1B64-2180-F54A-8A5F-E766C01413D3}"/>
              </a:ext>
            </a:extLst>
          </p:cNvPr>
          <p:cNvSpPr>
            <a:spLocks noGrp="1"/>
          </p:cNvSpPr>
          <p:nvPr>
            <p:ph type="title"/>
          </p:nvPr>
        </p:nvSpPr>
        <p:spPr>
          <a:xfrm>
            <a:off x="838200" y="-227497"/>
            <a:ext cx="10515600" cy="1325563"/>
          </a:xfrm>
        </p:spPr>
        <p:txBody>
          <a:bodyPr/>
          <a:lstStyle/>
          <a:p>
            <a:pPr algn="ctr"/>
            <a:r>
              <a:rPr lang="pt-BR" b="1" dirty="0">
                <a:latin typeface="Roboto" panose="02000000000000000000" pitchFamily="2" charset="0"/>
                <a:ea typeface="Roboto" panose="02000000000000000000" pitchFamily="2" charset="0"/>
                <a:cs typeface="Roboto" panose="02000000000000000000" pitchFamily="2" charset="0"/>
              </a:rPr>
              <a:t>Ciência de notícias falsas</a:t>
            </a:r>
          </a:p>
        </p:txBody>
      </p:sp>
      <p:pic>
        <p:nvPicPr>
          <p:cNvPr id="4" name="Imagem 3">
            <a:extLst>
              <a:ext uri="{FF2B5EF4-FFF2-40B4-BE49-F238E27FC236}">
                <a16:creationId xmlns:a16="http://schemas.microsoft.com/office/drawing/2014/main" id="{242A6DBB-44D9-41B1-56BF-A399DAE5661F}"/>
              </a:ext>
            </a:extLst>
          </p:cNvPr>
          <p:cNvPicPr>
            <a:picLocks noChangeAspect="1"/>
          </p:cNvPicPr>
          <p:nvPr/>
        </p:nvPicPr>
        <p:blipFill>
          <a:blip r:embed="rId2"/>
          <a:stretch>
            <a:fillRect/>
          </a:stretch>
        </p:blipFill>
        <p:spPr>
          <a:xfrm>
            <a:off x="0" y="5366657"/>
            <a:ext cx="12192000" cy="1491343"/>
          </a:xfrm>
          <a:prstGeom prst="rect">
            <a:avLst/>
          </a:prstGeom>
        </p:spPr>
      </p:pic>
      <p:pic>
        <p:nvPicPr>
          <p:cNvPr id="5" name="Imagem 4" descr="Interface gráfica do usuário, Aplicativo, Logotipo&#10;&#10;Descrição gerada automaticamente">
            <a:extLst>
              <a:ext uri="{FF2B5EF4-FFF2-40B4-BE49-F238E27FC236}">
                <a16:creationId xmlns:a16="http://schemas.microsoft.com/office/drawing/2014/main" id="{B340F677-9C0D-C985-0CC9-A1F1873A7161}"/>
              </a:ext>
            </a:extLst>
          </p:cNvPr>
          <p:cNvPicPr>
            <a:picLocks noChangeAspect="1"/>
          </p:cNvPicPr>
          <p:nvPr/>
        </p:nvPicPr>
        <p:blipFill>
          <a:blip r:embed="rId3"/>
          <a:stretch>
            <a:fillRect/>
          </a:stretch>
        </p:blipFill>
        <p:spPr>
          <a:xfrm>
            <a:off x="2122869" y="779868"/>
            <a:ext cx="7946262" cy="4586789"/>
          </a:xfrm>
          <a:prstGeom prst="rect">
            <a:avLst/>
          </a:prstGeom>
        </p:spPr>
      </p:pic>
    </p:spTree>
    <p:extLst>
      <p:ext uri="{BB962C8B-B14F-4D97-AF65-F5344CB8AC3E}">
        <p14:creationId xmlns:p14="http://schemas.microsoft.com/office/powerpoint/2010/main" val="37643202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673D2-33EB-7C34-A529-6BAD878CE54E}"/>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A42782D-A0F9-454C-A93A-0B990549F4D3}"/>
              </a:ext>
            </a:extLst>
          </p:cNvPr>
          <p:cNvSpPr>
            <a:spLocks noGrp="1"/>
          </p:cNvSpPr>
          <p:nvPr>
            <p:ph type="title"/>
          </p:nvPr>
        </p:nvSpPr>
        <p:spPr>
          <a:xfrm>
            <a:off x="838200" y="0"/>
            <a:ext cx="10515600" cy="1325563"/>
          </a:xfrm>
        </p:spPr>
        <p:txBody>
          <a:bodyPr/>
          <a:lstStyle/>
          <a:p>
            <a:pPr algn="ctr"/>
            <a:r>
              <a:rPr lang="pt-BR" b="1" dirty="0">
                <a:latin typeface="Tahoma" panose="020B0604030504040204" pitchFamily="34" charset="0"/>
                <a:ea typeface="Tahoma" panose="020B0604030504040204" pitchFamily="34" charset="0"/>
                <a:cs typeface="Tahoma" panose="020B0604030504040204" pitchFamily="34" charset="0"/>
              </a:rPr>
              <a:t>Desordem Informacional</a:t>
            </a:r>
          </a:p>
        </p:txBody>
      </p:sp>
      <p:pic>
        <p:nvPicPr>
          <p:cNvPr id="4" name="Imagem 3">
            <a:extLst>
              <a:ext uri="{FF2B5EF4-FFF2-40B4-BE49-F238E27FC236}">
                <a16:creationId xmlns:a16="http://schemas.microsoft.com/office/drawing/2014/main" id="{6F1F32C5-8E53-5A04-1753-F7A5E2A97442}"/>
              </a:ext>
            </a:extLst>
          </p:cNvPr>
          <p:cNvPicPr>
            <a:picLocks noChangeAspect="1"/>
          </p:cNvPicPr>
          <p:nvPr/>
        </p:nvPicPr>
        <p:blipFill>
          <a:blip r:embed="rId2"/>
          <a:stretch>
            <a:fillRect/>
          </a:stretch>
        </p:blipFill>
        <p:spPr>
          <a:xfrm>
            <a:off x="0" y="5366657"/>
            <a:ext cx="12192000" cy="1491343"/>
          </a:xfrm>
          <a:prstGeom prst="rect">
            <a:avLst/>
          </a:prstGeom>
        </p:spPr>
      </p:pic>
      <p:pic>
        <p:nvPicPr>
          <p:cNvPr id="6" name="Imagem 5" descr="Tabela&#10;&#10;Descrição gerada automaticamente">
            <a:extLst>
              <a:ext uri="{FF2B5EF4-FFF2-40B4-BE49-F238E27FC236}">
                <a16:creationId xmlns:a16="http://schemas.microsoft.com/office/drawing/2014/main" id="{CA00DF80-BB6D-77D4-2C68-A285C3BA239B}"/>
              </a:ext>
            </a:extLst>
          </p:cNvPr>
          <p:cNvPicPr>
            <a:picLocks noChangeAspect="1"/>
          </p:cNvPicPr>
          <p:nvPr/>
        </p:nvPicPr>
        <p:blipFill>
          <a:blip r:embed="rId3"/>
          <a:stretch>
            <a:fillRect/>
          </a:stretch>
        </p:blipFill>
        <p:spPr>
          <a:xfrm>
            <a:off x="0" y="-78435"/>
            <a:ext cx="12192000" cy="5264727"/>
          </a:xfrm>
          <a:prstGeom prst="rect">
            <a:avLst/>
          </a:prstGeom>
        </p:spPr>
      </p:pic>
    </p:spTree>
    <p:extLst>
      <p:ext uri="{BB962C8B-B14F-4D97-AF65-F5344CB8AC3E}">
        <p14:creationId xmlns:p14="http://schemas.microsoft.com/office/powerpoint/2010/main" val="33511858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71458-B39C-4EE2-336F-F031960E165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42A1876-AE48-B399-1534-CC05970AD0CE}"/>
              </a:ext>
            </a:extLst>
          </p:cNvPr>
          <p:cNvSpPr>
            <a:spLocks noGrp="1"/>
          </p:cNvSpPr>
          <p:nvPr>
            <p:ph type="title"/>
          </p:nvPr>
        </p:nvSpPr>
        <p:spPr>
          <a:xfrm>
            <a:off x="838200" y="0"/>
            <a:ext cx="10515600" cy="1325563"/>
          </a:xfrm>
        </p:spPr>
        <p:txBody>
          <a:bodyPr/>
          <a:lstStyle/>
          <a:p>
            <a:pPr algn="ctr"/>
            <a:r>
              <a:rPr lang="pt-BR" b="1" dirty="0">
                <a:latin typeface="Tahoma" panose="020B0604030504040204" pitchFamily="34" charset="0"/>
                <a:ea typeface="Tahoma" panose="020B0604030504040204" pitchFamily="34" charset="0"/>
                <a:cs typeface="Tahoma" panose="020B0604030504040204" pitchFamily="34" charset="0"/>
              </a:rPr>
              <a:t>Desordem Informacional</a:t>
            </a:r>
          </a:p>
        </p:txBody>
      </p:sp>
      <p:pic>
        <p:nvPicPr>
          <p:cNvPr id="4" name="Imagem 3">
            <a:extLst>
              <a:ext uri="{FF2B5EF4-FFF2-40B4-BE49-F238E27FC236}">
                <a16:creationId xmlns:a16="http://schemas.microsoft.com/office/drawing/2014/main" id="{B433A374-6B3D-2004-B6F1-929F0264B4A4}"/>
              </a:ext>
            </a:extLst>
          </p:cNvPr>
          <p:cNvPicPr>
            <a:picLocks noChangeAspect="1"/>
          </p:cNvPicPr>
          <p:nvPr/>
        </p:nvPicPr>
        <p:blipFill>
          <a:blip r:embed="rId2"/>
          <a:stretch>
            <a:fillRect/>
          </a:stretch>
        </p:blipFill>
        <p:spPr>
          <a:xfrm>
            <a:off x="0" y="5366657"/>
            <a:ext cx="12192000" cy="1491343"/>
          </a:xfrm>
          <a:prstGeom prst="rect">
            <a:avLst/>
          </a:prstGeom>
        </p:spPr>
      </p:pic>
      <p:pic>
        <p:nvPicPr>
          <p:cNvPr id="5" name="Imagem 4">
            <a:extLst>
              <a:ext uri="{FF2B5EF4-FFF2-40B4-BE49-F238E27FC236}">
                <a16:creationId xmlns:a16="http://schemas.microsoft.com/office/drawing/2014/main" id="{F733155F-7C08-9FB6-4921-C67013FF6B24}"/>
              </a:ext>
            </a:extLst>
          </p:cNvPr>
          <p:cNvPicPr>
            <a:picLocks noChangeAspect="1"/>
          </p:cNvPicPr>
          <p:nvPr/>
        </p:nvPicPr>
        <p:blipFill>
          <a:blip r:embed="rId3"/>
          <a:stretch>
            <a:fillRect/>
          </a:stretch>
        </p:blipFill>
        <p:spPr>
          <a:xfrm>
            <a:off x="2408903" y="0"/>
            <a:ext cx="7656090" cy="4308840"/>
          </a:xfrm>
          <a:prstGeom prst="rect">
            <a:avLst/>
          </a:prstGeom>
        </p:spPr>
      </p:pic>
      <p:sp>
        <p:nvSpPr>
          <p:cNvPr id="7" name="CaixaDeTexto 6">
            <a:extLst>
              <a:ext uri="{FF2B5EF4-FFF2-40B4-BE49-F238E27FC236}">
                <a16:creationId xmlns:a16="http://schemas.microsoft.com/office/drawing/2014/main" id="{8CF05D73-888F-80F3-BA96-512AB843CF27}"/>
              </a:ext>
            </a:extLst>
          </p:cNvPr>
          <p:cNvSpPr txBox="1"/>
          <p:nvPr/>
        </p:nvSpPr>
        <p:spPr>
          <a:xfrm>
            <a:off x="1769805" y="4576138"/>
            <a:ext cx="9065344" cy="523220"/>
          </a:xfrm>
          <a:prstGeom prst="rect">
            <a:avLst/>
          </a:prstGeom>
          <a:noFill/>
        </p:spPr>
        <p:txBody>
          <a:bodyPr wrap="square">
            <a:spAutoFit/>
          </a:bodyPr>
          <a:lstStyle/>
          <a:p>
            <a:r>
              <a:rPr lang="pt-BR" b="0" i="0" dirty="0" err="1">
                <a:solidFill>
                  <a:srgbClr val="303030"/>
                </a:solidFill>
                <a:effectLst/>
                <a:latin typeface="Roboto" panose="02000000000000000000" pitchFamily="2" charset="0"/>
                <a:ea typeface="Roboto" panose="02000000000000000000" pitchFamily="2" charset="0"/>
                <a:cs typeface="Roboto" panose="02000000000000000000" pitchFamily="2" charset="0"/>
              </a:rPr>
              <a:t>Vosoughi</a:t>
            </a:r>
            <a:r>
              <a:rPr lang="pt-BR" b="0" i="0" dirty="0">
                <a:solidFill>
                  <a:srgbClr val="303030"/>
                </a:solidFill>
                <a:effectLst/>
                <a:latin typeface="Roboto" panose="02000000000000000000" pitchFamily="2" charset="0"/>
                <a:ea typeface="Roboto" panose="02000000000000000000" pitchFamily="2" charset="0"/>
                <a:cs typeface="Roboto" panose="02000000000000000000" pitchFamily="2" charset="0"/>
              </a:rPr>
              <a:t>, S., Roy, D., &amp; Aral, S. (2018). The spread </a:t>
            </a:r>
            <a:r>
              <a:rPr lang="pt-BR" b="0" i="0" dirty="0" err="1">
                <a:solidFill>
                  <a:srgbClr val="303030"/>
                </a:solidFill>
                <a:effectLst/>
                <a:latin typeface="Roboto" panose="02000000000000000000" pitchFamily="2" charset="0"/>
                <a:ea typeface="Roboto" panose="02000000000000000000" pitchFamily="2" charset="0"/>
                <a:cs typeface="Roboto" panose="02000000000000000000" pitchFamily="2" charset="0"/>
              </a:rPr>
              <a:t>of</a:t>
            </a:r>
            <a:r>
              <a:rPr lang="pt-BR" b="0" i="0"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b="0" i="0" dirty="0" err="1">
                <a:solidFill>
                  <a:srgbClr val="303030"/>
                </a:solidFill>
                <a:effectLst/>
                <a:latin typeface="Roboto" panose="02000000000000000000" pitchFamily="2" charset="0"/>
                <a:ea typeface="Roboto" panose="02000000000000000000" pitchFamily="2" charset="0"/>
                <a:cs typeface="Roboto" panose="02000000000000000000" pitchFamily="2" charset="0"/>
              </a:rPr>
              <a:t>true</a:t>
            </a:r>
            <a:r>
              <a:rPr lang="pt-BR" b="0" i="0"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b="0" i="0" dirty="0" err="1">
                <a:solidFill>
                  <a:srgbClr val="303030"/>
                </a:solidFill>
                <a:effectLst/>
                <a:latin typeface="Roboto" panose="02000000000000000000" pitchFamily="2" charset="0"/>
                <a:ea typeface="Roboto" panose="02000000000000000000" pitchFamily="2" charset="0"/>
                <a:cs typeface="Roboto" panose="02000000000000000000" pitchFamily="2" charset="0"/>
              </a:rPr>
              <a:t>and</a:t>
            </a:r>
            <a:r>
              <a:rPr lang="pt-BR" b="0" i="0" dirty="0">
                <a:solidFill>
                  <a:srgbClr val="303030"/>
                </a:solidFill>
                <a:effectLst/>
                <a:latin typeface="Roboto" panose="02000000000000000000" pitchFamily="2" charset="0"/>
                <a:ea typeface="Roboto" panose="02000000000000000000" pitchFamily="2" charset="0"/>
                <a:cs typeface="Roboto" panose="02000000000000000000" pitchFamily="2" charset="0"/>
              </a:rPr>
              <a:t> false </a:t>
            </a:r>
            <a:r>
              <a:rPr lang="pt-BR" b="0" i="0" dirty="0" err="1">
                <a:solidFill>
                  <a:srgbClr val="303030"/>
                </a:solidFill>
                <a:effectLst/>
                <a:latin typeface="Roboto" panose="02000000000000000000" pitchFamily="2" charset="0"/>
                <a:ea typeface="Roboto" panose="02000000000000000000" pitchFamily="2" charset="0"/>
                <a:cs typeface="Roboto" panose="02000000000000000000" pitchFamily="2" charset="0"/>
              </a:rPr>
              <a:t>news</a:t>
            </a:r>
            <a:r>
              <a:rPr lang="pt-BR" b="0" i="0" dirty="0">
                <a:solidFill>
                  <a:srgbClr val="303030"/>
                </a:solidFill>
                <a:effectLst/>
                <a:latin typeface="Roboto" panose="02000000000000000000" pitchFamily="2" charset="0"/>
                <a:ea typeface="Roboto" panose="02000000000000000000" pitchFamily="2" charset="0"/>
                <a:cs typeface="Roboto" panose="02000000000000000000" pitchFamily="2" charset="0"/>
              </a:rPr>
              <a:t> online. </a:t>
            </a:r>
            <a:r>
              <a:rPr lang="pt-BR" b="0" i="1" dirty="0">
                <a:solidFill>
                  <a:srgbClr val="303030"/>
                </a:solidFill>
                <a:effectLst/>
                <a:latin typeface="Roboto" panose="02000000000000000000" pitchFamily="2" charset="0"/>
                <a:ea typeface="Roboto" panose="02000000000000000000" pitchFamily="2" charset="0"/>
                <a:cs typeface="Roboto" panose="02000000000000000000" pitchFamily="2" charset="0"/>
              </a:rPr>
              <a:t>Science</a:t>
            </a:r>
            <a:r>
              <a:rPr lang="pt-BR" b="0" i="0"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b="0" i="1" dirty="0">
                <a:solidFill>
                  <a:srgbClr val="303030"/>
                </a:solidFill>
                <a:effectLst/>
                <a:latin typeface="Roboto" panose="02000000000000000000" pitchFamily="2" charset="0"/>
                <a:ea typeface="Roboto" panose="02000000000000000000" pitchFamily="2" charset="0"/>
                <a:cs typeface="Roboto" panose="02000000000000000000" pitchFamily="2" charset="0"/>
              </a:rPr>
              <a:t>359</a:t>
            </a:r>
            <a:r>
              <a:rPr lang="pt-BR" b="0" i="0" dirty="0">
                <a:solidFill>
                  <a:srgbClr val="303030"/>
                </a:solidFill>
                <a:effectLst/>
                <a:latin typeface="Roboto" panose="02000000000000000000" pitchFamily="2" charset="0"/>
                <a:ea typeface="Roboto" panose="02000000000000000000" pitchFamily="2" charset="0"/>
                <a:cs typeface="Roboto" panose="02000000000000000000" pitchFamily="2" charset="0"/>
              </a:rPr>
              <a:t>(6380), 1146-1151. </a:t>
            </a:r>
          </a:p>
          <a:p>
            <a:r>
              <a:rPr lang="pt-BR" b="0" i="0" dirty="0">
                <a:solidFill>
                  <a:srgbClr val="303030"/>
                </a:solidFill>
                <a:effectLst/>
                <a:latin typeface="Roboto" panose="02000000000000000000" pitchFamily="2" charset="0"/>
                <a:ea typeface="Roboto" panose="02000000000000000000" pitchFamily="2" charset="0"/>
                <a:cs typeface="Roboto" panose="02000000000000000000" pitchFamily="2" charset="0"/>
              </a:rPr>
              <a:t>https://doi.org/10.1126/science.aap9559</a:t>
            </a:r>
            <a:endParaRPr lang="pt-BR" dirty="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5204084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3FE80-6A57-54C1-7352-F9FC4FA95368}"/>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416C39A-789D-F0B8-B4C0-8EA406E683D1}"/>
              </a:ext>
            </a:extLst>
          </p:cNvPr>
          <p:cNvSpPr>
            <a:spLocks noGrp="1"/>
          </p:cNvSpPr>
          <p:nvPr>
            <p:ph type="title"/>
          </p:nvPr>
        </p:nvSpPr>
        <p:spPr>
          <a:xfrm>
            <a:off x="838200" y="0"/>
            <a:ext cx="10515600" cy="1325563"/>
          </a:xfrm>
        </p:spPr>
        <p:txBody>
          <a:bodyPr/>
          <a:lstStyle/>
          <a:p>
            <a:pPr algn="ctr"/>
            <a:r>
              <a:rPr lang="pt-BR" b="1" dirty="0">
                <a:latin typeface="Tahoma" panose="020B0604030504040204" pitchFamily="34" charset="0"/>
                <a:ea typeface="Tahoma" panose="020B0604030504040204" pitchFamily="34" charset="0"/>
                <a:cs typeface="Tahoma" panose="020B0604030504040204" pitchFamily="34" charset="0"/>
              </a:rPr>
              <a:t>Desordem Informacional</a:t>
            </a:r>
          </a:p>
        </p:txBody>
      </p:sp>
      <p:pic>
        <p:nvPicPr>
          <p:cNvPr id="4" name="Imagem 3">
            <a:extLst>
              <a:ext uri="{FF2B5EF4-FFF2-40B4-BE49-F238E27FC236}">
                <a16:creationId xmlns:a16="http://schemas.microsoft.com/office/drawing/2014/main" id="{29736669-BA21-C758-E9FC-972DBFCC5303}"/>
              </a:ext>
            </a:extLst>
          </p:cNvPr>
          <p:cNvPicPr>
            <a:picLocks noChangeAspect="1"/>
          </p:cNvPicPr>
          <p:nvPr/>
        </p:nvPicPr>
        <p:blipFill>
          <a:blip r:embed="rId2"/>
          <a:stretch>
            <a:fillRect/>
          </a:stretch>
        </p:blipFill>
        <p:spPr>
          <a:xfrm>
            <a:off x="0" y="5366657"/>
            <a:ext cx="12192000" cy="1491343"/>
          </a:xfrm>
          <a:prstGeom prst="rect">
            <a:avLst/>
          </a:prstGeom>
        </p:spPr>
      </p:pic>
      <p:sp>
        <p:nvSpPr>
          <p:cNvPr id="3" name="CaixaDeTexto 2">
            <a:extLst>
              <a:ext uri="{FF2B5EF4-FFF2-40B4-BE49-F238E27FC236}">
                <a16:creationId xmlns:a16="http://schemas.microsoft.com/office/drawing/2014/main" id="{0136F4AE-2755-B0AA-83D3-EDCD99FE52B6}"/>
              </a:ext>
            </a:extLst>
          </p:cNvPr>
          <p:cNvSpPr txBox="1"/>
          <p:nvPr/>
        </p:nvSpPr>
        <p:spPr>
          <a:xfrm>
            <a:off x="255638" y="4821667"/>
            <a:ext cx="12135074" cy="307777"/>
          </a:xfrm>
          <a:prstGeom prst="rect">
            <a:avLst/>
          </a:prstGeom>
          <a:noFill/>
        </p:spPr>
        <p:txBody>
          <a:bodyPr wrap="square">
            <a:spAutoFit/>
          </a:bodyPr>
          <a:lstStyle/>
          <a:p>
            <a:r>
              <a:rPr lang="pt-BR" b="0" i="0" dirty="0" err="1">
                <a:solidFill>
                  <a:srgbClr val="303030"/>
                </a:solidFill>
                <a:effectLst/>
                <a:latin typeface="Google Sans Text"/>
              </a:rPr>
              <a:t>Vosoughi</a:t>
            </a:r>
            <a:r>
              <a:rPr lang="pt-BR" b="0" i="0" dirty="0">
                <a:solidFill>
                  <a:srgbClr val="303030"/>
                </a:solidFill>
                <a:effectLst/>
                <a:latin typeface="Google Sans Text"/>
              </a:rPr>
              <a:t>, S., Roy, D., &amp; Aral, S. (2018). The spread </a:t>
            </a:r>
            <a:r>
              <a:rPr lang="pt-BR" b="0" i="0" dirty="0" err="1">
                <a:solidFill>
                  <a:srgbClr val="303030"/>
                </a:solidFill>
                <a:effectLst/>
                <a:latin typeface="Google Sans Text"/>
              </a:rPr>
              <a:t>of</a:t>
            </a:r>
            <a:r>
              <a:rPr lang="pt-BR" b="0" i="0" dirty="0">
                <a:solidFill>
                  <a:srgbClr val="303030"/>
                </a:solidFill>
                <a:effectLst/>
                <a:latin typeface="Google Sans Text"/>
              </a:rPr>
              <a:t> </a:t>
            </a:r>
            <a:r>
              <a:rPr lang="pt-BR" b="0" i="0" dirty="0" err="1">
                <a:solidFill>
                  <a:srgbClr val="303030"/>
                </a:solidFill>
                <a:effectLst/>
                <a:latin typeface="Google Sans Text"/>
              </a:rPr>
              <a:t>true</a:t>
            </a:r>
            <a:r>
              <a:rPr lang="pt-BR" b="0" i="0" dirty="0">
                <a:solidFill>
                  <a:srgbClr val="303030"/>
                </a:solidFill>
                <a:effectLst/>
                <a:latin typeface="Google Sans Text"/>
              </a:rPr>
              <a:t> </a:t>
            </a:r>
            <a:r>
              <a:rPr lang="pt-BR" b="0" i="0" dirty="0" err="1">
                <a:solidFill>
                  <a:srgbClr val="303030"/>
                </a:solidFill>
                <a:effectLst/>
                <a:latin typeface="Google Sans Text"/>
              </a:rPr>
              <a:t>and</a:t>
            </a:r>
            <a:r>
              <a:rPr lang="pt-BR" b="0" i="0" dirty="0">
                <a:solidFill>
                  <a:srgbClr val="303030"/>
                </a:solidFill>
                <a:effectLst/>
                <a:latin typeface="Google Sans Text"/>
              </a:rPr>
              <a:t> false </a:t>
            </a:r>
            <a:r>
              <a:rPr lang="pt-BR" b="0" i="0" dirty="0" err="1">
                <a:solidFill>
                  <a:srgbClr val="303030"/>
                </a:solidFill>
                <a:effectLst/>
                <a:latin typeface="Google Sans Text"/>
              </a:rPr>
              <a:t>news</a:t>
            </a:r>
            <a:r>
              <a:rPr lang="pt-BR" b="0" i="0" dirty="0">
                <a:solidFill>
                  <a:srgbClr val="303030"/>
                </a:solidFill>
                <a:effectLst/>
                <a:latin typeface="Google Sans Text"/>
              </a:rPr>
              <a:t> online. </a:t>
            </a:r>
            <a:r>
              <a:rPr lang="pt-BR" b="0" i="1" dirty="0">
                <a:solidFill>
                  <a:srgbClr val="303030"/>
                </a:solidFill>
                <a:effectLst/>
                <a:latin typeface="Google Sans Text"/>
              </a:rPr>
              <a:t>Science</a:t>
            </a:r>
            <a:r>
              <a:rPr lang="pt-BR" b="0" i="0" dirty="0">
                <a:solidFill>
                  <a:srgbClr val="303030"/>
                </a:solidFill>
                <a:effectLst/>
                <a:latin typeface="Google Sans Text"/>
              </a:rPr>
              <a:t>, </a:t>
            </a:r>
            <a:r>
              <a:rPr lang="pt-BR" b="0" i="1" dirty="0">
                <a:solidFill>
                  <a:srgbClr val="303030"/>
                </a:solidFill>
                <a:effectLst/>
                <a:latin typeface="Google Sans Text"/>
              </a:rPr>
              <a:t>359</a:t>
            </a:r>
            <a:r>
              <a:rPr lang="pt-BR" b="0" i="0" dirty="0">
                <a:solidFill>
                  <a:srgbClr val="303030"/>
                </a:solidFill>
                <a:effectLst/>
                <a:latin typeface="Google Sans Text"/>
              </a:rPr>
              <a:t>(6380), 1146-1151. https://doi.org/10.1126/science.aap9559</a:t>
            </a:r>
            <a:endParaRPr lang="pt-BR" dirty="0"/>
          </a:p>
        </p:txBody>
      </p:sp>
      <p:pic>
        <p:nvPicPr>
          <p:cNvPr id="8" name="Imagem 7">
            <a:extLst>
              <a:ext uri="{FF2B5EF4-FFF2-40B4-BE49-F238E27FC236}">
                <a16:creationId xmlns:a16="http://schemas.microsoft.com/office/drawing/2014/main" id="{20468FF5-C7B8-D39F-06A5-CD91068E100D}"/>
              </a:ext>
            </a:extLst>
          </p:cNvPr>
          <p:cNvPicPr>
            <a:picLocks noChangeAspect="1"/>
          </p:cNvPicPr>
          <p:nvPr/>
        </p:nvPicPr>
        <p:blipFill>
          <a:blip r:embed="rId3"/>
          <a:stretch>
            <a:fillRect/>
          </a:stretch>
        </p:blipFill>
        <p:spPr>
          <a:xfrm>
            <a:off x="1507200" y="163798"/>
            <a:ext cx="8595445" cy="4420656"/>
          </a:xfrm>
          <a:prstGeom prst="rect">
            <a:avLst/>
          </a:prstGeom>
        </p:spPr>
      </p:pic>
    </p:spTree>
    <p:extLst>
      <p:ext uri="{BB962C8B-B14F-4D97-AF65-F5344CB8AC3E}">
        <p14:creationId xmlns:p14="http://schemas.microsoft.com/office/powerpoint/2010/main" val="41326098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FAC1FC-A561-E076-3B0E-39E27D0D131F}"/>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330A831D-962E-2792-8E83-73935877DE08}"/>
              </a:ext>
            </a:extLst>
          </p:cNvPr>
          <p:cNvPicPr>
            <a:picLocks noChangeAspect="1"/>
          </p:cNvPicPr>
          <p:nvPr/>
        </p:nvPicPr>
        <p:blipFill>
          <a:blip r:embed="rId2"/>
          <a:stretch>
            <a:fillRect/>
          </a:stretch>
        </p:blipFill>
        <p:spPr>
          <a:xfrm>
            <a:off x="0" y="5366657"/>
            <a:ext cx="12192000" cy="1491343"/>
          </a:xfrm>
          <a:prstGeom prst="rect">
            <a:avLst/>
          </a:prstGeom>
        </p:spPr>
      </p:pic>
      <p:sp>
        <p:nvSpPr>
          <p:cNvPr id="3" name="TextBox 4">
            <a:extLst>
              <a:ext uri="{FF2B5EF4-FFF2-40B4-BE49-F238E27FC236}">
                <a16:creationId xmlns:a16="http://schemas.microsoft.com/office/drawing/2014/main" id="{D3FCBDD5-FAFA-8E28-4EA1-611045B17D00}"/>
              </a:ext>
            </a:extLst>
          </p:cNvPr>
          <p:cNvSpPr txBox="1"/>
          <p:nvPr/>
        </p:nvSpPr>
        <p:spPr>
          <a:xfrm>
            <a:off x="6202638" y="4847873"/>
            <a:ext cx="5989362" cy="430887"/>
          </a:xfrm>
          <a:prstGeom prst="rect">
            <a:avLst/>
          </a:prstGeom>
          <a:noFill/>
        </p:spPr>
        <p:txBody>
          <a:bodyPr wrap="square">
            <a:spAutoFit/>
          </a:bodyPr>
          <a:lstStyle/>
          <a:p>
            <a:pPr algn="r"/>
            <a:r>
              <a:rPr lang="pt-BR" sz="1100" b="0" i="0" dirty="0" err="1">
                <a:solidFill>
                  <a:srgbClr val="303030"/>
                </a:solidFill>
                <a:effectLst/>
                <a:latin typeface="Google Sans Text"/>
              </a:rPr>
              <a:t>Vosoughi</a:t>
            </a:r>
            <a:r>
              <a:rPr lang="pt-BR" sz="1100" b="0" i="0" dirty="0">
                <a:solidFill>
                  <a:srgbClr val="303030"/>
                </a:solidFill>
                <a:effectLst/>
                <a:latin typeface="Google Sans Text"/>
              </a:rPr>
              <a:t>, S., Roy, D., &amp; Aral, S. (2018). The spread of </a:t>
            </a:r>
            <a:r>
              <a:rPr lang="pt-BR" sz="1100" b="0" i="0" dirty="0" err="1">
                <a:solidFill>
                  <a:srgbClr val="303030"/>
                </a:solidFill>
                <a:effectLst/>
                <a:latin typeface="Google Sans Text"/>
              </a:rPr>
              <a:t>true</a:t>
            </a:r>
            <a:r>
              <a:rPr lang="pt-BR" sz="1100" b="0" i="0" dirty="0">
                <a:solidFill>
                  <a:srgbClr val="303030"/>
                </a:solidFill>
                <a:effectLst/>
                <a:latin typeface="Google Sans Text"/>
              </a:rPr>
              <a:t> </a:t>
            </a:r>
            <a:r>
              <a:rPr lang="pt-BR" sz="1100" b="0" i="0" dirty="0" err="1">
                <a:solidFill>
                  <a:srgbClr val="303030"/>
                </a:solidFill>
                <a:effectLst/>
                <a:latin typeface="Google Sans Text"/>
              </a:rPr>
              <a:t>and</a:t>
            </a:r>
            <a:r>
              <a:rPr lang="pt-BR" sz="1100" b="0" i="0" dirty="0">
                <a:solidFill>
                  <a:srgbClr val="303030"/>
                </a:solidFill>
                <a:effectLst/>
                <a:latin typeface="Google Sans Text"/>
              </a:rPr>
              <a:t> false </a:t>
            </a:r>
            <a:r>
              <a:rPr lang="pt-BR" sz="1100" b="0" i="0" dirty="0" err="1">
                <a:solidFill>
                  <a:srgbClr val="303030"/>
                </a:solidFill>
                <a:effectLst/>
                <a:latin typeface="Google Sans Text"/>
              </a:rPr>
              <a:t>news</a:t>
            </a:r>
            <a:r>
              <a:rPr lang="pt-BR" sz="1100" b="0" i="0" dirty="0">
                <a:solidFill>
                  <a:srgbClr val="303030"/>
                </a:solidFill>
                <a:effectLst/>
                <a:latin typeface="Google Sans Text"/>
              </a:rPr>
              <a:t> online. </a:t>
            </a:r>
            <a:r>
              <a:rPr lang="pt-BR" sz="1100" b="0" i="1" dirty="0">
                <a:solidFill>
                  <a:srgbClr val="303030"/>
                </a:solidFill>
                <a:effectLst/>
                <a:latin typeface="Google Sans Text"/>
              </a:rPr>
              <a:t>Science</a:t>
            </a:r>
            <a:r>
              <a:rPr lang="pt-BR" sz="1100" b="0" i="0" dirty="0">
                <a:solidFill>
                  <a:srgbClr val="303030"/>
                </a:solidFill>
                <a:effectLst/>
                <a:latin typeface="Google Sans Text"/>
              </a:rPr>
              <a:t>, </a:t>
            </a:r>
            <a:r>
              <a:rPr lang="pt-BR" sz="1100" b="0" i="1" dirty="0">
                <a:solidFill>
                  <a:srgbClr val="303030"/>
                </a:solidFill>
                <a:effectLst/>
                <a:latin typeface="Google Sans Text"/>
              </a:rPr>
              <a:t>359</a:t>
            </a:r>
            <a:r>
              <a:rPr lang="pt-BR" sz="1100" b="0" i="0" dirty="0">
                <a:solidFill>
                  <a:srgbClr val="303030"/>
                </a:solidFill>
                <a:effectLst/>
                <a:latin typeface="Google Sans Text"/>
              </a:rPr>
              <a:t>(6380), 1146-1151. https://doi.org/10.1126/science.aap9559</a:t>
            </a:r>
            <a:endParaRPr lang="pt-BR" sz="1100" dirty="0"/>
          </a:p>
        </p:txBody>
      </p:sp>
      <p:sp>
        <p:nvSpPr>
          <p:cNvPr id="5" name="TextBox 5">
            <a:extLst>
              <a:ext uri="{FF2B5EF4-FFF2-40B4-BE49-F238E27FC236}">
                <a16:creationId xmlns:a16="http://schemas.microsoft.com/office/drawing/2014/main" id="{D23BAD7E-35A0-3C94-E867-C95601DD297B}"/>
              </a:ext>
            </a:extLst>
          </p:cNvPr>
          <p:cNvSpPr txBox="1"/>
          <p:nvPr/>
        </p:nvSpPr>
        <p:spPr>
          <a:xfrm>
            <a:off x="404635" y="4214713"/>
            <a:ext cx="11596006" cy="738664"/>
          </a:xfrm>
          <a:prstGeom prst="rect">
            <a:avLst/>
          </a:prstGeom>
          <a:noFill/>
        </p:spPr>
        <p:txBody>
          <a:bodyPr wrap="square">
            <a:spAutoFit/>
          </a:bodyPr>
          <a:lstStyle/>
          <a:p>
            <a:pPr algn="just"/>
            <a:r>
              <a:rPr lang="pt-BR" b="1" i="0" dirty="0">
                <a:solidFill>
                  <a:srgbClr val="303030"/>
                </a:solidFill>
                <a:effectLst/>
                <a:latin typeface="Roboto" panose="02000000000000000000" pitchFamily="2" charset="0"/>
                <a:ea typeface="Roboto" panose="02000000000000000000" pitchFamily="2" charset="0"/>
                <a:cs typeface="Roboto" panose="02000000000000000000" pitchFamily="2" charset="0"/>
              </a:rPr>
              <a:t>Ação Humana vs. </a:t>
            </a:r>
            <a:r>
              <a:rPr lang="pt-BR" b="1" i="0" dirty="0" err="1">
                <a:solidFill>
                  <a:srgbClr val="303030"/>
                </a:solidFill>
                <a:effectLst/>
                <a:latin typeface="Roboto" panose="02000000000000000000" pitchFamily="2" charset="0"/>
                <a:ea typeface="Roboto" panose="02000000000000000000" pitchFamily="2" charset="0"/>
                <a:cs typeface="Roboto" panose="02000000000000000000" pitchFamily="2" charset="0"/>
              </a:rPr>
              <a:t>Bots</a:t>
            </a:r>
            <a:r>
              <a:rPr lang="pt-BR" b="1" i="0" dirty="0">
                <a:solidFill>
                  <a:srgbClr val="303030"/>
                </a:solidFill>
                <a:effectLst/>
                <a:latin typeface="Roboto" panose="02000000000000000000" pitchFamily="2" charset="0"/>
                <a:ea typeface="Roboto" panose="02000000000000000000" pitchFamily="2" charset="0"/>
                <a:cs typeface="Roboto" panose="02000000000000000000" pitchFamily="2" charset="0"/>
              </a:rPr>
              <a:t>:</a:t>
            </a:r>
            <a:r>
              <a:rPr lang="pt-BR" b="0" i="0" dirty="0">
                <a:solidFill>
                  <a:srgbClr val="303030"/>
                </a:solidFill>
                <a:effectLst/>
                <a:latin typeface="Roboto" panose="02000000000000000000" pitchFamily="2" charset="0"/>
                <a:ea typeface="Roboto" panose="02000000000000000000" pitchFamily="2" charset="0"/>
                <a:cs typeface="Roboto" panose="02000000000000000000" pitchFamily="2" charset="0"/>
              </a:rPr>
              <a:t> Os pesquisadores utilizaram um algoritmo sofisticado para identificar e remover todos os </a:t>
            </a:r>
            <a:r>
              <a:rPr lang="pt-BR" b="0" i="0" dirty="0" err="1">
                <a:solidFill>
                  <a:srgbClr val="303030"/>
                </a:solidFill>
                <a:effectLst/>
                <a:latin typeface="Roboto" panose="02000000000000000000" pitchFamily="2" charset="0"/>
                <a:ea typeface="Roboto" panose="02000000000000000000" pitchFamily="2" charset="0"/>
                <a:cs typeface="Roboto" panose="02000000000000000000" pitchFamily="2" charset="0"/>
              </a:rPr>
              <a:t>bots</a:t>
            </a:r>
            <a:r>
              <a:rPr lang="pt-BR" b="0" i="0" dirty="0">
                <a:solidFill>
                  <a:srgbClr val="303030"/>
                </a:solidFill>
                <a:effectLst/>
                <a:latin typeface="Roboto" panose="02000000000000000000" pitchFamily="2" charset="0"/>
                <a:ea typeface="Roboto" panose="02000000000000000000" pitchFamily="2" charset="0"/>
                <a:cs typeface="Roboto" panose="02000000000000000000" pitchFamily="2" charset="0"/>
              </a:rPr>
              <a:t> de sua análise. Ao comparar a disseminação com e sem o tráfego dos </a:t>
            </a:r>
            <a:r>
              <a:rPr lang="pt-BR" b="0" i="0" dirty="0" err="1">
                <a:solidFill>
                  <a:srgbClr val="303030"/>
                </a:solidFill>
                <a:effectLst/>
                <a:latin typeface="Roboto" panose="02000000000000000000" pitchFamily="2" charset="0"/>
                <a:ea typeface="Roboto" panose="02000000000000000000" pitchFamily="2" charset="0"/>
                <a:cs typeface="Roboto" panose="02000000000000000000" pitchFamily="2" charset="0"/>
              </a:rPr>
              <a:t>bots</a:t>
            </a:r>
            <a:r>
              <a:rPr lang="pt-BR" b="0" i="0" dirty="0">
                <a:solidFill>
                  <a:srgbClr val="303030"/>
                </a:solidFill>
                <a:effectLst/>
                <a:latin typeface="Roboto" panose="02000000000000000000" pitchFamily="2" charset="0"/>
                <a:ea typeface="Roboto" panose="02000000000000000000" pitchFamily="2" charset="0"/>
                <a:cs typeface="Roboto" panose="02000000000000000000" pitchFamily="2" charset="0"/>
              </a:rPr>
              <a:t>, descobriram que os robôs aceleram a propagação tanto de notícias verdadeiras quanto de falsas </a:t>
            </a:r>
            <a:r>
              <a:rPr lang="pt-BR" b="1" i="0" dirty="0">
                <a:solidFill>
                  <a:srgbClr val="303030"/>
                </a:solidFill>
                <a:effectLst/>
                <a:latin typeface="Roboto" panose="02000000000000000000" pitchFamily="2" charset="0"/>
                <a:ea typeface="Roboto" panose="02000000000000000000" pitchFamily="2" charset="0"/>
                <a:cs typeface="Roboto" panose="02000000000000000000" pitchFamily="2" charset="0"/>
              </a:rPr>
              <a:t>exatamente na mesma proporção</a:t>
            </a:r>
            <a:endParaRPr lang="pt-BR" dirty="0">
              <a:latin typeface="Roboto" panose="02000000000000000000" pitchFamily="2" charset="0"/>
              <a:ea typeface="Roboto" panose="02000000000000000000" pitchFamily="2" charset="0"/>
              <a:cs typeface="Roboto" panose="02000000000000000000" pitchFamily="2" charset="0"/>
            </a:endParaRPr>
          </a:p>
        </p:txBody>
      </p:sp>
      <p:pic>
        <p:nvPicPr>
          <p:cNvPr id="7" name="Imagem 6">
            <a:extLst>
              <a:ext uri="{FF2B5EF4-FFF2-40B4-BE49-F238E27FC236}">
                <a16:creationId xmlns:a16="http://schemas.microsoft.com/office/drawing/2014/main" id="{0314F500-2B59-820B-5F21-0A316DC745AF}"/>
              </a:ext>
            </a:extLst>
          </p:cNvPr>
          <p:cNvPicPr>
            <a:picLocks noChangeAspect="1"/>
          </p:cNvPicPr>
          <p:nvPr/>
        </p:nvPicPr>
        <p:blipFill>
          <a:blip r:embed="rId3"/>
          <a:stretch>
            <a:fillRect/>
          </a:stretch>
        </p:blipFill>
        <p:spPr>
          <a:xfrm>
            <a:off x="2133599" y="26888"/>
            <a:ext cx="7364361" cy="4144655"/>
          </a:xfrm>
          <a:prstGeom prst="rect">
            <a:avLst/>
          </a:prstGeom>
        </p:spPr>
      </p:pic>
    </p:spTree>
    <p:extLst>
      <p:ext uri="{BB962C8B-B14F-4D97-AF65-F5344CB8AC3E}">
        <p14:creationId xmlns:p14="http://schemas.microsoft.com/office/powerpoint/2010/main" val="21663292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97999-0A69-F3FE-E35C-24A0C06CFBF7}"/>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817BFA5D-CA47-978E-BAAF-0256F6CED48D}"/>
              </a:ext>
            </a:extLst>
          </p:cNvPr>
          <p:cNvPicPr>
            <a:picLocks noChangeAspect="1"/>
          </p:cNvPicPr>
          <p:nvPr/>
        </p:nvPicPr>
        <p:blipFill>
          <a:blip r:embed="rId2"/>
          <a:stretch>
            <a:fillRect/>
          </a:stretch>
        </p:blipFill>
        <p:spPr>
          <a:xfrm>
            <a:off x="0" y="5366657"/>
            <a:ext cx="12192000" cy="1491343"/>
          </a:xfrm>
          <a:prstGeom prst="rect">
            <a:avLst/>
          </a:prstGeom>
        </p:spPr>
      </p:pic>
      <p:pic>
        <p:nvPicPr>
          <p:cNvPr id="6" name="Imagem 5">
            <a:extLst>
              <a:ext uri="{FF2B5EF4-FFF2-40B4-BE49-F238E27FC236}">
                <a16:creationId xmlns:a16="http://schemas.microsoft.com/office/drawing/2014/main" id="{1F930C65-1D79-E334-905E-B3F9D53A448F}"/>
              </a:ext>
            </a:extLst>
          </p:cNvPr>
          <p:cNvPicPr>
            <a:picLocks noChangeAspect="1"/>
          </p:cNvPicPr>
          <p:nvPr/>
        </p:nvPicPr>
        <p:blipFill>
          <a:blip r:embed="rId3"/>
          <a:stretch>
            <a:fillRect/>
          </a:stretch>
        </p:blipFill>
        <p:spPr>
          <a:xfrm>
            <a:off x="235974" y="591274"/>
            <a:ext cx="6511318" cy="4000391"/>
          </a:xfrm>
          <a:prstGeom prst="rect">
            <a:avLst/>
          </a:prstGeom>
        </p:spPr>
      </p:pic>
      <p:sp>
        <p:nvSpPr>
          <p:cNvPr id="9" name="CaixaDeTexto 8">
            <a:extLst>
              <a:ext uri="{FF2B5EF4-FFF2-40B4-BE49-F238E27FC236}">
                <a16:creationId xmlns:a16="http://schemas.microsoft.com/office/drawing/2014/main" id="{AB607A0D-DBBA-C491-15E2-D5E10FDF4E99}"/>
              </a:ext>
            </a:extLst>
          </p:cNvPr>
          <p:cNvSpPr txBox="1"/>
          <p:nvPr/>
        </p:nvSpPr>
        <p:spPr>
          <a:xfrm>
            <a:off x="6823589" y="1936521"/>
            <a:ext cx="5260258" cy="1169551"/>
          </a:xfrm>
          <a:prstGeom prst="rect">
            <a:avLst/>
          </a:prstGeom>
          <a:noFill/>
        </p:spPr>
        <p:txBody>
          <a:bodyPr wrap="square">
            <a:spAutoFit/>
          </a:bodyPr>
          <a:lstStyle/>
          <a:p>
            <a:pPr algn="just"/>
            <a:r>
              <a:rPr lang="es-ES" b="1" u="sng" dirty="0" err="1">
                <a:solidFill>
                  <a:srgbClr val="303030"/>
                </a:solidFill>
                <a:latin typeface="Roboto" panose="02000000000000000000" pitchFamily="2" charset="0"/>
                <a:ea typeface="Roboto" panose="02000000000000000000" pitchFamily="2" charset="0"/>
                <a:cs typeface="Roboto" panose="02000000000000000000" pitchFamily="2" charset="0"/>
              </a:rPr>
              <a:t>Susceptibilidade</a:t>
            </a:r>
            <a:r>
              <a:rPr lang="es-ES" b="1" dirty="0">
                <a:solidFill>
                  <a:srgbClr val="303030"/>
                </a:solidFill>
                <a:latin typeface="Roboto" panose="02000000000000000000" pitchFamily="2" charset="0"/>
                <a:ea typeface="Roboto" panose="02000000000000000000" pitchFamily="2" charset="0"/>
                <a:cs typeface="Roboto" panose="02000000000000000000" pitchFamily="2" charset="0"/>
              </a:rPr>
              <a:t>: a</a:t>
            </a:r>
            <a:r>
              <a:rPr lang="es-ES" dirty="0">
                <a:solidFill>
                  <a:srgbClr val="303030"/>
                </a:solidFill>
                <a:latin typeface="Roboto" panose="02000000000000000000" pitchFamily="2" charset="0"/>
                <a:ea typeface="Roboto" panose="02000000000000000000" pitchFamily="2" charset="0"/>
                <a:cs typeface="Roboto" panose="02000000000000000000" pitchFamily="2" charset="0"/>
              </a:rPr>
              <a:t> </a:t>
            </a:r>
            <a:r>
              <a:rPr lang="es-ES" dirty="0" err="1">
                <a:solidFill>
                  <a:srgbClr val="303030"/>
                </a:solidFill>
                <a:latin typeface="Roboto" panose="02000000000000000000" pitchFamily="2" charset="0"/>
                <a:ea typeface="Roboto" panose="02000000000000000000" pitchFamily="2" charset="0"/>
                <a:cs typeface="Roboto" panose="02000000000000000000" pitchFamily="2" charset="0"/>
              </a:rPr>
              <a:t>forte</a:t>
            </a:r>
            <a:r>
              <a:rPr lang="es-ES" dirty="0">
                <a:solidFill>
                  <a:srgbClr val="303030"/>
                </a:solidFill>
                <a:latin typeface="Roboto" panose="02000000000000000000" pitchFamily="2" charset="0"/>
                <a:ea typeface="Roboto" panose="02000000000000000000" pitchFamily="2" charset="0"/>
                <a:cs typeface="Roboto" panose="02000000000000000000" pitchFamily="2" charset="0"/>
              </a:rPr>
              <a:t> </a:t>
            </a:r>
            <a:r>
              <a:rPr lang="es-ES" dirty="0" err="1">
                <a:solidFill>
                  <a:srgbClr val="303030"/>
                </a:solidFill>
                <a:latin typeface="Roboto" panose="02000000000000000000" pitchFamily="2" charset="0"/>
                <a:ea typeface="Roboto" panose="02000000000000000000" pitchFamily="2" charset="0"/>
                <a:cs typeface="Roboto" panose="02000000000000000000" pitchFamily="2" charset="0"/>
              </a:rPr>
              <a:t>reação</a:t>
            </a:r>
            <a:r>
              <a:rPr lang="es-ES" dirty="0">
                <a:solidFill>
                  <a:srgbClr val="303030"/>
                </a:solidFill>
                <a:latin typeface="Roboto" panose="02000000000000000000" pitchFamily="2" charset="0"/>
                <a:ea typeface="Roboto" panose="02000000000000000000" pitchFamily="2" charset="0"/>
                <a:cs typeface="Roboto" panose="02000000000000000000" pitchFamily="2" charset="0"/>
              </a:rPr>
              <a:t> emocional (como a </a:t>
            </a:r>
            <a:r>
              <a:rPr lang="es-ES" dirty="0" err="1">
                <a:solidFill>
                  <a:srgbClr val="303030"/>
                </a:solidFill>
                <a:latin typeface="Roboto" panose="02000000000000000000" pitchFamily="2" charset="0"/>
                <a:ea typeface="Roboto" panose="02000000000000000000" pitchFamily="2" charset="0"/>
                <a:cs typeface="Roboto" panose="02000000000000000000" pitchFamily="2" charset="0"/>
              </a:rPr>
              <a:t>surpresa</a:t>
            </a:r>
            <a:r>
              <a:rPr lang="es-ES" dirty="0">
                <a:solidFill>
                  <a:srgbClr val="303030"/>
                </a:solidFill>
                <a:latin typeface="Roboto" panose="02000000000000000000" pitchFamily="2" charset="0"/>
                <a:ea typeface="Roboto" panose="02000000000000000000" pitchFamily="2" charset="0"/>
                <a:cs typeface="Roboto" panose="02000000000000000000" pitchFamily="2" charset="0"/>
              </a:rPr>
              <a:t>  e o </a:t>
            </a:r>
            <a:r>
              <a:rPr lang="es-ES" dirty="0" err="1">
                <a:solidFill>
                  <a:srgbClr val="303030"/>
                </a:solidFill>
                <a:latin typeface="Roboto" panose="02000000000000000000" pitchFamily="2" charset="0"/>
                <a:ea typeface="Roboto" panose="02000000000000000000" pitchFamily="2" charset="0"/>
                <a:cs typeface="Roboto" panose="02000000000000000000" pitchFamily="2" charset="0"/>
              </a:rPr>
              <a:t>nojo</a:t>
            </a:r>
            <a:r>
              <a:rPr lang="es-ES" dirty="0">
                <a:solidFill>
                  <a:srgbClr val="303030"/>
                </a:solidFill>
                <a:latin typeface="Roboto" panose="02000000000000000000" pitchFamily="2" charset="0"/>
                <a:ea typeface="Roboto" panose="02000000000000000000" pitchFamily="2" charset="0"/>
                <a:cs typeface="Roboto" panose="02000000000000000000" pitchFamily="2" charset="0"/>
              </a:rPr>
              <a:t>) que </a:t>
            </a:r>
            <a:r>
              <a:rPr lang="es-ES" dirty="0" err="1">
                <a:solidFill>
                  <a:srgbClr val="303030"/>
                </a:solidFill>
                <a:latin typeface="Roboto" panose="02000000000000000000" pitchFamily="2" charset="0"/>
                <a:ea typeface="Roboto" panose="02000000000000000000" pitchFamily="2" charset="0"/>
                <a:cs typeface="Roboto" panose="02000000000000000000" pitchFamily="2" charset="0"/>
              </a:rPr>
              <a:t>provocam</a:t>
            </a:r>
            <a:r>
              <a:rPr lang="es-ES" dirty="0">
                <a:solidFill>
                  <a:srgbClr val="303030"/>
                </a:solidFill>
                <a:latin typeface="Roboto" panose="02000000000000000000" pitchFamily="2" charset="0"/>
                <a:ea typeface="Roboto" panose="02000000000000000000" pitchFamily="2" charset="0"/>
                <a:cs typeface="Roboto" panose="02000000000000000000" pitchFamily="2" charset="0"/>
              </a:rPr>
              <a:t> o </a:t>
            </a:r>
            <a:r>
              <a:rPr lang="es-ES" dirty="0" err="1">
                <a:solidFill>
                  <a:srgbClr val="303030"/>
                </a:solidFill>
                <a:latin typeface="Roboto" panose="02000000000000000000" pitchFamily="2" charset="0"/>
                <a:ea typeface="Roboto" panose="02000000000000000000" pitchFamily="2" charset="0"/>
                <a:cs typeface="Roboto" panose="02000000000000000000" pitchFamily="2" charset="0"/>
              </a:rPr>
              <a:t>atrativo</a:t>
            </a:r>
            <a:r>
              <a:rPr lang="es-ES" dirty="0">
                <a:solidFill>
                  <a:srgbClr val="303030"/>
                </a:solidFill>
                <a:latin typeface="Roboto" panose="02000000000000000000" pitchFamily="2" charset="0"/>
                <a:ea typeface="Roboto" panose="02000000000000000000" pitchFamily="2" charset="0"/>
                <a:cs typeface="Roboto" panose="02000000000000000000" pitchFamily="2" charset="0"/>
              </a:rPr>
              <a:t> da </a:t>
            </a:r>
            <a:r>
              <a:rPr lang="es-ES" b="1" dirty="0" err="1">
                <a:solidFill>
                  <a:srgbClr val="303030"/>
                </a:solidFill>
                <a:latin typeface="Roboto" panose="02000000000000000000" pitchFamily="2" charset="0"/>
                <a:ea typeface="Roboto" panose="02000000000000000000" pitchFamily="2" charset="0"/>
                <a:cs typeface="Roboto" panose="02000000000000000000" pitchFamily="2" charset="0"/>
              </a:rPr>
              <a:t>novidade</a:t>
            </a:r>
            <a:r>
              <a:rPr lang="es-ES" b="1" dirty="0">
                <a:solidFill>
                  <a:srgbClr val="303030"/>
                </a:solidFill>
                <a:latin typeface="Roboto" panose="02000000000000000000" pitchFamily="2" charset="0"/>
                <a:ea typeface="Roboto" panose="02000000000000000000" pitchFamily="2" charset="0"/>
                <a:cs typeface="Roboto" panose="02000000000000000000" pitchFamily="2" charset="0"/>
              </a:rPr>
              <a:t> das noticias falsas</a:t>
            </a:r>
            <a:r>
              <a:rPr lang="es-ES" dirty="0">
                <a:solidFill>
                  <a:srgbClr val="303030"/>
                </a:solidFill>
                <a:latin typeface="Roboto" panose="02000000000000000000" pitchFamily="2" charset="0"/>
                <a:ea typeface="Roboto" panose="02000000000000000000" pitchFamily="2" charset="0"/>
                <a:cs typeface="Roboto" panose="02000000000000000000" pitchFamily="2" charset="0"/>
              </a:rPr>
              <a:t> é </a:t>
            </a:r>
            <a:r>
              <a:rPr lang="es-ES" dirty="0" err="1">
                <a:solidFill>
                  <a:srgbClr val="303030"/>
                </a:solidFill>
                <a:latin typeface="Roboto" panose="02000000000000000000" pitchFamily="2" charset="0"/>
                <a:ea typeface="Roboto" panose="02000000000000000000" pitchFamily="2" charset="0"/>
                <a:cs typeface="Roboto" panose="02000000000000000000" pitchFamily="2" charset="0"/>
              </a:rPr>
              <a:t>um</a:t>
            </a:r>
            <a:r>
              <a:rPr lang="es-ES" dirty="0">
                <a:solidFill>
                  <a:srgbClr val="303030"/>
                </a:solidFill>
                <a:latin typeface="Roboto" panose="02000000000000000000" pitchFamily="2" charset="0"/>
                <a:ea typeface="Roboto" panose="02000000000000000000" pitchFamily="2" charset="0"/>
                <a:cs typeface="Roboto" panose="02000000000000000000" pitchFamily="2" charset="0"/>
              </a:rPr>
              <a:t> </a:t>
            </a:r>
            <a:r>
              <a:rPr lang="es-ES" b="1" dirty="0">
                <a:solidFill>
                  <a:srgbClr val="303030"/>
                </a:solidFill>
                <a:latin typeface="Roboto" panose="02000000000000000000" pitchFamily="2" charset="0"/>
                <a:ea typeface="Roboto" panose="02000000000000000000" pitchFamily="2" charset="0"/>
                <a:cs typeface="Roboto" panose="02000000000000000000" pitchFamily="2" charset="0"/>
              </a:rPr>
              <a:t>fator determinante</a:t>
            </a:r>
            <a:r>
              <a:rPr lang="es-ES" dirty="0">
                <a:solidFill>
                  <a:srgbClr val="303030"/>
                </a:solidFill>
                <a:latin typeface="Roboto" panose="02000000000000000000" pitchFamily="2" charset="0"/>
                <a:ea typeface="Roboto" panose="02000000000000000000" pitchFamily="2" charset="0"/>
                <a:cs typeface="Roboto" panose="02000000000000000000" pitchFamily="2" charset="0"/>
              </a:rPr>
              <a:t> para que as </a:t>
            </a:r>
            <a:r>
              <a:rPr lang="es-ES" dirty="0" err="1">
                <a:solidFill>
                  <a:srgbClr val="303030"/>
                </a:solidFill>
                <a:latin typeface="Roboto" panose="02000000000000000000" pitchFamily="2" charset="0"/>
                <a:ea typeface="Roboto" panose="02000000000000000000" pitchFamily="2" charset="0"/>
                <a:cs typeface="Roboto" panose="02000000000000000000" pitchFamily="2" charset="0"/>
              </a:rPr>
              <a:t>pessoas</a:t>
            </a:r>
            <a:r>
              <a:rPr lang="es-ES" dirty="0">
                <a:solidFill>
                  <a:srgbClr val="303030"/>
                </a:solidFill>
                <a:latin typeface="Roboto" panose="02000000000000000000" pitchFamily="2" charset="0"/>
                <a:ea typeface="Roboto" panose="02000000000000000000" pitchFamily="2" charset="0"/>
                <a:cs typeface="Roboto" panose="02000000000000000000" pitchFamily="2" charset="0"/>
              </a:rPr>
              <a:t> </a:t>
            </a:r>
            <a:r>
              <a:rPr lang="es-ES" dirty="0" err="1">
                <a:solidFill>
                  <a:srgbClr val="303030"/>
                </a:solidFill>
                <a:latin typeface="Roboto" panose="02000000000000000000" pitchFamily="2" charset="0"/>
                <a:ea typeface="Roboto" panose="02000000000000000000" pitchFamily="2" charset="0"/>
                <a:cs typeface="Roboto" panose="02000000000000000000" pitchFamily="2" charset="0"/>
              </a:rPr>
              <a:t>sintam</a:t>
            </a:r>
            <a:r>
              <a:rPr lang="es-ES" dirty="0">
                <a:solidFill>
                  <a:srgbClr val="303030"/>
                </a:solidFill>
                <a:latin typeface="Roboto" panose="02000000000000000000" pitchFamily="2" charset="0"/>
                <a:ea typeface="Roboto" panose="02000000000000000000" pitchFamily="2" charset="0"/>
                <a:cs typeface="Roboto" panose="02000000000000000000" pitchFamily="2" charset="0"/>
              </a:rPr>
              <a:t> o </a:t>
            </a:r>
            <a:r>
              <a:rPr lang="es-ES" b="1" dirty="0">
                <a:solidFill>
                  <a:srgbClr val="303030"/>
                </a:solidFill>
                <a:latin typeface="Roboto" panose="02000000000000000000" pitchFamily="2" charset="0"/>
                <a:ea typeface="Roboto" panose="02000000000000000000" pitchFamily="2" charset="0"/>
                <a:cs typeface="Roboto" panose="02000000000000000000" pitchFamily="2" charset="0"/>
              </a:rPr>
              <a:t>impulso de </a:t>
            </a:r>
            <a:r>
              <a:rPr lang="es-ES" b="1" dirty="0" err="1">
                <a:solidFill>
                  <a:srgbClr val="303030"/>
                </a:solidFill>
                <a:latin typeface="Roboto" panose="02000000000000000000" pitchFamily="2" charset="0"/>
                <a:ea typeface="Roboto" panose="02000000000000000000" pitchFamily="2" charset="0"/>
                <a:cs typeface="Roboto" panose="02000000000000000000" pitchFamily="2" charset="0"/>
              </a:rPr>
              <a:t>compartilhar</a:t>
            </a:r>
            <a:r>
              <a:rPr lang="es-ES" b="1" dirty="0">
                <a:solidFill>
                  <a:srgbClr val="303030"/>
                </a:solidFill>
                <a:latin typeface="Roboto" panose="02000000000000000000" pitchFamily="2" charset="0"/>
                <a:ea typeface="Roboto" panose="02000000000000000000" pitchFamily="2" charset="0"/>
                <a:cs typeface="Roboto" panose="02000000000000000000" pitchFamily="2" charset="0"/>
              </a:rPr>
              <a:t> </a:t>
            </a:r>
            <a:r>
              <a:rPr lang="es-ES" dirty="0">
                <a:solidFill>
                  <a:srgbClr val="303030"/>
                </a:solidFill>
                <a:latin typeface="Roboto" panose="02000000000000000000" pitchFamily="2" charset="0"/>
                <a:ea typeface="Roboto" panose="02000000000000000000" pitchFamily="2" charset="0"/>
                <a:cs typeface="Roboto" panose="02000000000000000000" pitchFamily="2" charset="0"/>
              </a:rPr>
              <a:t>de forma </a:t>
            </a:r>
            <a:r>
              <a:rPr lang="es-ES" dirty="0" err="1">
                <a:solidFill>
                  <a:srgbClr val="303030"/>
                </a:solidFill>
                <a:latin typeface="Roboto" panose="02000000000000000000" pitchFamily="2" charset="0"/>
                <a:ea typeface="Roboto" panose="02000000000000000000" pitchFamily="2" charset="0"/>
                <a:cs typeface="Roboto" panose="02000000000000000000" pitchFamily="2" charset="0"/>
              </a:rPr>
              <a:t>mais</a:t>
            </a:r>
            <a:r>
              <a:rPr lang="es-ES" dirty="0">
                <a:solidFill>
                  <a:srgbClr val="303030"/>
                </a:solidFill>
                <a:latin typeface="Roboto" panose="02000000000000000000" pitchFamily="2" charset="0"/>
                <a:ea typeface="Roboto" panose="02000000000000000000" pitchFamily="2" charset="0"/>
                <a:cs typeface="Roboto" panose="02000000000000000000" pitchFamily="2" charset="0"/>
              </a:rPr>
              <a:t> ampla e rápida que os </a:t>
            </a:r>
            <a:r>
              <a:rPr lang="es-ES" dirty="0" err="1">
                <a:solidFill>
                  <a:srgbClr val="303030"/>
                </a:solidFill>
                <a:latin typeface="Roboto" panose="02000000000000000000" pitchFamily="2" charset="0"/>
                <a:ea typeface="Roboto" panose="02000000000000000000" pitchFamily="2" charset="0"/>
                <a:cs typeface="Roboto" panose="02000000000000000000" pitchFamily="2" charset="0"/>
              </a:rPr>
              <a:t>reais</a:t>
            </a:r>
            <a:r>
              <a:rPr lang="es-ES" dirty="0">
                <a:solidFill>
                  <a:srgbClr val="303030"/>
                </a:solidFill>
                <a:latin typeface="Roboto" panose="02000000000000000000" pitchFamily="2" charset="0"/>
                <a:ea typeface="Roboto" panose="02000000000000000000" pitchFamily="2" charset="0"/>
                <a:cs typeface="Roboto" panose="02000000000000000000" pitchFamily="2" charset="0"/>
              </a:rPr>
              <a:t>.</a:t>
            </a:r>
          </a:p>
        </p:txBody>
      </p:sp>
      <p:sp>
        <p:nvSpPr>
          <p:cNvPr id="10" name="TextBox 4">
            <a:extLst>
              <a:ext uri="{FF2B5EF4-FFF2-40B4-BE49-F238E27FC236}">
                <a16:creationId xmlns:a16="http://schemas.microsoft.com/office/drawing/2014/main" id="{28E041E8-B2C4-7F34-EC5A-BF1DC4E018BE}"/>
              </a:ext>
            </a:extLst>
          </p:cNvPr>
          <p:cNvSpPr txBox="1"/>
          <p:nvPr/>
        </p:nvSpPr>
        <p:spPr>
          <a:xfrm>
            <a:off x="5712644" y="4700497"/>
            <a:ext cx="5989362" cy="430887"/>
          </a:xfrm>
          <a:prstGeom prst="rect">
            <a:avLst/>
          </a:prstGeom>
          <a:noFill/>
        </p:spPr>
        <p:txBody>
          <a:bodyPr wrap="square">
            <a:spAutoFit/>
          </a:bodyPr>
          <a:lstStyle/>
          <a:p>
            <a:pPr algn="r"/>
            <a:r>
              <a:rPr lang="pt-BR" sz="1100" b="0" i="0" dirty="0" err="1">
                <a:solidFill>
                  <a:srgbClr val="303030"/>
                </a:solidFill>
                <a:effectLst/>
                <a:latin typeface="Google Sans Text"/>
              </a:rPr>
              <a:t>Vosoughi</a:t>
            </a:r>
            <a:r>
              <a:rPr lang="pt-BR" sz="1100" b="0" i="0" dirty="0">
                <a:solidFill>
                  <a:srgbClr val="303030"/>
                </a:solidFill>
                <a:effectLst/>
                <a:latin typeface="Google Sans Text"/>
              </a:rPr>
              <a:t>, S., Roy, D., &amp; Aral, S. (2018). The spread of </a:t>
            </a:r>
            <a:r>
              <a:rPr lang="pt-BR" sz="1100" b="0" i="0" dirty="0" err="1">
                <a:solidFill>
                  <a:srgbClr val="303030"/>
                </a:solidFill>
                <a:effectLst/>
                <a:latin typeface="Google Sans Text"/>
              </a:rPr>
              <a:t>true</a:t>
            </a:r>
            <a:r>
              <a:rPr lang="pt-BR" sz="1100" b="0" i="0" dirty="0">
                <a:solidFill>
                  <a:srgbClr val="303030"/>
                </a:solidFill>
                <a:effectLst/>
                <a:latin typeface="Google Sans Text"/>
              </a:rPr>
              <a:t> </a:t>
            </a:r>
            <a:r>
              <a:rPr lang="pt-BR" sz="1100" b="0" i="0" dirty="0" err="1">
                <a:solidFill>
                  <a:srgbClr val="303030"/>
                </a:solidFill>
                <a:effectLst/>
                <a:latin typeface="Google Sans Text"/>
              </a:rPr>
              <a:t>and</a:t>
            </a:r>
            <a:r>
              <a:rPr lang="pt-BR" sz="1100" b="0" i="0" dirty="0">
                <a:solidFill>
                  <a:srgbClr val="303030"/>
                </a:solidFill>
                <a:effectLst/>
                <a:latin typeface="Google Sans Text"/>
              </a:rPr>
              <a:t> false </a:t>
            </a:r>
            <a:r>
              <a:rPr lang="pt-BR" sz="1100" b="0" i="0" dirty="0" err="1">
                <a:solidFill>
                  <a:srgbClr val="303030"/>
                </a:solidFill>
                <a:effectLst/>
                <a:latin typeface="Google Sans Text"/>
              </a:rPr>
              <a:t>news</a:t>
            </a:r>
            <a:r>
              <a:rPr lang="pt-BR" sz="1100" b="0" i="0" dirty="0">
                <a:solidFill>
                  <a:srgbClr val="303030"/>
                </a:solidFill>
                <a:effectLst/>
                <a:latin typeface="Google Sans Text"/>
              </a:rPr>
              <a:t> online. </a:t>
            </a:r>
            <a:r>
              <a:rPr lang="pt-BR" sz="1100" b="0" i="1" dirty="0">
                <a:solidFill>
                  <a:srgbClr val="303030"/>
                </a:solidFill>
                <a:effectLst/>
                <a:latin typeface="Google Sans Text"/>
              </a:rPr>
              <a:t>Science</a:t>
            </a:r>
            <a:r>
              <a:rPr lang="pt-BR" sz="1100" b="0" i="0" dirty="0">
                <a:solidFill>
                  <a:srgbClr val="303030"/>
                </a:solidFill>
                <a:effectLst/>
                <a:latin typeface="Google Sans Text"/>
              </a:rPr>
              <a:t>, </a:t>
            </a:r>
            <a:r>
              <a:rPr lang="pt-BR" sz="1100" b="0" i="1" dirty="0">
                <a:solidFill>
                  <a:srgbClr val="303030"/>
                </a:solidFill>
                <a:effectLst/>
                <a:latin typeface="Google Sans Text"/>
              </a:rPr>
              <a:t>359</a:t>
            </a:r>
            <a:r>
              <a:rPr lang="pt-BR" sz="1100" b="0" i="0" dirty="0">
                <a:solidFill>
                  <a:srgbClr val="303030"/>
                </a:solidFill>
                <a:effectLst/>
                <a:latin typeface="Google Sans Text"/>
              </a:rPr>
              <a:t>(6380), 1146-1151. https://doi.org/10.1126/science.aap9559</a:t>
            </a:r>
            <a:endParaRPr lang="pt-BR" sz="1100" dirty="0"/>
          </a:p>
        </p:txBody>
      </p:sp>
    </p:spTree>
    <p:extLst>
      <p:ext uri="{BB962C8B-B14F-4D97-AF65-F5344CB8AC3E}">
        <p14:creationId xmlns:p14="http://schemas.microsoft.com/office/powerpoint/2010/main" val="7656867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AC877-BFAE-AC81-7E28-6062B52397FD}"/>
            </a:ext>
          </a:extLst>
        </p:cNvPr>
        <p:cNvGrpSpPr/>
        <p:nvPr/>
      </p:nvGrpSpPr>
      <p:grpSpPr>
        <a:xfrm>
          <a:off x="0" y="0"/>
          <a:ext cx="0" cy="0"/>
          <a:chOff x="0" y="0"/>
          <a:chExt cx="0" cy="0"/>
        </a:xfrm>
      </p:grpSpPr>
      <p:sp>
        <p:nvSpPr>
          <p:cNvPr id="2" name="TextBox 4">
            <a:extLst>
              <a:ext uri="{FF2B5EF4-FFF2-40B4-BE49-F238E27FC236}">
                <a16:creationId xmlns:a16="http://schemas.microsoft.com/office/drawing/2014/main" id="{6A4E5631-F138-ED6A-FD23-CE277ACD0A34}"/>
              </a:ext>
            </a:extLst>
          </p:cNvPr>
          <p:cNvSpPr txBox="1"/>
          <p:nvPr/>
        </p:nvSpPr>
        <p:spPr>
          <a:xfrm>
            <a:off x="6099856" y="6275672"/>
            <a:ext cx="5989362" cy="430887"/>
          </a:xfrm>
          <a:prstGeom prst="rect">
            <a:avLst/>
          </a:prstGeom>
          <a:noFill/>
        </p:spPr>
        <p:txBody>
          <a:bodyPr wrap="square">
            <a:spAutoFit/>
          </a:bodyPr>
          <a:lstStyle/>
          <a:p>
            <a:pPr algn="r"/>
            <a:r>
              <a:rPr lang="pt-BR" sz="1100" b="0" i="0" dirty="0" err="1">
                <a:solidFill>
                  <a:srgbClr val="303030"/>
                </a:solidFill>
                <a:effectLst/>
                <a:latin typeface="Google Sans Text"/>
              </a:rPr>
              <a:t>Vosoughi</a:t>
            </a:r>
            <a:r>
              <a:rPr lang="pt-BR" sz="1100" b="0" i="0" dirty="0">
                <a:solidFill>
                  <a:srgbClr val="303030"/>
                </a:solidFill>
                <a:effectLst/>
                <a:latin typeface="Google Sans Text"/>
              </a:rPr>
              <a:t>, S., Roy, D., &amp; Aral, S. (2018). The spread of </a:t>
            </a:r>
            <a:r>
              <a:rPr lang="pt-BR" sz="1100" b="0" i="0" dirty="0" err="1">
                <a:solidFill>
                  <a:srgbClr val="303030"/>
                </a:solidFill>
                <a:effectLst/>
                <a:latin typeface="Google Sans Text"/>
              </a:rPr>
              <a:t>true</a:t>
            </a:r>
            <a:r>
              <a:rPr lang="pt-BR" sz="1100" b="0" i="0" dirty="0">
                <a:solidFill>
                  <a:srgbClr val="303030"/>
                </a:solidFill>
                <a:effectLst/>
                <a:latin typeface="Google Sans Text"/>
              </a:rPr>
              <a:t> </a:t>
            </a:r>
            <a:r>
              <a:rPr lang="pt-BR" sz="1100" b="0" i="0" dirty="0" err="1">
                <a:solidFill>
                  <a:srgbClr val="303030"/>
                </a:solidFill>
                <a:effectLst/>
                <a:latin typeface="Google Sans Text"/>
              </a:rPr>
              <a:t>and</a:t>
            </a:r>
            <a:r>
              <a:rPr lang="pt-BR" sz="1100" b="0" i="0" dirty="0">
                <a:solidFill>
                  <a:srgbClr val="303030"/>
                </a:solidFill>
                <a:effectLst/>
                <a:latin typeface="Google Sans Text"/>
              </a:rPr>
              <a:t> false </a:t>
            </a:r>
            <a:r>
              <a:rPr lang="pt-BR" sz="1100" b="0" i="0" dirty="0" err="1">
                <a:solidFill>
                  <a:srgbClr val="303030"/>
                </a:solidFill>
                <a:effectLst/>
                <a:latin typeface="Google Sans Text"/>
              </a:rPr>
              <a:t>news</a:t>
            </a:r>
            <a:r>
              <a:rPr lang="pt-BR" sz="1100" b="0" i="0" dirty="0">
                <a:solidFill>
                  <a:srgbClr val="303030"/>
                </a:solidFill>
                <a:effectLst/>
                <a:latin typeface="Google Sans Text"/>
              </a:rPr>
              <a:t> online. </a:t>
            </a:r>
            <a:r>
              <a:rPr lang="pt-BR" sz="1100" b="0" i="1" dirty="0">
                <a:solidFill>
                  <a:srgbClr val="303030"/>
                </a:solidFill>
                <a:effectLst/>
                <a:latin typeface="Google Sans Text"/>
              </a:rPr>
              <a:t>Science</a:t>
            </a:r>
            <a:r>
              <a:rPr lang="pt-BR" sz="1100" b="0" i="0" dirty="0">
                <a:solidFill>
                  <a:srgbClr val="303030"/>
                </a:solidFill>
                <a:effectLst/>
                <a:latin typeface="Google Sans Text"/>
              </a:rPr>
              <a:t>, </a:t>
            </a:r>
            <a:r>
              <a:rPr lang="pt-BR" sz="1100" b="0" i="1" dirty="0">
                <a:solidFill>
                  <a:srgbClr val="303030"/>
                </a:solidFill>
                <a:effectLst/>
                <a:latin typeface="Google Sans Text"/>
              </a:rPr>
              <a:t>359</a:t>
            </a:r>
            <a:r>
              <a:rPr lang="pt-BR" sz="1100" b="0" i="0" dirty="0">
                <a:solidFill>
                  <a:srgbClr val="303030"/>
                </a:solidFill>
                <a:effectLst/>
                <a:latin typeface="Google Sans Text"/>
              </a:rPr>
              <a:t>(6380), 1146-1151. https://doi.org/10.1126/science.aap9559</a:t>
            </a:r>
            <a:endParaRPr lang="pt-BR" sz="1100" dirty="0"/>
          </a:p>
        </p:txBody>
      </p:sp>
      <p:sp>
        <p:nvSpPr>
          <p:cNvPr id="3" name="TextBox 9">
            <a:extLst>
              <a:ext uri="{FF2B5EF4-FFF2-40B4-BE49-F238E27FC236}">
                <a16:creationId xmlns:a16="http://schemas.microsoft.com/office/drawing/2014/main" id="{BC370370-0598-C018-E74A-C678B239BC20}"/>
              </a:ext>
            </a:extLst>
          </p:cNvPr>
          <p:cNvSpPr txBox="1"/>
          <p:nvPr/>
        </p:nvSpPr>
        <p:spPr>
          <a:xfrm>
            <a:off x="348073" y="4976175"/>
            <a:ext cx="11495854" cy="1077218"/>
          </a:xfrm>
          <a:prstGeom prst="rect">
            <a:avLst/>
          </a:prstGeom>
          <a:noFill/>
        </p:spPr>
        <p:txBody>
          <a:bodyPr wrap="square">
            <a:spAutoFit/>
          </a:bodyPr>
          <a:lstStyle/>
          <a:p>
            <a:pPr algn="just"/>
            <a:r>
              <a:rPr lang="pt-BR" sz="1600" b="1" dirty="0">
                <a:solidFill>
                  <a:srgbClr val="303030"/>
                </a:solidFill>
                <a:latin typeface="Roboto" panose="02000000000000000000" pitchFamily="2" charset="0"/>
                <a:ea typeface="Roboto" panose="02000000000000000000" pitchFamily="2" charset="0"/>
                <a:cs typeface="Roboto" panose="02000000000000000000" pitchFamily="2" charset="0"/>
              </a:rPr>
              <a:t>O engodo: Como o cérebro humano valoriza e recompensa instintivamente o que é novo, a desinformação se aproveita dessa vulnerabilidade. As notícias falsas são criadas para serem, propositalmente, mais inovadoras, incomuns e surpreendentes do que os fatos reais. Esse engodo manipula os usuários, garantindo que sejam os próprios seres humanos a propagar a mentira de forma muito mais rápida, profunda e ampla.</a:t>
            </a:r>
            <a:endParaRPr lang="es-ES" sz="1600" dirty="0">
              <a:solidFill>
                <a:srgbClr val="303030"/>
              </a:solidFill>
              <a:latin typeface="Roboto" panose="02000000000000000000" pitchFamily="2" charset="0"/>
              <a:ea typeface="Roboto" panose="02000000000000000000" pitchFamily="2" charset="0"/>
              <a:cs typeface="Roboto" panose="02000000000000000000" pitchFamily="2" charset="0"/>
            </a:endParaRPr>
          </a:p>
        </p:txBody>
      </p:sp>
      <p:sp>
        <p:nvSpPr>
          <p:cNvPr id="6" name="CaixaDeTexto 5">
            <a:extLst>
              <a:ext uri="{FF2B5EF4-FFF2-40B4-BE49-F238E27FC236}">
                <a16:creationId xmlns:a16="http://schemas.microsoft.com/office/drawing/2014/main" id="{C10BABD1-15CE-3F4A-9483-C3CD7C3D702E}"/>
              </a:ext>
            </a:extLst>
          </p:cNvPr>
          <p:cNvSpPr txBox="1"/>
          <p:nvPr/>
        </p:nvSpPr>
        <p:spPr>
          <a:xfrm>
            <a:off x="7562950" y="123580"/>
            <a:ext cx="4286865" cy="2031325"/>
          </a:xfrm>
          <a:prstGeom prst="rect">
            <a:avLst/>
          </a:prstGeom>
          <a:noFill/>
        </p:spPr>
        <p:txBody>
          <a:bodyPr wrap="square">
            <a:spAutoFit/>
          </a:bodyPr>
          <a:lstStyle/>
          <a:p>
            <a:pPr algn="just"/>
            <a:r>
              <a:rPr lang="pt-BR" dirty="0">
                <a:latin typeface="Roboto" panose="02000000000000000000" pitchFamily="2" charset="0"/>
                <a:ea typeface="Roboto" panose="02000000000000000000" pitchFamily="2" charset="0"/>
                <a:cs typeface="Roboto" panose="02000000000000000000" pitchFamily="2" charset="0"/>
              </a:rPr>
              <a:t>Princípio bayesiano (teoria da decisão): De acordo com essa teoria, a novidade tem grande valor porque atualiza nossa compreensão do mundo, o que nos ajuda a tomar decisões produtivas. Do ponto de vista social, compartilhar algo novo também confere status ao indivíduo, pois transmite a imagem de que ele tem acesso a informações exclusivas ou privilegiadas (o que é conhecido como “estar por dentro”).</a:t>
            </a:r>
          </a:p>
        </p:txBody>
      </p:sp>
      <p:sp>
        <p:nvSpPr>
          <p:cNvPr id="8" name="CaixaDeTexto 7">
            <a:extLst>
              <a:ext uri="{FF2B5EF4-FFF2-40B4-BE49-F238E27FC236}">
                <a16:creationId xmlns:a16="http://schemas.microsoft.com/office/drawing/2014/main" id="{BF76C21E-8E46-B9FA-8DAC-583109D82483}"/>
              </a:ext>
            </a:extLst>
          </p:cNvPr>
          <p:cNvSpPr txBox="1"/>
          <p:nvPr/>
        </p:nvSpPr>
        <p:spPr>
          <a:xfrm>
            <a:off x="7562950" y="2291684"/>
            <a:ext cx="4526268" cy="2462213"/>
          </a:xfrm>
          <a:prstGeom prst="rect">
            <a:avLst/>
          </a:prstGeom>
          <a:noFill/>
        </p:spPr>
        <p:txBody>
          <a:bodyPr wrap="square">
            <a:spAutoFit/>
          </a:bodyPr>
          <a:lstStyle/>
          <a:p>
            <a:pPr algn="just"/>
            <a:r>
              <a:rPr lang="pt-BR" dirty="0" err="1">
                <a:latin typeface="Roboto" panose="02000000000000000000" pitchFamily="2" charset="0"/>
                <a:ea typeface="Roboto" panose="02000000000000000000" pitchFamily="2" charset="0"/>
                <a:cs typeface="Roboto" panose="02000000000000000000" pitchFamily="2" charset="0"/>
              </a:rPr>
              <a:t>Kullback-Leibler</a:t>
            </a:r>
            <a:r>
              <a:rPr lang="pt-BR" dirty="0">
                <a:latin typeface="Roboto" panose="02000000000000000000" pitchFamily="2" charset="0"/>
                <a:ea typeface="Roboto" panose="02000000000000000000" pitchFamily="2" charset="0"/>
                <a:cs typeface="Roboto" panose="02000000000000000000" pitchFamily="2" charset="0"/>
              </a:rPr>
              <a:t> (divergência K-L): é uma métrica matemática utilizada por pesquisadores para medir com exatidão o grau de novidade de uma informação. Ela funciona comparando o conteúdo de uma nova mensagem (como um tuíte) com o conjunto de todas as mensagens anteriores às quais o usuário já foi exposto. Estudos demonstram que as notícias falsas apresentam uma divergência K-L significativamente maior do que as verdadeiras, o que comprova que elas são estatisticamente muito mais incomuns e radicalmente diferentes da realidade.</a:t>
            </a:r>
          </a:p>
        </p:txBody>
      </p:sp>
      <p:pic>
        <p:nvPicPr>
          <p:cNvPr id="10" name="Imagem 9">
            <a:extLst>
              <a:ext uri="{FF2B5EF4-FFF2-40B4-BE49-F238E27FC236}">
                <a16:creationId xmlns:a16="http://schemas.microsoft.com/office/drawing/2014/main" id="{7260F71F-14DF-C43B-1F62-E19993E1409B}"/>
              </a:ext>
            </a:extLst>
          </p:cNvPr>
          <p:cNvPicPr>
            <a:picLocks noChangeAspect="1"/>
          </p:cNvPicPr>
          <p:nvPr/>
        </p:nvPicPr>
        <p:blipFill>
          <a:blip r:embed="rId2"/>
          <a:stretch>
            <a:fillRect/>
          </a:stretch>
        </p:blipFill>
        <p:spPr>
          <a:xfrm>
            <a:off x="102782" y="558620"/>
            <a:ext cx="7263049" cy="3983101"/>
          </a:xfrm>
          <a:prstGeom prst="rect">
            <a:avLst/>
          </a:prstGeom>
        </p:spPr>
      </p:pic>
    </p:spTree>
    <p:extLst>
      <p:ext uri="{BB962C8B-B14F-4D97-AF65-F5344CB8AC3E}">
        <p14:creationId xmlns:p14="http://schemas.microsoft.com/office/powerpoint/2010/main" val="2554896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0640EC-3A8B-18D8-0B66-781A9551DC74}"/>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6C63FD98-92CD-0C8C-DE02-56B8F3D0CF78}"/>
              </a:ext>
            </a:extLst>
          </p:cNvPr>
          <p:cNvPicPr>
            <a:picLocks noChangeAspect="1"/>
          </p:cNvPicPr>
          <p:nvPr/>
        </p:nvPicPr>
        <p:blipFill>
          <a:blip r:embed="rId2"/>
          <a:stretch>
            <a:fillRect/>
          </a:stretch>
        </p:blipFill>
        <p:spPr>
          <a:xfrm>
            <a:off x="0" y="5366657"/>
            <a:ext cx="12192000" cy="1491343"/>
          </a:xfrm>
          <a:prstGeom prst="rect">
            <a:avLst/>
          </a:prstGeom>
        </p:spPr>
      </p:pic>
      <p:pic>
        <p:nvPicPr>
          <p:cNvPr id="6" name="Imagem 5">
            <a:extLst>
              <a:ext uri="{FF2B5EF4-FFF2-40B4-BE49-F238E27FC236}">
                <a16:creationId xmlns:a16="http://schemas.microsoft.com/office/drawing/2014/main" id="{2EF9310C-EB00-B9AF-B5EE-E8A02DDE91E4}"/>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18599579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49B94-50F4-D260-EF79-5AEFC6588FB1}"/>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0A633291-EE84-6BB3-D0D2-E5761C385D0A}"/>
              </a:ext>
            </a:extLst>
          </p:cNvPr>
          <p:cNvPicPr>
            <a:picLocks noChangeAspect="1"/>
          </p:cNvPicPr>
          <p:nvPr/>
        </p:nvPicPr>
        <p:blipFill>
          <a:blip r:embed="rId2"/>
          <a:stretch>
            <a:fillRect/>
          </a:stretch>
        </p:blipFill>
        <p:spPr>
          <a:xfrm>
            <a:off x="0" y="1224025"/>
            <a:ext cx="7439927" cy="3987071"/>
          </a:xfrm>
          <a:prstGeom prst="rect">
            <a:avLst/>
          </a:prstGeom>
        </p:spPr>
      </p:pic>
      <p:sp>
        <p:nvSpPr>
          <p:cNvPr id="5" name="TextBox 4">
            <a:extLst>
              <a:ext uri="{FF2B5EF4-FFF2-40B4-BE49-F238E27FC236}">
                <a16:creationId xmlns:a16="http://schemas.microsoft.com/office/drawing/2014/main" id="{569C66FE-946F-902F-C0F4-FD56E29E971F}"/>
              </a:ext>
            </a:extLst>
          </p:cNvPr>
          <p:cNvSpPr txBox="1"/>
          <p:nvPr/>
        </p:nvSpPr>
        <p:spPr>
          <a:xfrm>
            <a:off x="-2567737" y="6434249"/>
            <a:ext cx="11810059" cy="261610"/>
          </a:xfrm>
          <a:prstGeom prst="rect">
            <a:avLst/>
          </a:prstGeom>
          <a:noFill/>
        </p:spPr>
        <p:txBody>
          <a:bodyPr wrap="square">
            <a:spAutoFit/>
          </a:bodyPr>
          <a:lstStyle/>
          <a:p>
            <a:pPr algn="r"/>
            <a:r>
              <a:rPr lang="pt-BR" sz="1100" b="0" i="0" dirty="0" err="1">
                <a:solidFill>
                  <a:srgbClr val="303030"/>
                </a:solidFill>
                <a:effectLst/>
                <a:latin typeface="Google Sans Text"/>
              </a:rPr>
              <a:t>Vosoughi</a:t>
            </a:r>
            <a:r>
              <a:rPr lang="pt-BR" sz="1100" b="0" i="0" dirty="0">
                <a:solidFill>
                  <a:srgbClr val="303030"/>
                </a:solidFill>
                <a:effectLst/>
                <a:latin typeface="Google Sans Text"/>
              </a:rPr>
              <a:t>, S., Roy, D., &amp; Aral, S. (2018). The spread of </a:t>
            </a:r>
            <a:r>
              <a:rPr lang="pt-BR" sz="1100" b="0" i="0" dirty="0" err="1">
                <a:solidFill>
                  <a:srgbClr val="303030"/>
                </a:solidFill>
                <a:effectLst/>
                <a:latin typeface="Google Sans Text"/>
              </a:rPr>
              <a:t>true</a:t>
            </a:r>
            <a:r>
              <a:rPr lang="pt-BR" sz="1100" b="0" i="0" dirty="0">
                <a:solidFill>
                  <a:srgbClr val="303030"/>
                </a:solidFill>
                <a:effectLst/>
                <a:latin typeface="Google Sans Text"/>
              </a:rPr>
              <a:t> </a:t>
            </a:r>
            <a:r>
              <a:rPr lang="pt-BR" sz="1100" b="0" i="0" dirty="0" err="1">
                <a:solidFill>
                  <a:srgbClr val="303030"/>
                </a:solidFill>
                <a:effectLst/>
                <a:latin typeface="Google Sans Text"/>
              </a:rPr>
              <a:t>and</a:t>
            </a:r>
            <a:r>
              <a:rPr lang="pt-BR" sz="1100" b="0" i="0" dirty="0">
                <a:solidFill>
                  <a:srgbClr val="303030"/>
                </a:solidFill>
                <a:effectLst/>
                <a:latin typeface="Google Sans Text"/>
              </a:rPr>
              <a:t> false </a:t>
            </a:r>
            <a:r>
              <a:rPr lang="pt-BR" sz="1100" b="0" i="0" dirty="0" err="1">
                <a:solidFill>
                  <a:srgbClr val="303030"/>
                </a:solidFill>
                <a:effectLst/>
                <a:latin typeface="Google Sans Text"/>
              </a:rPr>
              <a:t>news</a:t>
            </a:r>
            <a:r>
              <a:rPr lang="pt-BR" sz="1100" b="0" i="0" dirty="0">
                <a:solidFill>
                  <a:srgbClr val="303030"/>
                </a:solidFill>
                <a:effectLst/>
                <a:latin typeface="Google Sans Text"/>
              </a:rPr>
              <a:t> online. </a:t>
            </a:r>
            <a:r>
              <a:rPr lang="pt-BR" sz="1100" b="0" i="1" dirty="0">
                <a:solidFill>
                  <a:srgbClr val="303030"/>
                </a:solidFill>
                <a:effectLst/>
                <a:latin typeface="Google Sans Text"/>
              </a:rPr>
              <a:t>Science</a:t>
            </a:r>
            <a:r>
              <a:rPr lang="pt-BR" sz="1100" b="0" i="0" dirty="0">
                <a:solidFill>
                  <a:srgbClr val="303030"/>
                </a:solidFill>
                <a:effectLst/>
                <a:latin typeface="Google Sans Text"/>
              </a:rPr>
              <a:t>, </a:t>
            </a:r>
            <a:r>
              <a:rPr lang="pt-BR" sz="1100" b="0" i="1" dirty="0">
                <a:solidFill>
                  <a:srgbClr val="303030"/>
                </a:solidFill>
                <a:effectLst/>
                <a:latin typeface="Google Sans Text"/>
              </a:rPr>
              <a:t>359</a:t>
            </a:r>
            <a:r>
              <a:rPr lang="pt-BR" sz="1100" b="0" i="0" dirty="0">
                <a:solidFill>
                  <a:srgbClr val="303030"/>
                </a:solidFill>
                <a:effectLst/>
                <a:latin typeface="Google Sans Text"/>
              </a:rPr>
              <a:t>(6380), 1146-1151. https://doi.org/10.1126/science.aap9559</a:t>
            </a:r>
            <a:endParaRPr lang="pt-BR" sz="1100" dirty="0"/>
          </a:p>
        </p:txBody>
      </p:sp>
      <p:sp>
        <p:nvSpPr>
          <p:cNvPr id="7" name="CaixaDeTexto 6">
            <a:extLst>
              <a:ext uri="{FF2B5EF4-FFF2-40B4-BE49-F238E27FC236}">
                <a16:creationId xmlns:a16="http://schemas.microsoft.com/office/drawing/2014/main" id="{37C573A7-8DC2-B8A6-1387-F21CEA84B081}"/>
              </a:ext>
            </a:extLst>
          </p:cNvPr>
          <p:cNvSpPr txBox="1"/>
          <p:nvPr/>
        </p:nvSpPr>
        <p:spPr>
          <a:xfrm>
            <a:off x="7649495" y="4078793"/>
            <a:ext cx="4321277" cy="2031325"/>
          </a:xfrm>
          <a:prstGeom prst="rect">
            <a:avLst/>
          </a:prstGeom>
          <a:noFill/>
        </p:spPr>
        <p:txBody>
          <a:bodyPr wrap="square">
            <a:spAutoFit/>
          </a:bodyPr>
          <a:lstStyle/>
          <a:p>
            <a:pPr algn="just"/>
            <a:r>
              <a:rPr lang="pt-BR" dirty="0">
                <a:latin typeface="Roboto" panose="02000000000000000000" pitchFamily="2" charset="0"/>
                <a:ea typeface="Roboto" panose="02000000000000000000" pitchFamily="2" charset="0"/>
                <a:cs typeface="Roboto" panose="02000000000000000000" pitchFamily="2" charset="0"/>
              </a:rPr>
              <a:t>As notícias falsas (fake </a:t>
            </a:r>
            <a:r>
              <a:rPr lang="pt-BR" dirty="0" err="1">
                <a:latin typeface="Roboto" panose="02000000000000000000" pitchFamily="2" charset="0"/>
                <a:ea typeface="Roboto" panose="02000000000000000000" pitchFamily="2" charset="0"/>
                <a:cs typeface="Roboto" panose="02000000000000000000" pitchFamily="2" charset="0"/>
              </a:rPr>
              <a:t>news</a:t>
            </a:r>
            <a:r>
              <a:rPr lang="pt-BR" dirty="0">
                <a:latin typeface="Roboto" panose="02000000000000000000" pitchFamily="2" charset="0"/>
                <a:ea typeface="Roboto" panose="02000000000000000000" pitchFamily="2" charset="0"/>
                <a:cs typeface="Roboto" panose="02000000000000000000" pitchFamily="2" charset="0"/>
              </a:rPr>
              <a:t>) e a propaganda se aproveitam dessa vulnerabilidade humana ao oferecerem histórias que reforçam nossa identidade política. Isso cria um ciclo em que as pessoas consomem e divulgam mentiras sem parar para verificá-las, simplesmente porque essas notícias confirmam sua própria visão de mundo e lhes poupam o desconforto mental de aceitar informações que as contradigam.</a:t>
            </a:r>
          </a:p>
        </p:txBody>
      </p:sp>
      <p:sp>
        <p:nvSpPr>
          <p:cNvPr id="9" name="CaixaDeTexto 8">
            <a:extLst>
              <a:ext uri="{FF2B5EF4-FFF2-40B4-BE49-F238E27FC236}">
                <a16:creationId xmlns:a16="http://schemas.microsoft.com/office/drawing/2014/main" id="{7948996C-5109-BDBC-95F0-9AED10D2ED67}"/>
              </a:ext>
            </a:extLst>
          </p:cNvPr>
          <p:cNvSpPr txBox="1"/>
          <p:nvPr/>
        </p:nvSpPr>
        <p:spPr>
          <a:xfrm>
            <a:off x="7649497" y="2123047"/>
            <a:ext cx="4321277" cy="2026165"/>
          </a:xfrm>
          <a:prstGeom prst="rect">
            <a:avLst/>
          </a:prstGeom>
          <a:noFill/>
        </p:spPr>
        <p:txBody>
          <a:bodyPr wrap="square">
            <a:spAutoFit/>
          </a:bodyPr>
          <a:lstStyle/>
          <a:p>
            <a:pPr algn="just"/>
            <a:r>
              <a:rPr lang="pt-BR" dirty="0">
                <a:latin typeface="Roboto" panose="02000000000000000000" pitchFamily="2" charset="0"/>
                <a:ea typeface="Roboto" panose="02000000000000000000" pitchFamily="2" charset="0"/>
                <a:cs typeface="Roboto" panose="02000000000000000000" pitchFamily="2" charset="0"/>
              </a:rPr>
              <a:t>Isso significa que somos muito mais vulneráveis à desinformação quando ela nos dá razão. As pessoas consideram que a informação é mais persuasiva simplesmente porque se encaixa em seus preconceitos. No contexto das redes sociais, esse viés é extremamente perigoso, pois nossa posição prévia e nossa afinidade com um tema são os principais fatores que nos levam a compartilhar uma notícia.</a:t>
            </a:r>
          </a:p>
        </p:txBody>
      </p:sp>
      <p:sp>
        <p:nvSpPr>
          <p:cNvPr id="11" name="CaixaDeTexto 10">
            <a:extLst>
              <a:ext uri="{FF2B5EF4-FFF2-40B4-BE49-F238E27FC236}">
                <a16:creationId xmlns:a16="http://schemas.microsoft.com/office/drawing/2014/main" id="{731C0962-E1EE-F10F-84B8-DE7382ABC975}"/>
              </a:ext>
            </a:extLst>
          </p:cNvPr>
          <p:cNvSpPr txBox="1"/>
          <p:nvPr/>
        </p:nvSpPr>
        <p:spPr>
          <a:xfrm>
            <a:off x="7649496" y="162141"/>
            <a:ext cx="4321277" cy="2031325"/>
          </a:xfrm>
          <a:prstGeom prst="rect">
            <a:avLst/>
          </a:prstGeom>
          <a:noFill/>
        </p:spPr>
        <p:txBody>
          <a:bodyPr wrap="square">
            <a:spAutoFit/>
          </a:bodyPr>
          <a:lstStyle/>
          <a:p>
            <a:pPr algn="just"/>
            <a:r>
              <a:rPr lang="pt-BR" dirty="0">
                <a:latin typeface="Roboto" panose="02000000000000000000" pitchFamily="2" charset="0"/>
                <a:ea typeface="Roboto" panose="02000000000000000000" pitchFamily="2" charset="0"/>
                <a:cs typeface="Roboto" panose="02000000000000000000" pitchFamily="2" charset="0"/>
              </a:rPr>
              <a:t>O viés de confirmação é a tendência natural dos seres humanos de buscar, preferir e acreditar firmemente nas informações que coincidem com suas atitudes e crenças pré-existentes. Ao mesmo tempo, esse viés faz com que as pessoas ignorem, deixem de lado ou rejeitem automaticamente qualquer evidência que contradiga o que já pensam, um processo psicológico conhecido como “raciocínio motivado”.</a:t>
            </a:r>
          </a:p>
        </p:txBody>
      </p:sp>
    </p:spTree>
    <p:extLst>
      <p:ext uri="{BB962C8B-B14F-4D97-AF65-F5344CB8AC3E}">
        <p14:creationId xmlns:p14="http://schemas.microsoft.com/office/powerpoint/2010/main" val="32733065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EA6B92-F7ED-3AAA-BF23-E2F6DE5BDB77}"/>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691BDDFE-6C20-91EA-877C-C9EECF880F9C}"/>
              </a:ext>
            </a:extLst>
          </p:cNvPr>
          <p:cNvPicPr>
            <a:picLocks noChangeAspect="1"/>
          </p:cNvPicPr>
          <p:nvPr/>
        </p:nvPicPr>
        <p:blipFill>
          <a:blip r:embed="rId2"/>
          <a:stretch>
            <a:fillRect/>
          </a:stretch>
        </p:blipFill>
        <p:spPr>
          <a:xfrm>
            <a:off x="0" y="5366657"/>
            <a:ext cx="12192000" cy="1491343"/>
          </a:xfrm>
          <a:prstGeom prst="rect">
            <a:avLst/>
          </a:prstGeom>
        </p:spPr>
      </p:pic>
      <p:pic>
        <p:nvPicPr>
          <p:cNvPr id="3" name="Imagem 2">
            <a:extLst>
              <a:ext uri="{FF2B5EF4-FFF2-40B4-BE49-F238E27FC236}">
                <a16:creationId xmlns:a16="http://schemas.microsoft.com/office/drawing/2014/main" id="{0383084E-83C1-4AFB-4DC9-D2620B61EBF2}"/>
              </a:ext>
            </a:extLst>
          </p:cNvPr>
          <p:cNvPicPr>
            <a:picLocks noChangeAspect="1"/>
          </p:cNvPicPr>
          <p:nvPr/>
        </p:nvPicPr>
        <p:blipFill>
          <a:blip r:embed="rId3"/>
          <a:stretch>
            <a:fillRect/>
          </a:stretch>
        </p:blipFill>
        <p:spPr>
          <a:xfrm>
            <a:off x="1543665" y="0"/>
            <a:ext cx="9447730" cy="5672140"/>
          </a:xfrm>
          <a:prstGeom prst="rect">
            <a:avLst/>
          </a:prstGeom>
        </p:spPr>
      </p:pic>
    </p:spTree>
    <p:extLst>
      <p:ext uri="{BB962C8B-B14F-4D97-AF65-F5344CB8AC3E}">
        <p14:creationId xmlns:p14="http://schemas.microsoft.com/office/powerpoint/2010/main" val="18669716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111CD5-1AC9-AD1D-4DD2-2159DFBB882B}"/>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C48D5888-326E-65D6-D542-D87B9032B065}"/>
              </a:ext>
            </a:extLst>
          </p:cNvPr>
          <p:cNvPicPr>
            <a:picLocks noChangeAspect="1"/>
          </p:cNvPicPr>
          <p:nvPr/>
        </p:nvPicPr>
        <p:blipFill>
          <a:blip r:embed="rId3"/>
          <a:stretch>
            <a:fillRect/>
          </a:stretch>
        </p:blipFill>
        <p:spPr>
          <a:xfrm>
            <a:off x="0" y="5366657"/>
            <a:ext cx="12192000" cy="1491343"/>
          </a:xfrm>
          <a:prstGeom prst="rect">
            <a:avLst/>
          </a:prstGeom>
        </p:spPr>
      </p:pic>
      <p:sp>
        <p:nvSpPr>
          <p:cNvPr id="2" name="Título 1">
            <a:extLst>
              <a:ext uri="{FF2B5EF4-FFF2-40B4-BE49-F238E27FC236}">
                <a16:creationId xmlns:a16="http://schemas.microsoft.com/office/drawing/2014/main" id="{9EB38840-E6AE-E347-7F5E-96CD5D77A512}"/>
              </a:ext>
            </a:extLst>
          </p:cNvPr>
          <p:cNvSpPr>
            <a:spLocks noGrp="1"/>
          </p:cNvSpPr>
          <p:nvPr>
            <p:ph type="title"/>
          </p:nvPr>
        </p:nvSpPr>
        <p:spPr>
          <a:xfrm>
            <a:off x="609600" y="-170555"/>
            <a:ext cx="10972799" cy="1325563"/>
          </a:xfrm>
        </p:spPr>
        <p:txBody>
          <a:bodyPr>
            <a:normAutofit/>
          </a:bodyPr>
          <a:lstStyle/>
          <a:p>
            <a:pPr algn="ctr"/>
            <a:r>
              <a:rPr lang="pt-BR" sz="3600" b="1" dirty="0">
                <a:latin typeface="Roboto" panose="02000000000000000000" pitchFamily="2" charset="0"/>
                <a:ea typeface="Roboto" panose="02000000000000000000" pitchFamily="2" charset="0"/>
                <a:cs typeface="Roboto" panose="02000000000000000000" pitchFamily="2" charset="0"/>
              </a:rPr>
              <a:t>Echo Chambers </a:t>
            </a:r>
            <a:r>
              <a:rPr lang="pt-BR" sz="3600" b="1" dirty="0" err="1">
                <a:latin typeface="Roboto" panose="02000000000000000000" pitchFamily="2" charset="0"/>
                <a:ea typeface="Roboto" panose="02000000000000000000" pitchFamily="2" charset="0"/>
                <a:cs typeface="Roboto" panose="02000000000000000000" pitchFamily="2" charset="0"/>
              </a:rPr>
              <a:t>and</a:t>
            </a:r>
            <a:r>
              <a:rPr lang="pt-BR" sz="3600" b="1" dirty="0">
                <a:latin typeface="Roboto" panose="02000000000000000000" pitchFamily="2" charset="0"/>
                <a:ea typeface="Roboto" panose="02000000000000000000" pitchFamily="2" charset="0"/>
                <a:cs typeface="Roboto" panose="02000000000000000000" pitchFamily="2" charset="0"/>
              </a:rPr>
              <a:t> </a:t>
            </a:r>
            <a:r>
              <a:rPr lang="pt-BR" sz="3600" b="1" dirty="0" err="1">
                <a:latin typeface="Roboto" panose="02000000000000000000" pitchFamily="2" charset="0"/>
                <a:ea typeface="Roboto" panose="02000000000000000000" pitchFamily="2" charset="0"/>
                <a:cs typeface="Roboto" panose="02000000000000000000" pitchFamily="2" charset="0"/>
              </a:rPr>
              <a:t>Filters</a:t>
            </a:r>
            <a:r>
              <a:rPr lang="pt-BR" sz="3600" b="1" dirty="0">
                <a:latin typeface="Roboto" panose="02000000000000000000" pitchFamily="2" charset="0"/>
                <a:ea typeface="Roboto" panose="02000000000000000000" pitchFamily="2" charset="0"/>
                <a:cs typeface="Roboto" panose="02000000000000000000" pitchFamily="2" charset="0"/>
              </a:rPr>
              <a:t> </a:t>
            </a:r>
            <a:r>
              <a:rPr lang="pt-BR" sz="3600" b="1" dirty="0" err="1">
                <a:latin typeface="Roboto" panose="02000000000000000000" pitchFamily="2" charset="0"/>
                <a:ea typeface="Roboto" panose="02000000000000000000" pitchFamily="2" charset="0"/>
                <a:cs typeface="Roboto" panose="02000000000000000000" pitchFamily="2" charset="0"/>
              </a:rPr>
              <a:t>Bubbles</a:t>
            </a:r>
            <a:endParaRPr lang="pt-BR" sz="3600" b="1" dirty="0">
              <a:latin typeface="Roboto" panose="02000000000000000000" pitchFamily="2" charset="0"/>
              <a:ea typeface="Roboto" panose="02000000000000000000" pitchFamily="2" charset="0"/>
              <a:cs typeface="Roboto" panose="02000000000000000000" pitchFamily="2" charset="0"/>
            </a:endParaRPr>
          </a:p>
        </p:txBody>
      </p:sp>
      <p:sp>
        <p:nvSpPr>
          <p:cNvPr id="5" name="CaixaDeTexto 4">
            <a:extLst>
              <a:ext uri="{FF2B5EF4-FFF2-40B4-BE49-F238E27FC236}">
                <a16:creationId xmlns:a16="http://schemas.microsoft.com/office/drawing/2014/main" id="{95A29BF5-9602-A6DF-484A-F352F8274A52}"/>
              </a:ext>
            </a:extLst>
          </p:cNvPr>
          <p:cNvSpPr txBox="1"/>
          <p:nvPr/>
        </p:nvSpPr>
        <p:spPr>
          <a:xfrm>
            <a:off x="373625" y="1215298"/>
            <a:ext cx="11720052" cy="1384995"/>
          </a:xfrm>
          <a:prstGeom prst="rect">
            <a:avLst/>
          </a:prstGeom>
          <a:noFill/>
        </p:spPr>
        <p:txBody>
          <a:bodyPr wrap="square">
            <a:spAutoFit/>
          </a:bodyPr>
          <a:lstStyle/>
          <a:p>
            <a:pPr algn="just"/>
            <a:r>
              <a:rPr lang="pt-BR" b="1" dirty="0">
                <a:latin typeface="Roboto" panose="02000000000000000000" pitchFamily="2" charset="0"/>
                <a:ea typeface="Roboto" panose="02000000000000000000" pitchFamily="2" charset="0"/>
                <a:cs typeface="Roboto" panose="02000000000000000000" pitchFamily="2" charset="0"/>
              </a:rPr>
              <a:t>Câmaras de eco: </a:t>
            </a:r>
            <a:r>
              <a:rPr lang="pt-BR" dirty="0">
                <a:latin typeface="Roboto" panose="02000000000000000000" pitchFamily="2" charset="0"/>
                <a:ea typeface="Roboto" panose="02000000000000000000" pitchFamily="2" charset="0"/>
                <a:cs typeface="Roboto" panose="02000000000000000000" pitchFamily="2" charset="0"/>
              </a:rPr>
              <a:t>As “câmaras de eco” são explicadas como o resultado de decisões ativas dos usuários, que se isolam em redes de informação homogêneas.</a:t>
            </a:r>
          </a:p>
          <a:p>
            <a:pPr algn="just"/>
            <a:r>
              <a:rPr lang="pt-BR" b="1" dirty="0">
                <a:latin typeface="Roboto" panose="02000000000000000000" pitchFamily="2" charset="0"/>
                <a:ea typeface="Roboto" panose="02000000000000000000" pitchFamily="2" charset="0"/>
                <a:cs typeface="Roboto" panose="02000000000000000000" pitchFamily="2" charset="0"/>
              </a:rPr>
              <a:t>Mecanismo psicológico e social: </a:t>
            </a:r>
            <a:r>
              <a:rPr lang="pt-BR" dirty="0">
                <a:latin typeface="Roboto" panose="02000000000000000000" pitchFamily="2" charset="0"/>
                <a:ea typeface="Roboto" panose="02000000000000000000" pitchFamily="2" charset="0"/>
                <a:cs typeface="Roboto" panose="02000000000000000000" pitchFamily="2" charset="0"/>
              </a:rPr>
              <a:t>O que impulsiona a polarização no modelo da “câmara de eco” são as decisões tomadas pelas próprias pessoas de evitar informações que divergem de seus pontos de vista. </a:t>
            </a:r>
          </a:p>
          <a:p>
            <a:pPr algn="just"/>
            <a:r>
              <a:rPr lang="pt-BR" b="1" dirty="0">
                <a:latin typeface="Roboto" panose="02000000000000000000" pitchFamily="2" charset="0"/>
                <a:ea typeface="Roboto" panose="02000000000000000000" pitchFamily="2" charset="0"/>
                <a:cs typeface="Roboto" panose="02000000000000000000" pitchFamily="2" charset="0"/>
              </a:rPr>
              <a:t>Desafios: </a:t>
            </a:r>
            <a:r>
              <a:rPr lang="pt-BR" dirty="0">
                <a:latin typeface="Roboto" panose="02000000000000000000" pitchFamily="2" charset="0"/>
                <a:ea typeface="Roboto" panose="02000000000000000000" pitchFamily="2" charset="0"/>
                <a:cs typeface="Roboto" panose="02000000000000000000" pitchFamily="2" charset="0"/>
              </a:rPr>
              <a:t>O principal desafio das “câmaras de eco” é que, quando as pessoas dialogam apenas com outras de mentalidade semelhante e não se expõem a pontos de vista opostos, o grupo se fortalece ainda mais em suas próprias perspectivas.</a:t>
            </a:r>
          </a:p>
        </p:txBody>
      </p:sp>
      <p:sp>
        <p:nvSpPr>
          <p:cNvPr id="6" name="Rectangle 1">
            <a:extLst>
              <a:ext uri="{FF2B5EF4-FFF2-40B4-BE49-F238E27FC236}">
                <a16:creationId xmlns:a16="http://schemas.microsoft.com/office/drawing/2014/main" id="{5E039D43-9584-720E-9EBF-B452B406244F}"/>
              </a:ext>
            </a:extLst>
          </p:cNvPr>
          <p:cNvSpPr>
            <a:spLocks noChangeArrowheads="1"/>
          </p:cNvSpPr>
          <p:nvPr/>
        </p:nvSpPr>
        <p:spPr bwMode="auto">
          <a:xfrm>
            <a:off x="373626" y="2768304"/>
            <a:ext cx="11818374" cy="2800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lvl="0" indent="0" algn="just" defTabSz="914400" eaLnBrk="0" fontAlgn="base" latinLnBrk="0" hangingPunct="0">
              <a:buSzTx/>
              <a:buFont typeface="Arial"/>
              <a:buNone/>
              <a:tabLst/>
            </a:pPr>
            <a:r>
              <a:rPr lang="pt-BR" altLang="pt-BR" b="1" dirty="0">
                <a:latin typeface="Roboto" panose="02000000000000000000" pitchFamily="2" charset="0"/>
                <a:ea typeface="Roboto" panose="02000000000000000000" pitchFamily="2" charset="0"/>
                <a:cs typeface="Roboto" panose="02000000000000000000" pitchFamily="2" charset="0"/>
              </a:rPr>
              <a:t>Bolhas de Filtro (Filter </a:t>
            </a:r>
            <a:r>
              <a:rPr lang="pt-BR" altLang="pt-BR" b="1" dirty="0" err="1">
                <a:latin typeface="Roboto" panose="02000000000000000000" pitchFamily="2" charset="0"/>
                <a:ea typeface="Roboto" panose="02000000000000000000" pitchFamily="2" charset="0"/>
                <a:cs typeface="Roboto" panose="02000000000000000000" pitchFamily="2" charset="0"/>
              </a:rPr>
              <a:t>Bubbles</a:t>
            </a:r>
            <a:r>
              <a:rPr lang="pt-BR" altLang="pt-BR" b="1" dirty="0">
                <a:latin typeface="Roboto" panose="02000000000000000000" pitchFamily="2" charset="0"/>
                <a:ea typeface="Roboto" panose="02000000000000000000" pitchFamily="2" charset="0"/>
                <a:cs typeface="Roboto" panose="02000000000000000000" pitchFamily="2" charset="0"/>
              </a:rPr>
              <a:t>): </a:t>
            </a:r>
            <a:r>
              <a:rPr lang="pt-BR" altLang="pt-BR" dirty="0">
                <a:latin typeface="Roboto" panose="02000000000000000000" pitchFamily="2" charset="0"/>
                <a:ea typeface="Roboto" panose="02000000000000000000" pitchFamily="2" charset="0"/>
                <a:cs typeface="Roboto" panose="02000000000000000000" pitchFamily="2" charset="0"/>
              </a:rPr>
              <a:t>O conceito de “bolhas de filtro” foi cunhado por Eli Pariser em seu livro “The Filter Bubble” (2011). </a:t>
            </a:r>
          </a:p>
          <a:p>
            <a:pPr marL="0" lvl="0" indent="0" algn="just" defTabSz="914400" eaLnBrk="0" fontAlgn="base" latinLnBrk="0" hangingPunct="0">
              <a:buSzTx/>
              <a:buFont typeface="Arial"/>
              <a:buNone/>
              <a:tabLst/>
            </a:pPr>
            <a:r>
              <a:rPr lang="pt-BR" altLang="pt-BR" dirty="0">
                <a:latin typeface="Roboto" panose="02000000000000000000" pitchFamily="2" charset="0"/>
                <a:ea typeface="Roboto" panose="02000000000000000000" pitchFamily="2" charset="0"/>
                <a:cs typeface="Roboto" panose="02000000000000000000" pitchFamily="2" charset="0"/>
              </a:rPr>
              <a:t>A grande inovação teórica de Pariser em relação a </a:t>
            </a:r>
            <a:r>
              <a:rPr lang="pt-BR" altLang="pt-BR" dirty="0" err="1">
                <a:latin typeface="Roboto" panose="02000000000000000000" pitchFamily="2" charset="0"/>
                <a:ea typeface="Roboto" panose="02000000000000000000" pitchFamily="2" charset="0"/>
                <a:cs typeface="Roboto" panose="02000000000000000000" pitchFamily="2" charset="0"/>
              </a:rPr>
              <a:t>Sunstein</a:t>
            </a:r>
            <a:r>
              <a:rPr lang="pt-BR" altLang="pt-BR" dirty="0">
                <a:latin typeface="Roboto" panose="02000000000000000000" pitchFamily="2" charset="0"/>
                <a:ea typeface="Roboto" panose="02000000000000000000" pitchFamily="2" charset="0"/>
                <a:cs typeface="Roboto" panose="02000000000000000000" pitchFamily="2" charset="0"/>
              </a:rPr>
              <a:t> (câmaras de eco) foi a transferência da responsabilidade pela segregação informativa.</a:t>
            </a:r>
          </a:p>
          <a:p>
            <a:pPr marL="0" lvl="0" indent="0" algn="just" defTabSz="914400" eaLnBrk="0" fontAlgn="base" latinLnBrk="0" hangingPunct="0">
              <a:buSzTx/>
              <a:buFont typeface="Arial"/>
              <a:buNone/>
              <a:tabLst/>
            </a:pPr>
            <a:r>
              <a:rPr lang="pt-BR" altLang="pt-BR" b="1" dirty="0">
                <a:latin typeface="Roboto" panose="02000000000000000000" pitchFamily="2" charset="0"/>
                <a:ea typeface="Roboto" panose="02000000000000000000" pitchFamily="2" charset="0"/>
                <a:cs typeface="Roboto" panose="02000000000000000000" pitchFamily="2" charset="0"/>
              </a:rPr>
              <a:t>Mecanismo algorítmico: </a:t>
            </a:r>
            <a:r>
              <a:rPr lang="pt-BR" altLang="pt-BR" dirty="0">
                <a:latin typeface="Roboto" panose="02000000000000000000" pitchFamily="2" charset="0"/>
                <a:ea typeface="Roboto" panose="02000000000000000000" pitchFamily="2" charset="0"/>
                <a:cs typeface="Roboto" panose="02000000000000000000" pitchFamily="2" charset="0"/>
              </a:rPr>
              <a:t>enquanto nas “câmaras de eco” a capacidade de decisão recai sobre o usuário, que opta por se isolar, nas “bolhas </a:t>
            </a:r>
          </a:p>
          <a:p>
            <a:pPr marL="0" lvl="0" indent="0" algn="just" defTabSz="914400" eaLnBrk="0" fontAlgn="base" latinLnBrk="0" hangingPunct="0">
              <a:buSzTx/>
              <a:buFont typeface="Arial"/>
              <a:buNone/>
              <a:tabLst/>
            </a:pPr>
            <a:r>
              <a:rPr lang="pt-BR" altLang="pt-BR" dirty="0">
                <a:latin typeface="Roboto" panose="02000000000000000000" pitchFamily="2" charset="0"/>
                <a:ea typeface="Roboto" panose="02000000000000000000" pitchFamily="2" charset="0"/>
                <a:cs typeface="Roboto" panose="02000000000000000000" pitchFamily="2" charset="0"/>
              </a:rPr>
              <a:t>de filtro” essa capacidade passa para as mãos das empresas de tecnologia e das plataformas de redes sociais. Os algoritmos (como o do Feed </a:t>
            </a:r>
          </a:p>
          <a:p>
            <a:pPr marL="0" lvl="0" indent="0" algn="just" defTabSz="914400" eaLnBrk="0" fontAlgn="base" latinLnBrk="0" hangingPunct="0">
              <a:buSzTx/>
              <a:buFont typeface="Arial"/>
              <a:buNone/>
              <a:tabLst/>
            </a:pPr>
            <a:r>
              <a:rPr lang="pt-BR" altLang="pt-BR" dirty="0">
                <a:latin typeface="Roboto" panose="02000000000000000000" pitchFamily="2" charset="0"/>
                <a:ea typeface="Roboto" panose="02000000000000000000" pitchFamily="2" charset="0"/>
                <a:cs typeface="Roboto" panose="02000000000000000000" pitchFamily="2" charset="0"/>
              </a:rPr>
              <a:t>de Notícias do Facebook) aprendem o comportamento e os interesses do usuário para oferecer um conteúdo altamente personalizado, com o </a:t>
            </a:r>
          </a:p>
          <a:p>
            <a:pPr marL="0" lvl="0" indent="0" algn="just" defTabSz="914400" eaLnBrk="0" fontAlgn="base" latinLnBrk="0" hangingPunct="0">
              <a:buSzTx/>
              <a:buFont typeface="Arial"/>
              <a:buNone/>
              <a:tabLst/>
            </a:pPr>
            <a:r>
              <a:rPr lang="pt-BR" altLang="pt-BR" dirty="0">
                <a:latin typeface="Roboto" panose="02000000000000000000" pitchFamily="2" charset="0"/>
                <a:ea typeface="Roboto" panose="02000000000000000000" pitchFamily="2" charset="0"/>
                <a:cs typeface="Roboto" panose="02000000000000000000" pitchFamily="2" charset="0"/>
              </a:rPr>
              <a:t>objetivo de maximizar o tempo de uso e a interação. Dessa forma, os algoritmos “empurram” as pessoas para hábitos de consumo de mídia que </a:t>
            </a:r>
          </a:p>
          <a:p>
            <a:pPr marL="0" lvl="0" indent="0" algn="just" defTabSz="914400" eaLnBrk="0" fontAlgn="base" latinLnBrk="0" hangingPunct="0">
              <a:buSzTx/>
              <a:buFont typeface="Arial"/>
              <a:buNone/>
              <a:tabLst/>
            </a:pPr>
            <a:r>
              <a:rPr lang="pt-BR" altLang="pt-BR" dirty="0">
                <a:latin typeface="Roboto" panose="02000000000000000000" pitchFamily="2" charset="0"/>
                <a:ea typeface="Roboto" panose="02000000000000000000" pitchFamily="2" charset="0"/>
                <a:cs typeface="Roboto" panose="02000000000000000000" pitchFamily="2" charset="0"/>
              </a:rPr>
              <a:t>não fazem mais do que confirmar suas crenças.</a:t>
            </a:r>
          </a:p>
          <a:p>
            <a:pPr marL="0" lvl="0" indent="0" algn="just" defTabSz="914400" eaLnBrk="0" fontAlgn="base" latinLnBrk="0" hangingPunct="0">
              <a:buSzTx/>
              <a:buFont typeface="Arial"/>
              <a:buNone/>
              <a:tabLst/>
            </a:pPr>
            <a:r>
              <a:rPr lang="pt-BR" altLang="pt-BR" b="1" dirty="0">
                <a:latin typeface="Roboto" panose="02000000000000000000" pitchFamily="2" charset="0"/>
                <a:ea typeface="Roboto" panose="02000000000000000000" pitchFamily="2" charset="0"/>
                <a:cs typeface="Roboto" panose="02000000000000000000" pitchFamily="2" charset="0"/>
              </a:rPr>
              <a:t>Desafios: </a:t>
            </a:r>
            <a:r>
              <a:rPr lang="pt-BR" altLang="pt-BR" dirty="0">
                <a:latin typeface="Roboto" panose="02000000000000000000" pitchFamily="2" charset="0"/>
                <a:ea typeface="Roboto" panose="02000000000000000000" pitchFamily="2" charset="0"/>
                <a:cs typeface="Roboto" panose="02000000000000000000" pitchFamily="2" charset="0"/>
              </a:rPr>
              <a:t>O principal desafio da </a:t>
            </a:r>
            <a:r>
              <a:rPr kumimoji="0" lang="pt-BR" altLang="pt-BR"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bolha de filtro é a manipulação e a governança algorítmica invisível (que funciona como “caixas pretas”). </a:t>
            </a:r>
          </a:p>
          <a:p>
            <a:pPr marL="0" lvl="0" indent="0" algn="just" defTabSz="914400" eaLnBrk="0" fontAlgn="base" latinLnBrk="0" hangingPunct="0">
              <a:buSzTx/>
              <a:buFont typeface="Arial"/>
              <a:buNone/>
              <a:tabLst/>
            </a:pPr>
            <a:r>
              <a:rPr kumimoji="0" lang="pt-BR" altLang="pt-BR"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As pessoas perdem autonomia sobre o que leem, veem e ouvem, já que as decisões informativas que as cercam são tomadas por empresas </a:t>
            </a:r>
          </a:p>
          <a:p>
            <a:pPr marL="0" lvl="0" indent="0" algn="just" defTabSz="914400" eaLnBrk="0" fontAlgn="base" latinLnBrk="0" hangingPunct="0">
              <a:buSzTx/>
              <a:buFont typeface="Arial"/>
              <a:buNone/>
              <a:tabLst/>
            </a:pPr>
            <a:r>
              <a:rPr kumimoji="0" lang="pt-BR" altLang="pt-BR"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guiadas por interesses comerciais e não democráticos.</a:t>
            </a:r>
          </a:p>
          <a:p>
            <a:pPr marL="0" marR="0" lvl="0" indent="0" algn="l" defTabSz="914400" rtl="0" eaLnBrk="0" fontAlgn="base" latinLnBrk="0" hangingPunct="0">
              <a:lnSpc>
                <a:spcPct val="100000"/>
              </a:lnSpc>
              <a:spcBef>
                <a:spcPct val="0"/>
              </a:spcBef>
              <a:spcAft>
                <a:spcPct val="0"/>
              </a:spcAft>
              <a:buClrTx/>
              <a:buSzTx/>
              <a:buFontTx/>
              <a:buNone/>
              <a:tabLst/>
            </a:pPr>
            <a:br>
              <a:rPr kumimoji="0" lang="pt-BR" altLang="pt-BR" sz="1800" b="0" i="0" u="none" strike="noStrike" cap="none" normalizeH="0" baseline="0" dirty="0">
                <a:ln>
                  <a:noFill/>
                </a:ln>
                <a:solidFill>
                  <a:schemeClr val="tx1"/>
                </a:solidFill>
                <a:effectLst/>
                <a:latin typeface="Arial" panose="020B0604020202020204" pitchFamily="34" charset="0"/>
              </a:rPr>
            </a:b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059915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5D0E4-D26A-6928-C339-4176006594C6}"/>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6D934749-8BB3-6C00-6183-388091E7AE68}"/>
              </a:ext>
            </a:extLst>
          </p:cNvPr>
          <p:cNvPicPr>
            <a:picLocks noChangeAspect="1"/>
          </p:cNvPicPr>
          <p:nvPr/>
        </p:nvPicPr>
        <p:blipFill>
          <a:blip r:embed="rId2"/>
          <a:stretch>
            <a:fillRect/>
          </a:stretch>
        </p:blipFill>
        <p:spPr>
          <a:xfrm>
            <a:off x="0" y="5366657"/>
            <a:ext cx="12192000" cy="1491343"/>
          </a:xfrm>
          <a:prstGeom prst="rect">
            <a:avLst/>
          </a:prstGeom>
        </p:spPr>
      </p:pic>
      <p:sp>
        <p:nvSpPr>
          <p:cNvPr id="3" name="CaixaDeTexto 2">
            <a:extLst>
              <a:ext uri="{FF2B5EF4-FFF2-40B4-BE49-F238E27FC236}">
                <a16:creationId xmlns:a16="http://schemas.microsoft.com/office/drawing/2014/main" id="{68F1AA19-26DD-B135-D96D-7FA69D7C13E1}"/>
              </a:ext>
            </a:extLst>
          </p:cNvPr>
          <p:cNvSpPr txBox="1"/>
          <p:nvPr/>
        </p:nvSpPr>
        <p:spPr>
          <a:xfrm>
            <a:off x="127819" y="200074"/>
            <a:ext cx="9065342" cy="646331"/>
          </a:xfrm>
          <a:prstGeom prst="rect">
            <a:avLst/>
          </a:prstGeom>
          <a:noFill/>
        </p:spPr>
        <p:txBody>
          <a:bodyPr wrap="square">
            <a:spAutoFit/>
          </a:bodyPr>
          <a:lstStyle/>
          <a:p>
            <a:r>
              <a:rPr lang="pt-BR" sz="3600" b="1" dirty="0">
                <a:latin typeface="Roboto" panose="02000000000000000000" pitchFamily="2" charset="0"/>
                <a:ea typeface="Roboto" panose="02000000000000000000" pitchFamily="2" charset="0"/>
                <a:cs typeface="Roboto" panose="02000000000000000000" pitchFamily="2" charset="0"/>
              </a:rPr>
              <a:t>Echo Chambers </a:t>
            </a:r>
            <a:r>
              <a:rPr lang="pt-BR" sz="3600" b="1" dirty="0" err="1">
                <a:latin typeface="Roboto" panose="02000000000000000000" pitchFamily="2" charset="0"/>
                <a:ea typeface="Roboto" panose="02000000000000000000" pitchFamily="2" charset="0"/>
                <a:cs typeface="Roboto" panose="02000000000000000000" pitchFamily="2" charset="0"/>
              </a:rPr>
              <a:t>and</a:t>
            </a:r>
            <a:r>
              <a:rPr lang="pt-BR" sz="3600" b="1" dirty="0">
                <a:latin typeface="Roboto" panose="02000000000000000000" pitchFamily="2" charset="0"/>
                <a:ea typeface="Roboto" panose="02000000000000000000" pitchFamily="2" charset="0"/>
                <a:cs typeface="Roboto" panose="02000000000000000000" pitchFamily="2" charset="0"/>
              </a:rPr>
              <a:t> </a:t>
            </a:r>
            <a:r>
              <a:rPr lang="pt-BR" sz="3600" b="1" dirty="0" err="1">
                <a:latin typeface="Roboto" panose="02000000000000000000" pitchFamily="2" charset="0"/>
                <a:ea typeface="Roboto" panose="02000000000000000000" pitchFamily="2" charset="0"/>
                <a:cs typeface="Roboto" panose="02000000000000000000" pitchFamily="2" charset="0"/>
              </a:rPr>
              <a:t>Filters</a:t>
            </a:r>
            <a:r>
              <a:rPr lang="pt-BR" sz="3600" b="1" dirty="0">
                <a:latin typeface="Roboto" panose="02000000000000000000" pitchFamily="2" charset="0"/>
                <a:ea typeface="Roboto" panose="02000000000000000000" pitchFamily="2" charset="0"/>
                <a:cs typeface="Roboto" panose="02000000000000000000" pitchFamily="2" charset="0"/>
              </a:rPr>
              <a:t> </a:t>
            </a:r>
            <a:r>
              <a:rPr lang="pt-BR" sz="3600" b="1" dirty="0" err="1">
                <a:latin typeface="Roboto" panose="02000000000000000000" pitchFamily="2" charset="0"/>
                <a:ea typeface="Roboto" panose="02000000000000000000" pitchFamily="2" charset="0"/>
                <a:cs typeface="Roboto" panose="02000000000000000000" pitchFamily="2" charset="0"/>
              </a:rPr>
              <a:t>Bubbles</a:t>
            </a:r>
            <a:endParaRPr lang="pt-BR" sz="3600" dirty="0">
              <a:latin typeface="Roboto" panose="02000000000000000000" pitchFamily="2" charset="0"/>
              <a:ea typeface="Roboto" panose="02000000000000000000" pitchFamily="2" charset="0"/>
              <a:cs typeface="Roboto" panose="02000000000000000000" pitchFamily="2" charset="0"/>
            </a:endParaRPr>
          </a:p>
        </p:txBody>
      </p:sp>
      <p:sp>
        <p:nvSpPr>
          <p:cNvPr id="7" name="CaixaDeTexto 6">
            <a:extLst>
              <a:ext uri="{FF2B5EF4-FFF2-40B4-BE49-F238E27FC236}">
                <a16:creationId xmlns:a16="http://schemas.microsoft.com/office/drawing/2014/main" id="{0214C94E-1CA9-1E37-409B-C841E1E439BE}"/>
              </a:ext>
            </a:extLst>
          </p:cNvPr>
          <p:cNvSpPr txBox="1"/>
          <p:nvPr/>
        </p:nvSpPr>
        <p:spPr>
          <a:xfrm>
            <a:off x="127819" y="1121372"/>
            <a:ext cx="11739716" cy="3970318"/>
          </a:xfrm>
          <a:prstGeom prst="rect">
            <a:avLst/>
          </a:prstGeom>
          <a:noFill/>
        </p:spPr>
        <p:txBody>
          <a:bodyPr wrap="square">
            <a:spAutoFit/>
          </a:bodyPr>
          <a:lstStyle/>
          <a:p>
            <a:pPr algn="just"/>
            <a:r>
              <a:rPr lang="pt-BR" sz="1800" dirty="0">
                <a:latin typeface="Roboto" panose="02000000000000000000" pitchFamily="2" charset="0"/>
                <a:ea typeface="Roboto" panose="02000000000000000000" pitchFamily="2" charset="0"/>
                <a:cs typeface="Roboto" panose="02000000000000000000" pitchFamily="2" charset="0"/>
              </a:rPr>
              <a:t>Em conjunto, as “câmaras de eco” (centradas no comportamento humano) e as “bolhas de filtro” (centradas na seleção algorítmica) criam um terreno extremamente fértil para a desinformação.</a:t>
            </a:r>
          </a:p>
          <a:p>
            <a:pPr algn="just"/>
            <a:endParaRPr lang="pt-BR" sz="1800" dirty="0">
              <a:latin typeface="Roboto" panose="02000000000000000000" pitchFamily="2" charset="0"/>
              <a:ea typeface="Roboto" panose="02000000000000000000" pitchFamily="2" charset="0"/>
              <a:cs typeface="Roboto" panose="02000000000000000000" pitchFamily="2" charset="0"/>
            </a:endParaRPr>
          </a:p>
          <a:p>
            <a:pPr algn="just"/>
            <a:endParaRPr lang="pt-BR" sz="1800" dirty="0">
              <a:latin typeface="Roboto" panose="02000000000000000000" pitchFamily="2" charset="0"/>
              <a:ea typeface="Roboto" panose="02000000000000000000" pitchFamily="2" charset="0"/>
              <a:cs typeface="Roboto" panose="02000000000000000000" pitchFamily="2" charset="0"/>
            </a:endParaRPr>
          </a:p>
          <a:p>
            <a:pPr algn="just"/>
            <a:r>
              <a:rPr lang="pt-BR" sz="1800" dirty="0">
                <a:latin typeface="Roboto" panose="02000000000000000000" pitchFamily="2" charset="0"/>
                <a:ea typeface="Roboto" panose="02000000000000000000" pitchFamily="2" charset="0"/>
                <a:cs typeface="Roboto" panose="02000000000000000000" pitchFamily="2" charset="0"/>
              </a:rPr>
              <a:t>Nesses ambientes isolados, ocorre o fenômeno do “ciclo de retroalimentação da propaganda”, no qual políticos e elites da mídia são constantemente recompensados por produzir conteúdos cada vez mais virulentos e tendenciosos, sem qualquer incentivo para buscar a verdade objetiva, o que penaliza ou exclui qualquer voz que tente realizar uma verificação racional da realidade.</a:t>
            </a:r>
          </a:p>
          <a:p>
            <a:pPr algn="just"/>
            <a:endParaRPr lang="pt-BR" sz="1800" dirty="0">
              <a:latin typeface="Roboto" panose="02000000000000000000" pitchFamily="2" charset="0"/>
              <a:ea typeface="Roboto" panose="02000000000000000000" pitchFamily="2" charset="0"/>
              <a:cs typeface="Roboto" panose="02000000000000000000" pitchFamily="2" charset="0"/>
            </a:endParaRPr>
          </a:p>
          <a:p>
            <a:pPr algn="just"/>
            <a:endParaRPr lang="pt-BR" sz="1800" dirty="0">
              <a:latin typeface="Roboto" panose="02000000000000000000" pitchFamily="2" charset="0"/>
              <a:ea typeface="Roboto" panose="02000000000000000000" pitchFamily="2" charset="0"/>
              <a:cs typeface="Roboto" panose="02000000000000000000" pitchFamily="2" charset="0"/>
            </a:endParaRPr>
          </a:p>
          <a:p>
            <a:pPr algn="just"/>
            <a:r>
              <a:rPr lang="pt-BR" sz="1800" dirty="0">
                <a:latin typeface="Roboto" panose="02000000000000000000" pitchFamily="2" charset="0"/>
                <a:ea typeface="Roboto" panose="02000000000000000000" pitchFamily="2" charset="0"/>
                <a:cs typeface="Roboto" panose="02000000000000000000" pitchFamily="2" charset="0"/>
              </a:rPr>
              <a:t>Superar os desafios impostos pela polarização assimétrica provocada por esses fenômenos implicaria não apenas introduzir mudanças na regulamentação das redes sociais (como obrigar as plataformas a minimizar a </a:t>
            </a:r>
            <a:r>
              <a:rPr lang="pt-BR" sz="1800" dirty="0" err="1">
                <a:latin typeface="Roboto" panose="02000000000000000000" pitchFamily="2" charset="0"/>
                <a:ea typeface="Roboto" panose="02000000000000000000" pitchFamily="2" charset="0"/>
                <a:cs typeface="Roboto" panose="02000000000000000000" pitchFamily="2" charset="0"/>
              </a:rPr>
              <a:t>hiperpersonalização</a:t>
            </a:r>
            <a:r>
              <a:rPr lang="pt-BR" sz="1800" dirty="0">
                <a:latin typeface="Roboto" panose="02000000000000000000" pitchFamily="2" charset="0"/>
                <a:ea typeface="Roboto" panose="02000000000000000000" pitchFamily="2" charset="0"/>
                <a:cs typeface="Roboto" panose="02000000000000000000" pitchFamily="2" charset="0"/>
              </a:rPr>
              <a:t> para reduzir a criação de câmaras de eco), mas também abordar a própria psicologia humana e o consumismo da indústria da mídia digital.</a:t>
            </a:r>
          </a:p>
        </p:txBody>
      </p:sp>
    </p:spTree>
    <p:extLst>
      <p:ext uri="{BB962C8B-B14F-4D97-AF65-F5344CB8AC3E}">
        <p14:creationId xmlns:p14="http://schemas.microsoft.com/office/powerpoint/2010/main" val="35112724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93DF3B-5D43-BBE1-8DCA-BAAF2014A69B}"/>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5219FF57-CFB2-74EE-0BD1-C8615A848E93}"/>
              </a:ext>
            </a:extLst>
          </p:cNvPr>
          <p:cNvPicPr>
            <a:picLocks noChangeAspect="1"/>
          </p:cNvPicPr>
          <p:nvPr/>
        </p:nvPicPr>
        <p:blipFill>
          <a:blip r:embed="rId2"/>
          <a:stretch>
            <a:fillRect/>
          </a:stretch>
        </p:blipFill>
        <p:spPr>
          <a:xfrm>
            <a:off x="0" y="5366657"/>
            <a:ext cx="12192000" cy="1491343"/>
          </a:xfrm>
          <a:prstGeom prst="rect">
            <a:avLst/>
          </a:prstGeom>
        </p:spPr>
      </p:pic>
      <p:sp>
        <p:nvSpPr>
          <p:cNvPr id="3" name="CaixaDeTexto 2">
            <a:extLst>
              <a:ext uri="{FF2B5EF4-FFF2-40B4-BE49-F238E27FC236}">
                <a16:creationId xmlns:a16="http://schemas.microsoft.com/office/drawing/2014/main" id="{6FE00A51-F1D2-A466-6C8B-7A9A80603173}"/>
              </a:ext>
            </a:extLst>
          </p:cNvPr>
          <p:cNvSpPr txBox="1"/>
          <p:nvPr/>
        </p:nvSpPr>
        <p:spPr>
          <a:xfrm>
            <a:off x="127819" y="200074"/>
            <a:ext cx="6096000" cy="307777"/>
          </a:xfrm>
          <a:prstGeom prst="rect">
            <a:avLst/>
          </a:prstGeom>
          <a:noFill/>
        </p:spPr>
        <p:txBody>
          <a:bodyPr wrap="square">
            <a:spAutoFit/>
          </a:bodyPr>
          <a:lstStyle/>
          <a:p>
            <a:r>
              <a:rPr lang="pt-BR" sz="1400" b="1" dirty="0">
                <a:latin typeface="Tahoma" panose="020B0604030504040204" pitchFamily="34" charset="0"/>
                <a:ea typeface="Tahoma" panose="020B0604030504040204" pitchFamily="34" charset="0"/>
                <a:cs typeface="Tahoma" panose="020B0604030504040204" pitchFamily="34" charset="0"/>
              </a:rPr>
              <a:t>Echo Chambers </a:t>
            </a:r>
            <a:r>
              <a:rPr lang="pt-BR" sz="1400" b="1" dirty="0" err="1">
                <a:latin typeface="Tahoma" panose="020B0604030504040204" pitchFamily="34" charset="0"/>
                <a:ea typeface="Tahoma" panose="020B0604030504040204" pitchFamily="34" charset="0"/>
                <a:cs typeface="Tahoma" panose="020B0604030504040204" pitchFamily="34" charset="0"/>
              </a:rPr>
              <a:t>and</a:t>
            </a:r>
            <a:r>
              <a:rPr lang="pt-BR" sz="1400" b="1" dirty="0">
                <a:latin typeface="Tahoma" panose="020B0604030504040204" pitchFamily="34" charset="0"/>
                <a:ea typeface="Tahoma" panose="020B0604030504040204" pitchFamily="34" charset="0"/>
                <a:cs typeface="Tahoma" panose="020B0604030504040204" pitchFamily="34" charset="0"/>
              </a:rPr>
              <a:t> </a:t>
            </a:r>
            <a:r>
              <a:rPr lang="pt-BR" sz="1400" b="1" dirty="0" err="1">
                <a:latin typeface="Tahoma" panose="020B0604030504040204" pitchFamily="34" charset="0"/>
                <a:ea typeface="Tahoma" panose="020B0604030504040204" pitchFamily="34" charset="0"/>
                <a:cs typeface="Tahoma" panose="020B0604030504040204" pitchFamily="34" charset="0"/>
              </a:rPr>
              <a:t>Filters</a:t>
            </a:r>
            <a:r>
              <a:rPr lang="pt-BR" sz="1400" b="1" dirty="0">
                <a:latin typeface="Tahoma" panose="020B0604030504040204" pitchFamily="34" charset="0"/>
                <a:ea typeface="Tahoma" panose="020B0604030504040204" pitchFamily="34" charset="0"/>
                <a:cs typeface="Tahoma" panose="020B0604030504040204" pitchFamily="34" charset="0"/>
              </a:rPr>
              <a:t> </a:t>
            </a:r>
            <a:r>
              <a:rPr lang="pt-BR" sz="1400" b="1" dirty="0" err="1">
                <a:latin typeface="Tahoma" panose="020B0604030504040204" pitchFamily="34" charset="0"/>
                <a:ea typeface="Tahoma" panose="020B0604030504040204" pitchFamily="34" charset="0"/>
                <a:cs typeface="Tahoma" panose="020B0604030504040204" pitchFamily="34" charset="0"/>
              </a:rPr>
              <a:t>Bubbles</a:t>
            </a:r>
            <a:endParaRPr lang="pt-BR" dirty="0"/>
          </a:p>
        </p:txBody>
      </p:sp>
      <p:pic>
        <p:nvPicPr>
          <p:cNvPr id="8" name="Imagem 7">
            <a:extLst>
              <a:ext uri="{FF2B5EF4-FFF2-40B4-BE49-F238E27FC236}">
                <a16:creationId xmlns:a16="http://schemas.microsoft.com/office/drawing/2014/main" id="{07E1F40D-2EF8-A31F-FE2E-3187AD2F4AEF}"/>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11845557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F454E-F644-56BA-16AC-C2B92B63A831}"/>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4138F772-28F8-72B2-1D9C-AA16EBE63B33}"/>
              </a:ext>
            </a:extLst>
          </p:cNvPr>
          <p:cNvPicPr>
            <a:picLocks noChangeAspect="1"/>
          </p:cNvPicPr>
          <p:nvPr/>
        </p:nvPicPr>
        <p:blipFill>
          <a:blip r:embed="rId2"/>
          <a:stretch>
            <a:fillRect/>
          </a:stretch>
        </p:blipFill>
        <p:spPr>
          <a:xfrm>
            <a:off x="0" y="5366657"/>
            <a:ext cx="12192000" cy="1491343"/>
          </a:xfrm>
          <a:prstGeom prst="rect">
            <a:avLst/>
          </a:prstGeom>
        </p:spPr>
      </p:pic>
      <p:sp>
        <p:nvSpPr>
          <p:cNvPr id="2" name="Google Shape;326;p22">
            <a:extLst>
              <a:ext uri="{FF2B5EF4-FFF2-40B4-BE49-F238E27FC236}">
                <a16:creationId xmlns:a16="http://schemas.microsoft.com/office/drawing/2014/main" id="{E87323DB-1049-E35F-F85D-FB4265C047F3}"/>
              </a:ext>
            </a:extLst>
          </p:cNvPr>
          <p:cNvSpPr/>
          <p:nvPr/>
        </p:nvSpPr>
        <p:spPr>
          <a:xfrm>
            <a:off x="0" y="298901"/>
            <a:ext cx="6096000"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 name="Google Shape;327;p22">
            <a:extLst>
              <a:ext uri="{FF2B5EF4-FFF2-40B4-BE49-F238E27FC236}">
                <a16:creationId xmlns:a16="http://schemas.microsoft.com/office/drawing/2014/main" id="{83C6F727-5BD1-544A-EFCA-D4492A658542}"/>
              </a:ext>
            </a:extLst>
          </p:cNvPr>
          <p:cNvSpPr txBox="1"/>
          <p:nvPr/>
        </p:nvSpPr>
        <p:spPr>
          <a:xfrm>
            <a:off x="167148" y="427332"/>
            <a:ext cx="5928852" cy="523180"/>
          </a:xfrm>
          <a:prstGeom prst="rect">
            <a:avLst/>
          </a:prstGeom>
          <a:noFill/>
          <a:ln>
            <a:noFill/>
          </a:ln>
        </p:spPr>
        <p:txBody>
          <a:bodyPr spcFirstLastPara="1" wrap="square" lIns="91425" tIns="45700" rIns="91425" bIns="45700" anchor="t" anchorCtr="0">
            <a:spAutoFit/>
          </a:bodyPr>
          <a:lstStyle/>
          <a:p>
            <a:pPr lvl="0"/>
            <a:r>
              <a:rPr lang="es-ES" sz="2800" b="1" dirty="0" err="1">
                <a:solidFill>
                  <a:schemeClr val="bg1"/>
                </a:solidFill>
                <a:latin typeface="Roboto" panose="02000000000000000000" pitchFamily="2" charset="0"/>
                <a:ea typeface="Roboto" panose="02000000000000000000" pitchFamily="2" charset="0"/>
                <a:cs typeface="Roboto" panose="02000000000000000000" pitchFamily="2" charset="0"/>
              </a:rPr>
              <a:t>Estudo</a:t>
            </a:r>
            <a:r>
              <a:rPr lang="es-ES" sz="2800" b="1" dirty="0">
                <a:solidFill>
                  <a:schemeClr val="bg1"/>
                </a:solidFill>
                <a:latin typeface="Roboto" panose="02000000000000000000" pitchFamily="2" charset="0"/>
                <a:ea typeface="Roboto" panose="02000000000000000000" pitchFamily="2" charset="0"/>
                <a:cs typeface="Roboto" panose="02000000000000000000" pitchFamily="2" charset="0"/>
              </a:rPr>
              <a:t> de Caso Project Veritas</a:t>
            </a:r>
          </a:p>
        </p:txBody>
      </p:sp>
      <p:sp>
        <p:nvSpPr>
          <p:cNvPr id="7" name="CaixaDeTexto 6">
            <a:extLst>
              <a:ext uri="{FF2B5EF4-FFF2-40B4-BE49-F238E27FC236}">
                <a16:creationId xmlns:a16="http://schemas.microsoft.com/office/drawing/2014/main" id="{476D0E0E-0F77-3CBD-249A-0B22A2A69FD0}"/>
              </a:ext>
            </a:extLst>
          </p:cNvPr>
          <p:cNvSpPr txBox="1"/>
          <p:nvPr/>
        </p:nvSpPr>
        <p:spPr>
          <a:xfrm>
            <a:off x="167148" y="1207374"/>
            <a:ext cx="11877368" cy="1077218"/>
          </a:xfrm>
          <a:prstGeom prst="rect">
            <a:avLst/>
          </a:prstGeom>
          <a:noFill/>
        </p:spPr>
        <p:txBody>
          <a:bodyPr wrap="square">
            <a:spAutoFit/>
          </a:bodyPr>
          <a:lstStyle/>
          <a:p>
            <a:pPr algn="just"/>
            <a:r>
              <a:rPr lang="pt-BR" sz="1600" dirty="0">
                <a:latin typeface="Roboto" panose="02000000000000000000" pitchFamily="2" charset="0"/>
                <a:ea typeface="Roboto" panose="02000000000000000000" pitchFamily="2" charset="0"/>
                <a:cs typeface="Roboto" panose="02000000000000000000" pitchFamily="2" charset="0"/>
              </a:rPr>
              <a:t>O contexto político: Roy Moore foi o candidato republicano às eleições suplementares para o Senado pelo estado do Alabama.</a:t>
            </a:r>
          </a:p>
          <a:p>
            <a:pPr algn="just"/>
            <a:endParaRPr lang="pt-BR" sz="1600" dirty="0">
              <a:latin typeface="Roboto" panose="02000000000000000000" pitchFamily="2" charset="0"/>
              <a:ea typeface="Roboto" panose="02000000000000000000" pitchFamily="2" charset="0"/>
              <a:cs typeface="Roboto" panose="02000000000000000000" pitchFamily="2" charset="0"/>
            </a:endParaRPr>
          </a:p>
          <a:p>
            <a:pPr algn="just"/>
            <a:r>
              <a:rPr lang="pt-BR" sz="1600" dirty="0">
                <a:latin typeface="Roboto" panose="02000000000000000000" pitchFamily="2" charset="0"/>
                <a:ea typeface="Roboto" panose="02000000000000000000" pitchFamily="2" charset="0"/>
                <a:cs typeface="Roboto" panose="02000000000000000000" pitchFamily="2" charset="0"/>
              </a:rPr>
              <a:t>Durante a campanha eleitoral, o jornal Washington Post publicou várias reportagens sérias sobre as acusações de que Moore teria assediado adolescentes quando tinha cerca de 30 anos.</a:t>
            </a:r>
          </a:p>
        </p:txBody>
      </p:sp>
      <p:sp>
        <p:nvSpPr>
          <p:cNvPr id="10" name="CaixaDeTexto 9">
            <a:extLst>
              <a:ext uri="{FF2B5EF4-FFF2-40B4-BE49-F238E27FC236}">
                <a16:creationId xmlns:a16="http://schemas.microsoft.com/office/drawing/2014/main" id="{44F3DBC8-4050-4CF7-A1E6-21F9CB981CED}"/>
              </a:ext>
            </a:extLst>
          </p:cNvPr>
          <p:cNvSpPr txBox="1"/>
          <p:nvPr/>
        </p:nvSpPr>
        <p:spPr>
          <a:xfrm>
            <a:off x="167148" y="2314859"/>
            <a:ext cx="11953568" cy="1323439"/>
          </a:xfrm>
          <a:prstGeom prst="rect">
            <a:avLst/>
          </a:prstGeom>
          <a:noFill/>
        </p:spPr>
        <p:txBody>
          <a:bodyPr wrap="square">
            <a:spAutoFit/>
          </a:bodyPr>
          <a:lstStyle/>
          <a:p>
            <a:pPr algn="just"/>
            <a:r>
              <a:rPr lang="pt-BR" sz="1600" dirty="0">
                <a:latin typeface="Roboto" panose="02000000000000000000" pitchFamily="2" charset="0"/>
                <a:ea typeface="Roboto" panose="02000000000000000000" pitchFamily="2" charset="0"/>
                <a:cs typeface="Roboto" panose="02000000000000000000" pitchFamily="2" charset="0"/>
              </a:rPr>
              <a:t>A armadilha (Operação Sting): Em novembro de 2017, um grupo de desinformação de extrema direita chamado Project Veritas decidiu atacar o jornal.</a:t>
            </a:r>
          </a:p>
          <a:p>
            <a:pPr algn="just"/>
            <a:endParaRPr lang="pt-BR" sz="1600" dirty="0">
              <a:latin typeface="Roboto" panose="02000000000000000000" pitchFamily="2" charset="0"/>
              <a:ea typeface="Roboto" panose="02000000000000000000" pitchFamily="2" charset="0"/>
              <a:cs typeface="Roboto" panose="02000000000000000000" pitchFamily="2" charset="0"/>
            </a:endParaRPr>
          </a:p>
          <a:p>
            <a:pPr algn="just"/>
            <a:r>
              <a:rPr lang="pt-BR" sz="1600" dirty="0">
                <a:latin typeface="Roboto" panose="02000000000000000000" pitchFamily="2" charset="0"/>
                <a:ea typeface="Roboto" panose="02000000000000000000" pitchFamily="2" charset="0"/>
                <a:cs typeface="Roboto" panose="02000000000000000000" pitchFamily="2" charset="0"/>
              </a:rPr>
              <a:t>O grupo forneceu ao Washington Post uma informante falsa. Essa informante entrou em contato com o jornal para contar uma história inventada, segundo a qual Roy Moore a teria engravidado quando ela ainda era adolescente.</a:t>
            </a:r>
          </a:p>
        </p:txBody>
      </p:sp>
      <p:sp>
        <p:nvSpPr>
          <p:cNvPr id="12" name="CaixaDeTexto 11">
            <a:extLst>
              <a:ext uri="{FF2B5EF4-FFF2-40B4-BE49-F238E27FC236}">
                <a16:creationId xmlns:a16="http://schemas.microsoft.com/office/drawing/2014/main" id="{B041D4EF-DE45-AC82-B9AC-7FBC26B31D10}"/>
              </a:ext>
            </a:extLst>
          </p:cNvPr>
          <p:cNvSpPr txBox="1"/>
          <p:nvPr/>
        </p:nvSpPr>
        <p:spPr>
          <a:xfrm>
            <a:off x="167148" y="3668566"/>
            <a:ext cx="11835581" cy="1569660"/>
          </a:xfrm>
          <a:prstGeom prst="rect">
            <a:avLst/>
          </a:prstGeom>
          <a:noFill/>
        </p:spPr>
        <p:txBody>
          <a:bodyPr wrap="square">
            <a:spAutoFit/>
          </a:bodyPr>
          <a:lstStyle/>
          <a:p>
            <a:r>
              <a:rPr lang="pt-BR" sz="1600" dirty="0">
                <a:latin typeface="Roboto" panose="02000000000000000000" pitchFamily="2" charset="0"/>
                <a:ea typeface="Roboto" panose="02000000000000000000" pitchFamily="2" charset="0"/>
                <a:cs typeface="Roboto" panose="02000000000000000000" pitchFamily="2" charset="0"/>
              </a:rPr>
              <a:t>O objetivo da desinformação</a:t>
            </a:r>
          </a:p>
          <a:p>
            <a:endParaRPr lang="pt-BR" sz="1600" dirty="0">
              <a:latin typeface="Roboto" panose="02000000000000000000" pitchFamily="2" charset="0"/>
              <a:ea typeface="Roboto" panose="02000000000000000000" pitchFamily="2" charset="0"/>
              <a:cs typeface="Roboto" panose="02000000000000000000" pitchFamily="2" charset="0"/>
            </a:endParaRPr>
          </a:p>
          <a:p>
            <a:r>
              <a:rPr lang="pt-BR" sz="1600" dirty="0">
                <a:latin typeface="Roboto" panose="02000000000000000000" pitchFamily="2" charset="0"/>
                <a:ea typeface="Roboto" panose="02000000000000000000" pitchFamily="2" charset="0"/>
                <a:cs typeface="Roboto" panose="02000000000000000000" pitchFamily="2" charset="0"/>
              </a:rPr>
              <a:t>O objetivo do Project Veritas era enganar o jornal para que publicasse rapidamente a notícia falsa.</a:t>
            </a:r>
          </a:p>
          <a:p>
            <a:endParaRPr lang="pt-BR" sz="1600" dirty="0">
              <a:latin typeface="Roboto" panose="02000000000000000000" pitchFamily="2" charset="0"/>
              <a:ea typeface="Roboto" panose="02000000000000000000" pitchFamily="2" charset="0"/>
              <a:cs typeface="Roboto" panose="02000000000000000000" pitchFamily="2" charset="0"/>
            </a:endParaRPr>
          </a:p>
          <a:p>
            <a:r>
              <a:rPr lang="pt-BR" sz="1600" dirty="0">
                <a:latin typeface="Roboto" panose="02000000000000000000" pitchFamily="2" charset="0"/>
                <a:ea typeface="Roboto" panose="02000000000000000000" pitchFamily="2" charset="0"/>
                <a:cs typeface="Roboto" panose="02000000000000000000" pitchFamily="2" charset="0"/>
              </a:rPr>
              <a:t>A intenção final era desmascarar a mentira logo após sua publicação, o que destruiria a credibilidade das reportagens verdadeiras que o Post já havia publicado sobre o assédio cometido por Moore.</a:t>
            </a:r>
          </a:p>
        </p:txBody>
      </p:sp>
    </p:spTree>
    <p:extLst>
      <p:ext uri="{BB962C8B-B14F-4D97-AF65-F5344CB8AC3E}">
        <p14:creationId xmlns:p14="http://schemas.microsoft.com/office/powerpoint/2010/main" val="7647647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FCB8E-602E-1605-B378-7BEB13064812}"/>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75FA866D-C465-F394-DC1A-AEFDF92EE4EB}"/>
              </a:ext>
            </a:extLst>
          </p:cNvPr>
          <p:cNvPicPr>
            <a:picLocks noChangeAspect="1"/>
          </p:cNvPicPr>
          <p:nvPr/>
        </p:nvPicPr>
        <p:blipFill>
          <a:blip r:embed="rId2"/>
          <a:stretch>
            <a:fillRect/>
          </a:stretch>
        </p:blipFill>
        <p:spPr>
          <a:xfrm>
            <a:off x="0" y="5366657"/>
            <a:ext cx="12192000" cy="1491343"/>
          </a:xfrm>
          <a:prstGeom prst="rect">
            <a:avLst/>
          </a:prstGeom>
        </p:spPr>
      </p:pic>
      <p:sp>
        <p:nvSpPr>
          <p:cNvPr id="2" name="Google Shape;326;p22">
            <a:extLst>
              <a:ext uri="{FF2B5EF4-FFF2-40B4-BE49-F238E27FC236}">
                <a16:creationId xmlns:a16="http://schemas.microsoft.com/office/drawing/2014/main" id="{12796322-5746-1065-C41E-182BF4E836FA}"/>
              </a:ext>
            </a:extLst>
          </p:cNvPr>
          <p:cNvSpPr/>
          <p:nvPr/>
        </p:nvSpPr>
        <p:spPr>
          <a:xfrm>
            <a:off x="0" y="298901"/>
            <a:ext cx="6096000"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 name="Google Shape;327;p22">
            <a:extLst>
              <a:ext uri="{FF2B5EF4-FFF2-40B4-BE49-F238E27FC236}">
                <a16:creationId xmlns:a16="http://schemas.microsoft.com/office/drawing/2014/main" id="{653D585E-85F7-1BD1-A14D-218CA79CA1B1}"/>
              </a:ext>
            </a:extLst>
          </p:cNvPr>
          <p:cNvSpPr txBox="1"/>
          <p:nvPr/>
        </p:nvSpPr>
        <p:spPr>
          <a:xfrm>
            <a:off x="167148" y="427332"/>
            <a:ext cx="5928852" cy="523180"/>
          </a:xfrm>
          <a:prstGeom prst="rect">
            <a:avLst/>
          </a:prstGeom>
          <a:noFill/>
          <a:ln>
            <a:noFill/>
          </a:ln>
        </p:spPr>
        <p:txBody>
          <a:bodyPr spcFirstLastPara="1" wrap="square" lIns="91425" tIns="45700" rIns="91425" bIns="45700" anchor="t" anchorCtr="0">
            <a:spAutoFit/>
          </a:bodyPr>
          <a:lstStyle/>
          <a:p>
            <a:pPr lvl="0"/>
            <a:r>
              <a:rPr lang="es-ES" sz="2800" b="1" dirty="0" err="1">
                <a:solidFill>
                  <a:schemeClr val="bg1"/>
                </a:solidFill>
                <a:latin typeface="Roboto" panose="02000000000000000000" pitchFamily="2" charset="0"/>
                <a:ea typeface="Roboto" panose="02000000000000000000" pitchFamily="2" charset="0"/>
                <a:cs typeface="Roboto" panose="02000000000000000000" pitchFamily="2" charset="0"/>
              </a:rPr>
              <a:t>Estudo</a:t>
            </a:r>
            <a:r>
              <a:rPr lang="es-ES" sz="2800" b="1" dirty="0">
                <a:solidFill>
                  <a:schemeClr val="bg1"/>
                </a:solidFill>
                <a:latin typeface="Roboto" panose="02000000000000000000" pitchFamily="2" charset="0"/>
                <a:ea typeface="Roboto" panose="02000000000000000000" pitchFamily="2" charset="0"/>
                <a:cs typeface="Roboto" panose="02000000000000000000" pitchFamily="2" charset="0"/>
              </a:rPr>
              <a:t> de Caso Project Veritas</a:t>
            </a:r>
          </a:p>
        </p:txBody>
      </p:sp>
      <p:sp>
        <p:nvSpPr>
          <p:cNvPr id="6" name="CaixaDeTexto 5">
            <a:extLst>
              <a:ext uri="{FF2B5EF4-FFF2-40B4-BE49-F238E27FC236}">
                <a16:creationId xmlns:a16="http://schemas.microsoft.com/office/drawing/2014/main" id="{1FBD2E8B-DC39-4CD0-5747-CA2F9C64C967}"/>
              </a:ext>
            </a:extLst>
          </p:cNvPr>
          <p:cNvSpPr txBox="1"/>
          <p:nvPr/>
        </p:nvSpPr>
        <p:spPr>
          <a:xfrm>
            <a:off x="167148" y="1207374"/>
            <a:ext cx="11956026" cy="1569660"/>
          </a:xfrm>
          <a:prstGeom prst="rect">
            <a:avLst/>
          </a:prstGeom>
          <a:noFill/>
        </p:spPr>
        <p:txBody>
          <a:bodyPr wrap="square">
            <a:spAutoFit/>
          </a:bodyPr>
          <a:lstStyle/>
          <a:p>
            <a:r>
              <a:rPr lang="pt-BR" sz="1600" dirty="0">
                <a:latin typeface="Roboto" panose="02000000000000000000" pitchFamily="2" charset="0"/>
                <a:ea typeface="Roboto" panose="02000000000000000000" pitchFamily="2" charset="0"/>
                <a:cs typeface="Roboto" panose="02000000000000000000" pitchFamily="2" charset="0"/>
              </a:rPr>
              <a:t>Jornalismo profissional</a:t>
            </a:r>
          </a:p>
          <a:p>
            <a:r>
              <a:rPr lang="pt-BR" sz="1600" dirty="0">
                <a:latin typeface="Roboto" panose="02000000000000000000" pitchFamily="2" charset="0"/>
                <a:ea typeface="Roboto" panose="02000000000000000000" pitchFamily="2" charset="0"/>
                <a:cs typeface="Roboto" panose="02000000000000000000" pitchFamily="2" charset="0"/>
              </a:rPr>
              <a:t>Rejeição ao sensacionalismo: em vez de aproveitar a oportunidade para publicar uma notícia impactante que prejudicasse o candidato (o que confirmaria um viés partidário), os jornalistas do Washington Post seguiram os padrões do jornalismo profissional.</a:t>
            </a:r>
          </a:p>
          <a:p>
            <a:endParaRPr lang="pt-BR" sz="1600" dirty="0">
              <a:latin typeface="Roboto" panose="02000000000000000000" pitchFamily="2" charset="0"/>
              <a:ea typeface="Roboto" panose="02000000000000000000" pitchFamily="2" charset="0"/>
              <a:cs typeface="Roboto" panose="02000000000000000000" pitchFamily="2" charset="0"/>
            </a:endParaRPr>
          </a:p>
          <a:p>
            <a:r>
              <a:rPr lang="pt-BR" sz="1600" dirty="0">
                <a:latin typeface="Roboto" panose="02000000000000000000" pitchFamily="2" charset="0"/>
                <a:ea typeface="Roboto" panose="02000000000000000000" pitchFamily="2" charset="0"/>
                <a:cs typeface="Roboto" panose="02000000000000000000" pitchFamily="2" charset="0"/>
              </a:rPr>
              <a:t>A equipe investigou minuciosamente os antecedentes da fonte e avaliou seu nível de credibilidade.</a:t>
            </a:r>
          </a:p>
        </p:txBody>
      </p:sp>
      <p:sp>
        <p:nvSpPr>
          <p:cNvPr id="10" name="CaixaDeTexto 9">
            <a:extLst>
              <a:ext uri="{FF2B5EF4-FFF2-40B4-BE49-F238E27FC236}">
                <a16:creationId xmlns:a16="http://schemas.microsoft.com/office/drawing/2014/main" id="{A7E4DD92-64A3-4546-9B33-8DC55E036EC5}"/>
              </a:ext>
            </a:extLst>
          </p:cNvPr>
          <p:cNvSpPr txBox="1"/>
          <p:nvPr/>
        </p:nvSpPr>
        <p:spPr>
          <a:xfrm>
            <a:off x="167148" y="2905465"/>
            <a:ext cx="11759381" cy="2308324"/>
          </a:xfrm>
          <a:prstGeom prst="rect">
            <a:avLst/>
          </a:prstGeom>
          <a:noFill/>
        </p:spPr>
        <p:txBody>
          <a:bodyPr wrap="square">
            <a:spAutoFit/>
          </a:bodyPr>
          <a:lstStyle/>
          <a:p>
            <a:r>
              <a:rPr lang="pt-BR" sz="1600" dirty="0">
                <a:latin typeface="Roboto" panose="02000000000000000000" pitchFamily="2" charset="0"/>
                <a:ea typeface="Roboto" panose="02000000000000000000" pitchFamily="2" charset="0"/>
                <a:cs typeface="Roboto" panose="02000000000000000000" pitchFamily="2" charset="0"/>
              </a:rPr>
              <a:t>O desfecho e a lição aprendida</a:t>
            </a:r>
          </a:p>
          <a:p>
            <a:r>
              <a:rPr lang="pt-BR" sz="1600" dirty="0">
                <a:latin typeface="Roboto" panose="02000000000000000000" pitchFamily="2" charset="0"/>
                <a:ea typeface="Roboto" panose="02000000000000000000" pitchFamily="2" charset="0"/>
                <a:cs typeface="Roboto" panose="02000000000000000000" pitchFamily="2" charset="0"/>
              </a:rPr>
              <a:t>Graças às suas rigorosas verificações, os jornalistas descobriram que a notícia era uma farsa.</a:t>
            </a:r>
          </a:p>
          <a:p>
            <a:endParaRPr lang="pt-BR" sz="1600" dirty="0">
              <a:latin typeface="Roboto" panose="02000000000000000000" pitchFamily="2" charset="0"/>
              <a:ea typeface="Roboto" panose="02000000000000000000" pitchFamily="2" charset="0"/>
              <a:cs typeface="Roboto" panose="02000000000000000000" pitchFamily="2" charset="0"/>
            </a:endParaRPr>
          </a:p>
          <a:p>
            <a:r>
              <a:rPr lang="pt-BR" sz="1600" dirty="0">
                <a:latin typeface="Roboto" panose="02000000000000000000" pitchFamily="2" charset="0"/>
                <a:ea typeface="Roboto" panose="02000000000000000000" pitchFamily="2" charset="0"/>
                <a:cs typeface="Roboto" panose="02000000000000000000" pitchFamily="2" charset="0"/>
              </a:rPr>
              <a:t>O Washington Post não apenas evitou publicar a mentira, como também denunciou publicamente a tentativa de manipulação e desmascarou o Project Veritas.</a:t>
            </a:r>
          </a:p>
          <a:p>
            <a:endParaRPr lang="pt-BR" sz="1600" dirty="0">
              <a:latin typeface="Roboto" panose="02000000000000000000" pitchFamily="2" charset="0"/>
              <a:ea typeface="Roboto" panose="02000000000000000000" pitchFamily="2" charset="0"/>
              <a:cs typeface="Roboto" panose="02000000000000000000" pitchFamily="2" charset="0"/>
            </a:endParaRPr>
          </a:p>
          <a:p>
            <a:r>
              <a:rPr lang="pt-BR" sz="1600" dirty="0">
                <a:latin typeface="Roboto" panose="02000000000000000000" pitchFamily="2" charset="0"/>
                <a:ea typeface="Roboto" panose="02000000000000000000" pitchFamily="2" charset="0"/>
                <a:cs typeface="Roboto" panose="02000000000000000000" pitchFamily="2" charset="0"/>
              </a:rPr>
              <a:t>O episódio demonstra como a mídia tradicional “</a:t>
            </a:r>
            <a:r>
              <a:rPr lang="pt-BR" sz="1600" dirty="0" err="1">
                <a:latin typeface="Roboto" panose="02000000000000000000" pitchFamily="2" charset="0"/>
                <a:ea typeface="Roboto" panose="02000000000000000000" pitchFamily="2" charset="0"/>
                <a:cs typeface="Roboto" panose="02000000000000000000" pitchFamily="2" charset="0"/>
              </a:rPr>
              <a:t>mainstream</a:t>
            </a:r>
            <a:r>
              <a:rPr lang="pt-BR" sz="1600" dirty="0">
                <a:latin typeface="Roboto" panose="02000000000000000000" pitchFamily="2" charset="0"/>
                <a:ea typeface="Roboto" panose="02000000000000000000" pitchFamily="2" charset="0"/>
                <a:cs typeface="Roboto" panose="02000000000000000000" pitchFamily="2" charset="0"/>
              </a:rPr>
              <a:t>” consegue resistir a ataques sofisticados de propaganda quando aplica os padrões de verificação objetiva e não se deixa levar pelo desejo de publicar notícias simplesmente porque elas confirmam um viés.</a:t>
            </a:r>
          </a:p>
        </p:txBody>
      </p:sp>
    </p:spTree>
    <p:extLst>
      <p:ext uri="{BB962C8B-B14F-4D97-AF65-F5344CB8AC3E}">
        <p14:creationId xmlns:p14="http://schemas.microsoft.com/office/powerpoint/2010/main" val="25444108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23"/>
          <p:cNvSpPr/>
          <p:nvPr/>
        </p:nvSpPr>
        <p:spPr>
          <a:xfrm>
            <a:off x="185194" y="138896"/>
            <a:ext cx="11852476" cy="6569511"/>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36" name="Google Shape;336;p23"/>
          <p:cNvSpPr/>
          <p:nvPr/>
        </p:nvSpPr>
        <p:spPr>
          <a:xfrm>
            <a:off x="0" y="298901"/>
            <a:ext cx="6096000"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37" name="Google Shape;337;p23"/>
          <p:cNvSpPr txBox="1"/>
          <p:nvPr/>
        </p:nvSpPr>
        <p:spPr>
          <a:xfrm>
            <a:off x="816237" y="211888"/>
            <a:ext cx="7425866" cy="954067"/>
          </a:xfrm>
          <a:prstGeom prst="rect">
            <a:avLst/>
          </a:prstGeom>
          <a:noFill/>
          <a:ln>
            <a:noFill/>
          </a:ln>
        </p:spPr>
        <p:txBody>
          <a:bodyPr spcFirstLastPara="1" wrap="square" lIns="91425" tIns="45700" rIns="91425" bIns="45700" anchor="t" anchorCtr="0">
            <a:spAutoFit/>
          </a:bodyPr>
          <a:lstStyle/>
          <a:p>
            <a:pPr lvl="0"/>
            <a:r>
              <a:rPr lang="es-ES" sz="2800" b="1" dirty="0" err="1">
                <a:solidFill>
                  <a:schemeClr val="bg1"/>
                </a:solidFill>
                <a:latin typeface="Roboto" panose="02000000000000000000" pitchFamily="2" charset="0"/>
                <a:ea typeface="Roboto" panose="02000000000000000000" pitchFamily="2" charset="0"/>
                <a:cs typeface="Roboto" panose="02000000000000000000" pitchFamily="2" charset="0"/>
              </a:rPr>
              <a:t>Estudo</a:t>
            </a:r>
            <a:r>
              <a:rPr lang="es-ES" sz="2800" b="1" dirty="0">
                <a:solidFill>
                  <a:schemeClr val="bg1"/>
                </a:solidFill>
                <a:latin typeface="Roboto" panose="02000000000000000000" pitchFamily="2" charset="0"/>
                <a:ea typeface="Roboto" panose="02000000000000000000" pitchFamily="2" charset="0"/>
                <a:cs typeface="Roboto" panose="02000000000000000000" pitchFamily="2" charset="0"/>
              </a:rPr>
              <a:t> de Caso </a:t>
            </a:r>
          </a:p>
          <a:p>
            <a:pPr lvl="0"/>
            <a:r>
              <a:rPr lang="es-ES" sz="2800" b="1" dirty="0">
                <a:solidFill>
                  <a:schemeClr val="bg1"/>
                </a:solidFill>
                <a:latin typeface="Roboto" panose="02000000000000000000" pitchFamily="2" charset="0"/>
                <a:ea typeface="Roboto" panose="02000000000000000000" pitchFamily="2" charset="0"/>
                <a:cs typeface="Roboto" panose="02000000000000000000" pitchFamily="2" charset="0"/>
              </a:rPr>
              <a:t>Cambridge </a:t>
            </a:r>
            <a:r>
              <a:rPr lang="es-ES" sz="2800" b="1" dirty="0" err="1">
                <a:solidFill>
                  <a:schemeClr val="bg1"/>
                </a:solidFill>
                <a:latin typeface="Roboto" panose="02000000000000000000" pitchFamily="2" charset="0"/>
                <a:ea typeface="Roboto" panose="02000000000000000000" pitchFamily="2" charset="0"/>
                <a:cs typeface="Roboto" panose="02000000000000000000" pitchFamily="2" charset="0"/>
              </a:rPr>
              <a:t>Analytic</a:t>
            </a:r>
            <a:endParaRPr lang="es-ES" sz="2800" b="1"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pic>
        <p:nvPicPr>
          <p:cNvPr id="2" name="Picture 1" descr="Melo Moreira Advogados | Meus dados pessoais podem ter sido utilizados pela Cambridge  Analytica? - Melo Moreira Advogados Especialistas em Direito Digital e de  Internet, Direito para Startups, Privacidade e Proteção de">
            <a:extLst>
              <a:ext uri="{FF2B5EF4-FFF2-40B4-BE49-F238E27FC236}">
                <a16:creationId xmlns:a16="http://schemas.microsoft.com/office/drawing/2014/main" id="{FAB333D7-ED94-9D73-4294-928096C18E7F}"/>
              </a:ext>
            </a:extLst>
          </p:cNvPr>
          <p:cNvPicPr>
            <a:picLocks noChangeAspect="1"/>
          </p:cNvPicPr>
          <p:nvPr/>
        </p:nvPicPr>
        <p:blipFill>
          <a:blip r:embed="rId3"/>
          <a:stretch>
            <a:fillRect/>
          </a:stretch>
        </p:blipFill>
        <p:spPr>
          <a:xfrm>
            <a:off x="4841410" y="298901"/>
            <a:ext cx="1117430" cy="746018"/>
          </a:xfrm>
          <a:prstGeom prst="rect">
            <a:avLst/>
          </a:prstGeom>
          <a:ln>
            <a:noFill/>
          </a:ln>
          <a:effectLst>
            <a:softEdge rad="112500"/>
          </a:effectLst>
        </p:spPr>
      </p:pic>
      <p:sp>
        <p:nvSpPr>
          <p:cNvPr id="4" name="TextBox 3">
            <a:extLst>
              <a:ext uri="{FF2B5EF4-FFF2-40B4-BE49-F238E27FC236}">
                <a16:creationId xmlns:a16="http://schemas.microsoft.com/office/drawing/2014/main" id="{D258189D-375A-D790-ACB6-6F3ED5FAA119}"/>
              </a:ext>
            </a:extLst>
          </p:cNvPr>
          <p:cNvSpPr txBox="1"/>
          <p:nvPr/>
        </p:nvSpPr>
        <p:spPr>
          <a:xfrm>
            <a:off x="400877" y="1211766"/>
            <a:ext cx="11115926" cy="4524315"/>
          </a:xfrm>
          <a:prstGeom prst="rect">
            <a:avLst/>
          </a:prstGeom>
          <a:noFill/>
        </p:spPr>
        <p:txBody>
          <a:bodyPr wrap="square">
            <a:spAutoFit/>
          </a:bodyPr>
          <a:lstStyle/>
          <a:p>
            <a:pPr algn="just"/>
            <a:r>
              <a:rPr lang="pt-BR" sz="2400" dirty="0">
                <a:solidFill>
                  <a:srgbClr val="303030"/>
                </a:solidFill>
                <a:latin typeface="Roboto" panose="02000000000000000000" pitchFamily="2" charset="0"/>
                <a:ea typeface="Roboto" panose="02000000000000000000" pitchFamily="2" charset="0"/>
                <a:cs typeface="Roboto" panose="02000000000000000000" pitchFamily="2" charset="0"/>
              </a:rPr>
              <a:t>O caso da Cambridge </a:t>
            </a:r>
            <a:r>
              <a:rPr lang="pt-BR" sz="2400" dirty="0" err="1">
                <a:solidFill>
                  <a:srgbClr val="303030"/>
                </a:solidFill>
                <a:latin typeface="Roboto" panose="02000000000000000000" pitchFamily="2" charset="0"/>
                <a:ea typeface="Roboto" panose="02000000000000000000" pitchFamily="2" charset="0"/>
                <a:cs typeface="Roboto" panose="02000000000000000000" pitchFamily="2" charset="0"/>
              </a:rPr>
              <a:t>Analytica</a:t>
            </a:r>
            <a:r>
              <a:rPr lang="pt-BR" sz="2400" dirty="0">
                <a:solidFill>
                  <a:srgbClr val="303030"/>
                </a:solidFill>
                <a:latin typeface="Roboto" panose="02000000000000000000" pitchFamily="2" charset="0"/>
                <a:ea typeface="Roboto" panose="02000000000000000000" pitchFamily="2" charset="0"/>
                <a:cs typeface="Roboto" panose="02000000000000000000" pitchFamily="2" charset="0"/>
              </a:rPr>
              <a:t> veio à tona em março de 2018, revelando o uso indevido e em grande escala dos dados dos usuários do Facebook.</a:t>
            </a:r>
          </a:p>
          <a:p>
            <a:pPr algn="just"/>
            <a:endParaRPr lang="pt-BR" sz="2400" dirty="0">
              <a:solidFill>
                <a:srgbClr val="303030"/>
              </a:solidFill>
              <a:latin typeface="Roboto" panose="02000000000000000000" pitchFamily="2" charset="0"/>
              <a:ea typeface="Roboto" panose="02000000000000000000" pitchFamily="2" charset="0"/>
              <a:cs typeface="Roboto" panose="02000000000000000000" pitchFamily="2" charset="0"/>
            </a:endParaRPr>
          </a:p>
          <a:p>
            <a:pPr algn="just"/>
            <a:r>
              <a:rPr lang="pt-BR" sz="2400" dirty="0">
                <a:solidFill>
                  <a:srgbClr val="303030"/>
                </a:solidFill>
                <a:latin typeface="Roboto" panose="02000000000000000000" pitchFamily="2" charset="0"/>
                <a:ea typeface="Roboto" panose="02000000000000000000" pitchFamily="2" charset="0"/>
                <a:cs typeface="Roboto" panose="02000000000000000000" pitchFamily="2" charset="0"/>
              </a:rPr>
              <a:t>Um pesquisador desenvolveu um aplicativo de teste de personalidade, que inicialmente se apresentava como uma pesquisa acadêmica, e que coletou os dados pessoais de cerca de 200 mil usuários que deram seu consentimento para realizar o teste.</a:t>
            </a:r>
          </a:p>
          <a:p>
            <a:pPr algn="just"/>
            <a:endParaRPr lang="pt-BR" sz="2400" dirty="0">
              <a:solidFill>
                <a:srgbClr val="303030"/>
              </a:solidFill>
              <a:latin typeface="Roboto" panose="02000000000000000000" pitchFamily="2" charset="0"/>
              <a:ea typeface="Roboto" panose="02000000000000000000" pitchFamily="2" charset="0"/>
              <a:cs typeface="Roboto" panose="02000000000000000000" pitchFamily="2" charset="0"/>
            </a:endParaRPr>
          </a:p>
          <a:p>
            <a:pPr algn="just"/>
            <a:r>
              <a:rPr lang="pt-BR" sz="2400" dirty="0">
                <a:solidFill>
                  <a:srgbClr val="303030"/>
                </a:solidFill>
                <a:latin typeface="Roboto" panose="02000000000000000000" pitchFamily="2" charset="0"/>
                <a:ea typeface="Roboto" panose="02000000000000000000" pitchFamily="2" charset="0"/>
                <a:cs typeface="Roboto" panose="02000000000000000000" pitchFamily="2" charset="0"/>
              </a:rPr>
              <a:t>A partir dessa base inicial, a empresa conseguiu acessar as redes de contatos dessas pessoas e elaborar perfis psicológicos de até 87 milhões de usuários da rede social sem seu consentimento informado.</a:t>
            </a:r>
          </a:p>
          <a:p>
            <a:pPr algn="just"/>
            <a:endParaRPr lang="pt-BR" sz="2400" dirty="0">
              <a:solidFill>
                <a:srgbClr val="303030"/>
              </a:solidFill>
              <a:latin typeface="Google Sans Text"/>
            </a:endParaRPr>
          </a:p>
        </p:txBody>
      </p:sp>
      <p:pic>
        <p:nvPicPr>
          <p:cNvPr id="3" name="Imagem 2">
            <a:extLst>
              <a:ext uri="{FF2B5EF4-FFF2-40B4-BE49-F238E27FC236}">
                <a16:creationId xmlns:a16="http://schemas.microsoft.com/office/drawing/2014/main" id="{4D677822-ED93-8225-1FFF-978BCBFFFB3E}"/>
              </a:ext>
            </a:extLst>
          </p:cNvPr>
          <p:cNvPicPr>
            <a:picLocks noChangeAspect="1"/>
          </p:cNvPicPr>
          <p:nvPr/>
        </p:nvPicPr>
        <p:blipFill>
          <a:blip r:embed="rId4"/>
          <a:stretch>
            <a:fillRect/>
          </a:stretch>
        </p:blipFill>
        <p:spPr>
          <a:xfrm>
            <a:off x="0" y="5366657"/>
            <a:ext cx="12192000" cy="1491343"/>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34">
          <a:extLst>
            <a:ext uri="{FF2B5EF4-FFF2-40B4-BE49-F238E27FC236}">
              <a16:creationId xmlns:a16="http://schemas.microsoft.com/office/drawing/2014/main" id="{3ADD32B9-0A42-9639-3B31-661A4657762D}"/>
            </a:ext>
          </a:extLst>
        </p:cNvPr>
        <p:cNvGrpSpPr/>
        <p:nvPr/>
      </p:nvGrpSpPr>
      <p:grpSpPr>
        <a:xfrm>
          <a:off x="0" y="0"/>
          <a:ext cx="0" cy="0"/>
          <a:chOff x="0" y="0"/>
          <a:chExt cx="0" cy="0"/>
        </a:xfrm>
      </p:grpSpPr>
      <p:sp>
        <p:nvSpPr>
          <p:cNvPr id="335" name="Google Shape;335;p23">
            <a:extLst>
              <a:ext uri="{FF2B5EF4-FFF2-40B4-BE49-F238E27FC236}">
                <a16:creationId xmlns:a16="http://schemas.microsoft.com/office/drawing/2014/main" id="{D3CA06C9-A2FA-BD1B-7C08-CA9EF9165E67}"/>
              </a:ext>
            </a:extLst>
          </p:cNvPr>
          <p:cNvSpPr/>
          <p:nvPr/>
        </p:nvSpPr>
        <p:spPr>
          <a:xfrm>
            <a:off x="185194" y="138896"/>
            <a:ext cx="11852476" cy="6569511"/>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36" name="Google Shape;336;p23">
            <a:extLst>
              <a:ext uri="{FF2B5EF4-FFF2-40B4-BE49-F238E27FC236}">
                <a16:creationId xmlns:a16="http://schemas.microsoft.com/office/drawing/2014/main" id="{7978D52B-01FB-7DA7-B118-CDB4AC43EECB}"/>
              </a:ext>
            </a:extLst>
          </p:cNvPr>
          <p:cNvSpPr/>
          <p:nvPr/>
        </p:nvSpPr>
        <p:spPr>
          <a:xfrm>
            <a:off x="0" y="298901"/>
            <a:ext cx="6096000"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37" name="Google Shape;337;p23">
            <a:extLst>
              <a:ext uri="{FF2B5EF4-FFF2-40B4-BE49-F238E27FC236}">
                <a16:creationId xmlns:a16="http://schemas.microsoft.com/office/drawing/2014/main" id="{F40BD781-EA8A-2F7A-A86A-457C8C991B76}"/>
              </a:ext>
            </a:extLst>
          </p:cNvPr>
          <p:cNvSpPr txBox="1"/>
          <p:nvPr/>
        </p:nvSpPr>
        <p:spPr>
          <a:xfrm>
            <a:off x="816237" y="211888"/>
            <a:ext cx="7425866" cy="954067"/>
          </a:xfrm>
          <a:prstGeom prst="rect">
            <a:avLst/>
          </a:prstGeom>
          <a:noFill/>
          <a:ln>
            <a:noFill/>
          </a:ln>
        </p:spPr>
        <p:txBody>
          <a:bodyPr spcFirstLastPara="1" wrap="square" lIns="91425" tIns="45700" rIns="91425" bIns="45700" anchor="t" anchorCtr="0">
            <a:spAutoFit/>
          </a:bodyPr>
          <a:lstStyle/>
          <a:p>
            <a:pPr lvl="0"/>
            <a:r>
              <a:rPr lang="es-ES" sz="2800" b="1" dirty="0" err="1">
                <a:solidFill>
                  <a:schemeClr val="bg1"/>
                </a:solidFill>
                <a:latin typeface="Roboto" panose="02000000000000000000" pitchFamily="2" charset="0"/>
                <a:ea typeface="Roboto" panose="02000000000000000000" pitchFamily="2" charset="0"/>
                <a:cs typeface="Roboto" panose="02000000000000000000" pitchFamily="2" charset="0"/>
              </a:rPr>
              <a:t>Estudo</a:t>
            </a:r>
            <a:r>
              <a:rPr lang="es-ES" sz="2800" b="1" dirty="0">
                <a:solidFill>
                  <a:schemeClr val="bg1"/>
                </a:solidFill>
                <a:latin typeface="Roboto" panose="02000000000000000000" pitchFamily="2" charset="0"/>
                <a:ea typeface="Roboto" panose="02000000000000000000" pitchFamily="2" charset="0"/>
                <a:cs typeface="Roboto" panose="02000000000000000000" pitchFamily="2" charset="0"/>
              </a:rPr>
              <a:t> de Caso </a:t>
            </a:r>
          </a:p>
          <a:p>
            <a:pPr lvl="0"/>
            <a:r>
              <a:rPr lang="es-ES" sz="2800" b="1" dirty="0">
                <a:solidFill>
                  <a:schemeClr val="bg1"/>
                </a:solidFill>
                <a:latin typeface="Roboto" panose="02000000000000000000" pitchFamily="2" charset="0"/>
                <a:ea typeface="Roboto" panose="02000000000000000000" pitchFamily="2" charset="0"/>
                <a:cs typeface="Roboto" panose="02000000000000000000" pitchFamily="2" charset="0"/>
              </a:rPr>
              <a:t>Cambridge </a:t>
            </a:r>
            <a:r>
              <a:rPr lang="es-ES" sz="2800" b="1" dirty="0" err="1">
                <a:solidFill>
                  <a:schemeClr val="bg1"/>
                </a:solidFill>
                <a:latin typeface="Roboto" panose="02000000000000000000" pitchFamily="2" charset="0"/>
                <a:ea typeface="Roboto" panose="02000000000000000000" pitchFamily="2" charset="0"/>
                <a:cs typeface="Roboto" panose="02000000000000000000" pitchFamily="2" charset="0"/>
              </a:rPr>
              <a:t>Analytic</a:t>
            </a:r>
            <a:endParaRPr lang="es-ES" sz="2800" b="1"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pic>
        <p:nvPicPr>
          <p:cNvPr id="2" name="Picture 1" descr="Melo Moreira Advogados | Meus dados pessoais podem ter sido utilizados pela Cambridge  Analytica? - Melo Moreira Advogados Especialistas em Direito Digital e de  Internet, Direito para Startups, Privacidade e Proteção de">
            <a:extLst>
              <a:ext uri="{FF2B5EF4-FFF2-40B4-BE49-F238E27FC236}">
                <a16:creationId xmlns:a16="http://schemas.microsoft.com/office/drawing/2014/main" id="{C2B890F4-1656-9D9E-8CC9-84F632E14EF1}"/>
              </a:ext>
            </a:extLst>
          </p:cNvPr>
          <p:cNvPicPr>
            <a:picLocks noChangeAspect="1"/>
          </p:cNvPicPr>
          <p:nvPr/>
        </p:nvPicPr>
        <p:blipFill>
          <a:blip r:embed="rId3"/>
          <a:stretch>
            <a:fillRect/>
          </a:stretch>
        </p:blipFill>
        <p:spPr>
          <a:xfrm>
            <a:off x="4841410" y="298901"/>
            <a:ext cx="1117430" cy="746018"/>
          </a:xfrm>
          <a:prstGeom prst="rect">
            <a:avLst/>
          </a:prstGeom>
          <a:ln>
            <a:noFill/>
          </a:ln>
          <a:effectLst>
            <a:softEdge rad="112500"/>
          </a:effectLst>
        </p:spPr>
      </p:pic>
      <p:sp>
        <p:nvSpPr>
          <p:cNvPr id="4" name="TextBox 3">
            <a:extLst>
              <a:ext uri="{FF2B5EF4-FFF2-40B4-BE49-F238E27FC236}">
                <a16:creationId xmlns:a16="http://schemas.microsoft.com/office/drawing/2014/main" id="{AF4C44F0-47E5-5E82-5133-850E7E9018E9}"/>
              </a:ext>
            </a:extLst>
          </p:cNvPr>
          <p:cNvSpPr txBox="1"/>
          <p:nvPr/>
        </p:nvSpPr>
        <p:spPr>
          <a:xfrm>
            <a:off x="400877" y="1211766"/>
            <a:ext cx="11115926" cy="4154984"/>
          </a:xfrm>
          <a:prstGeom prst="rect">
            <a:avLst/>
          </a:prstGeom>
          <a:noFill/>
        </p:spPr>
        <p:txBody>
          <a:bodyPr wrap="square">
            <a:spAutoFit/>
          </a:bodyPr>
          <a:lstStyle/>
          <a:p>
            <a:pPr algn="just"/>
            <a:r>
              <a:rPr lang="pt-BR" sz="2400" dirty="0">
                <a:latin typeface="Roboto" panose="02000000000000000000" pitchFamily="2" charset="0"/>
                <a:ea typeface="Roboto" panose="02000000000000000000" pitchFamily="2" charset="0"/>
                <a:cs typeface="Roboto" panose="02000000000000000000" pitchFamily="2" charset="0"/>
              </a:rPr>
              <a:t>O aplicativo, chamado “</a:t>
            </a:r>
            <a:r>
              <a:rPr lang="pt-BR" sz="2400" dirty="0" err="1">
                <a:latin typeface="Roboto" panose="02000000000000000000" pitchFamily="2" charset="0"/>
                <a:ea typeface="Roboto" panose="02000000000000000000" pitchFamily="2" charset="0"/>
                <a:cs typeface="Roboto" panose="02000000000000000000" pitchFamily="2" charset="0"/>
              </a:rPr>
              <a:t>thisisyourdigitallife</a:t>
            </a:r>
            <a:r>
              <a:rPr lang="pt-BR" sz="2400" dirty="0">
                <a:latin typeface="Roboto" panose="02000000000000000000" pitchFamily="2" charset="0"/>
                <a:ea typeface="Roboto" panose="02000000000000000000" pitchFamily="2" charset="0"/>
                <a:cs typeface="Roboto" panose="02000000000000000000" pitchFamily="2" charset="0"/>
              </a:rPr>
              <a:t>”, utilizou a interface do Facebook para extrair milhares de dados das vítimas.</a:t>
            </a:r>
          </a:p>
          <a:p>
            <a:pPr algn="just"/>
            <a:endParaRPr lang="pt-BR" sz="2400" dirty="0">
              <a:latin typeface="Roboto" panose="02000000000000000000" pitchFamily="2" charset="0"/>
              <a:ea typeface="Roboto" panose="02000000000000000000" pitchFamily="2" charset="0"/>
              <a:cs typeface="Roboto" panose="02000000000000000000" pitchFamily="2" charset="0"/>
            </a:endParaRPr>
          </a:p>
          <a:p>
            <a:pPr algn="just"/>
            <a:r>
              <a:rPr lang="pt-BR" sz="2400" dirty="0">
                <a:latin typeface="Roboto" panose="02000000000000000000" pitchFamily="2" charset="0"/>
                <a:ea typeface="Roboto" panose="02000000000000000000" pitchFamily="2" charset="0"/>
                <a:cs typeface="Roboto" panose="02000000000000000000" pitchFamily="2" charset="0"/>
              </a:rPr>
              <a:t>A Cambridge </a:t>
            </a:r>
            <a:r>
              <a:rPr lang="pt-BR" sz="2400" dirty="0" err="1">
                <a:latin typeface="Roboto" panose="02000000000000000000" pitchFamily="2" charset="0"/>
                <a:ea typeface="Roboto" panose="02000000000000000000" pitchFamily="2" charset="0"/>
                <a:cs typeface="Roboto" panose="02000000000000000000" pitchFamily="2" charset="0"/>
              </a:rPr>
              <a:t>Analytica</a:t>
            </a:r>
            <a:r>
              <a:rPr lang="pt-BR" sz="2400" dirty="0">
                <a:latin typeface="Roboto" panose="02000000000000000000" pitchFamily="2" charset="0"/>
                <a:ea typeface="Roboto" panose="02000000000000000000" pitchFamily="2" charset="0"/>
                <a:cs typeface="Roboto" panose="02000000000000000000" pitchFamily="2" charset="0"/>
              </a:rPr>
              <a:t> utilizou uma ferramenta de criação de perfis chamada OCEAN, que classificava os usuários com base em cinco traços principais: abertura, consciência, extroversão, amabilidade e neuroticismo.</a:t>
            </a:r>
          </a:p>
          <a:p>
            <a:pPr algn="just"/>
            <a:endParaRPr lang="pt-BR" sz="2400" dirty="0">
              <a:latin typeface="Roboto" panose="02000000000000000000" pitchFamily="2" charset="0"/>
              <a:ea typeface="Roboto" panose="02000000000000000000" pitchFamily="2" charset="0"/>
              <a:cs typeface="Roboto" panose="02000000000000000000" pitchFamily="2" charset="0"/>
            </a:endParaRPr>
          </a:p>
          <a:p>
            <a:pPr algn="just"/>
            <a:r>
              <a:rPr lang="pt-BR" sz="2400" dirty="0">
                <a:latin typeface="Roboto" panose="02000000000000000000" pitchFamily="2" charset="0"/>
                <a:ea typeface="Roboto" panose="02000000000000000000" pitchFamily="2" charset="0"/>
                <a:cs typeface="Roboto" panose="02000000000000000000" pitchFamily="2" charset="0"/>
              </a:rPr>
              <a:t>O objetivo principal dessa coleta era utilizar as informações psicológicas para identificar os medos, os preconceitos e as vulnerabilidades específicas de cada indivíduo.</a:t>
            </a:r>
          </a:p>
          <a:p>
            <a:pPr algn="just"/>
            <a:endParaRPr lang="pt-BR" sz="2400" dirty="0">
              <a:solidFill>
                <a:srgbClr val="303030"/>
              </a:solidFill>
              <a:latin typeface="Google Sans Text"/>
            </a:endParaRPr>
          </a:p>
        </p:txBody>
      </p:sp>
      <p:pic>
        <p:nvPicPr>
          <p:cNvPr id="3" name="Imagem 2">
            <a:extLst>
              <a:ext uri="{FF2B5EF4-FFF2-40B4-BE49-F238E27FC236}">
                <a16:creationId xmlns:a16="http://schemas.microsoft.com/office/drawing/2014/main" id="{029B0E51-9463-D8A4-AD60-7419D0C61417}"/>
              </a:ext>
            </a:extLst>
          </p:cNvPr>
          <p:cNvPicPr>
            <a:picLocks noChangeAspect="1"/>
          </p:cNvPicPr>
          <p:nvPr/>
        </p:nvPicPr>
        <p:blipFill>
          <a:blip r:embed="rId4"/>
          <a:stretch>
            <a:fillRect/>
          </a:stretch>
        </p:blipFill>
        <p:spPr>
          <a:xfrm>
            <a:off x="0" y="5366657"/>
            <a:ext cx="12192000" cy="1491343"/>
          </a:xfrm>
          <a:prstGeom prst="rect">
            <a:avLst/>
          </a:prstGeom>
        </p:spPr>
      </p:pic>
    </p:spTree>
    <p:extLst>
      <p:ext uri="{BB962C8B-B14F-4D97-AF65-F5344CB8AC3E}">
        <p14:creationId xmlns:p14="http://schemas.microsoft.com/office/powerpoint/2010/main" val="26223390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34">
          <a:extLst>
            <a:ext uri="{FF2B5EF4-FFF2-40B4-BE49-F238E27FC236}">
              <a16:creationId xmlns:a16="http://schemas.microsoft.com/office/drawing/2014/main" id="{AB98647B-B0D6-EA11-F4B6-9B6C7227A2D1}"/>
            </a:ext>
          </a:extLst>
        </p:cNvPr>
        <p:cNvGrpSpPr/>
        <p:nvPr/>
      </p:nvGrpSpPr>
      <p:grpSpPr>
        <a:xfrm>
          <a:off x="0" y="0"/>
          <a:ext cx="0" cy="0"/>
          <a:chOff x="0" y="0"/>
          <a:chExt cx="0" cy="0"/>
        </a:xfrm>
      </p:grpSpPr>
      <p:sp>
        <p:nvSpPr>
          <p:cNvPr id="335" name="Google Shape;335;p23">
            <a:extLst>
              <a:ext uri="{FF2B5EF4-FFF2-40B4-BE49-F238E27FC236}">
                <a16:creationId xmlns:a16="http://schemas.microsoft.com/office/drawing/2014/main" id="{2F271745-A4DD-1CB6-93BF-7722F878CDF9}"/>
              </a:ext>
            </a:extLst>
          </p:cNvPr>
          <p:cNvSpPr/>
          <p:nvPr/>
        </p:nvSpPr>
        <p:spPr>
          <a:xfrm>
            <a:off x="185194" y="138896"/>
            <a:ext cx="11852476" cy="6569511"/>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36" name="Google Shape;336;p23">
            <a:extLst>
              <a:ext uri="{FF2B5EF4-FFF2-40B4-BE49-F238E27FC236}">
                <a16:creationId xmlns:a16="http://schemas.microsoft.com/office/drawing/2014/main" id="{5784AB75-595B-693A-5255-23C4188F315E}"/>
              </a:ext>
            </a:extLst>
          </p:cNvPr>
          <p:cNvSpPr/>
          <p:nvPr/>
        </p:nvSpPr>
        <p:spPr>
          <a:xfrm>
            <a:off x="0" y="298901"/>
            <a:ext cx="6096000"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37" name="Google Shape;337;p23">
            <a:extLst>
              <a:ext uri="{FF2B5EF4-FFF2-40B4-BE49-F238E27FC236}">
                <a16:creationId xmlns:a16="http://schemas.microsoft.com/office/drawing/2014/main" id="{E3D8D8E9-B874-AA40-4C78-2B7BBEC295D2}"/>
              </a:ext>
            </a:extLst>
          </p:cNvPr>
          <p:cNvSpPr txBox="1"/>
          <p:nvPr/>
        </p:nvSpPr>
        <p:spPr>
          <a:xfrm>
            <a:off x="816237" y="211888"/>
            <a:ext cx="7425866" cy="954067"/>
          </a:xfrm>
          <a:prstGeom prst="rect">
            <a:avLst/>
          </a:prstGeom>
          <a:noFill/>
          <a:ln>
            <a:noFill/>
          </a:ln>
        </p:spPr>
        <p:txBody>
          <a:bodyPr spcFirstLastPara="1" wrap="square" lIns="91425" tIns="45700" rIns="91425" bIns="45700" anchor="t" anchorCtr="0">
            <a:spAutoFit/>
          </a:bodyPr>
          <a:lstStyle/>
          <a:p>
            <a:pPr lvl="0"/>
            <a:r>
              <a:rPr lang="es-ES" sz="2800" b="1" dirty="0" err="1">
                <a:solidFill>
                  <a:schemeClr val="bg1"/>
                </a:solidFill>
                <a:latin typeface="Roboto" panose="02000000000000000000" pitchFamily="2" charset="0"/>
                <a:ea typeface="Roboto" panose="02000000000000000000" pitchFamily="2" charset="0"/>
                <a:cs typeface="Roboto" panose="02000000000000000000" pitchFamily="2" charset="0"/>
              </a:rPr>
              <a:t>Estudo</a:t>
            </a:r>
            <a:r>
              <a:rPr lang="es-ES" sz="2800" b="1" dirty="0">
                <a:solidFill>
                  <a:schemeClr val="bg1"/>
                </a:solidFill>
                <a:latin typeface="Roboto" panose="02000000000000000000" pitchFamily="2" charset="0"/>
                <a:ea typeface="Roboto" panose="02000000000000000000" pitchFamily="2" charset="0"/>
                <a:cs typeface="Roboto" panose="02000000000000000000" pitchFamily="2" charset="0"/>
              </a:rPr>
              <a:t> de Caso </a:t>
            </a:r>
          </a:p>
          <a:p>
            <a:pPr lvl="0"/>
            <a:r>
              <a:rPr lang="es-ES" sz="2800" b="1" dirty="0">
                <a:solidFill>
                  <a:schemeClr val="bg1"/>
                </a:solidFill>
                <a:latin typeface="Roboto" panose="02000000000000000000" pitchFamily="2" charset="0"/>
                <a:ea typeface="Roboto" panose="02000000000000000000" pitchFamily="2" charset="0"/>
                <a:cs typeface="Roboto" panose="02000000000000000000" pitchFamily="2" charset="0"/>
              </a:rPr>
              <a:t>Cambridge </a:t>
            </a:r>
            <a:r>
              <a:rPr lang="es-ES" sz="2800" b="1" dirty="0" err="1">
                <a:solidFill>
                  <a:schemeClr val="bg1"/>
                </a:solidFill>
                <a:latin typeface="Roboto" panose="02000000000000000000" pitchFamily="2" charset="0"/>
                <a:ea typeface="Roboto" panose="02000000000000000000" pitchFamily="2" charset="0"/>
                <a:cs typeface="Roboto" panose="02000000000000000000" pitchFamily="2" charset="0"/>
              </a:rPr>
              <a:t>Analytic</a:t>
            </a:r>
            <a:endParaRPr lang="es-ES" sz="2800" b="1"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pic>
        <p:nvPicPr>
          <p:cNvPr id="2" name="Picture 1" descr="Melo Moreira Advogados | Meus dados pessoais podem ter sido utilizados pela Cambridge  Analytica? - Melo Moreira Advogados Especialistas em Direito Digital e de  Internet, Direito para Startups, Privacidade e Proteção de">
            <a:extLst>
              <a:ext uri="{FF2B5EF4-FFF2-40B4-BE49-F238E27FC236}">
                <a16:creationId xmlns:a16="http://schemas.microsoft.com/office/drawing/2014/main" id="{2454B6CE-7FCA-026C-358B-26A87EEED713}"/>
              </a:ext>
            </a:extLst>
          </p:cNvPr>
          <p:cNvPicPr>
            <a:picLocks noChangeAspect="1"/>
          </p:cNvPicPr>
          <p:nvPr/>
        </p:nvPicPr>
        <p:blipFill>
          <a:blip r:embed="rId3"/>
          <a:stretch>
            <a:fillRect/>
          </a:stretch>
        </p:blipFill>
        <p:spPr>
          <a:xfrm>
            <a:off x="4841410" y="298901"/>
            <a:ext cx="1117430" cy="746018"/>
          </a:xfrm>
          <a:prstGeom prst="rect">
            <a:avLst/>
          </a:prstGeom>
          <a:ln>
            <a:noFill/>
          </a:ln>
          <a:effectLst>
            <a:softEdge rad="112500"/>
          </a:effectLst>
        </p:spPr>
      </p:pic>
      <p:sp>
        <p:nvSpPr>
          <p:cNvPr id="4" name="TextBox 3">
            <a:extLst>
              <a:ext uri="{FF2B5EF4-FFF2-40B4-BE49-F238E27FC236}">
                <a16:creationId xmlns:a16="http://schemas.microsoft.com/office/drawing/2014/main" id="{0550EBD1-B70C-B334-D540-3F2BEFB4EAD9}"/>
              </a:ext>
            </a:extLst>
          </p:cNvPr>
          <p:cNvSpPr txBox="1"/>
          <p:nvPr/>
        </p:nvSpPr>
        <p:spPr>
          <a:xfrm>
            <a:off x="400877" y="1211766"/>
            <a:ext cx="11115926" cy="4893647"/>
          </a:xfrm>
          <a:prstGeom prst="rect">
            <a:avLst/>
          </a:prstGeom>
          <a:noFill/>
        </p:spPr>
        <p:txBody>
          <a:bodyPr wrap="square">
            <a:spAutoFit/>
          </a:bodyPr>
          <a:lstStyle/>
          <a:p>
            <a:pPr algn="just"/>
            <a:r>
              <a:rPr lang="pt-BR" sz="2400" dirty="0">
                <a:latin typeface="Roboto" panose="02000000000000000000" pitchFamily="2" charset="0"/>
                <a:ea typeface="Roboto" panose="02000000000000000000" pitchFamily="2" charset="0"/>
                <a:cs typeface="Roboto" panose="02000000000000000000" pitchFamily="2" charset="0"/>
              </a:rPr>
              <a:t>A enorme base de dados foi vendida e utilizada para apoiar campanhas eleitorais de grande repercussão, entre elas a eleição de Donald Trump nos Estados Unidos e (supostamente) a campanha do referendo sobre o </a:t>
            </a:r>
            <a:r>
              <a:rPr lang="pt-BR" sz="2400" dirty="0" err="1">
                <a:latin typeface="Roboto" panose="02000000000000000000" pitchFamily="2" charset="0"/>
                <a:ea typeface="Roboto" panose="02000000000000000000" pitchFamily="2" charset="0"/>
                <a:cs typeface="Roboto" panose="02000000000000000000" pitchFamily="2" charset="0"/>
              </a:rPr>
              <a:t>Brexit</a:t>
            </a:r>
            <a:r>
              <a:rPr lang="pt-BR" sz="2400" dirty="0">
                <a:latin typeface="Roboto" panose="02000000000000000000" pitchFamily="2" charset="0"/>
                <a:ea typeface="Roboto" panose="02000000000000000000" pitchFamily="2" charset="0"/>
                <a:cs typeface="Roboto" panose="02000000000000000000" pitchFamily="2" charset="0"/>
              </a:rPr>
              <a:t> no Reino Unido.</a:t>
            </a:r>
          </a:p>
          <a:p>
            <a:pPr algn="just"/>
            <a:r>
              <a:rPr lang="pt-BR" sz="2400" dirty="0">
                <a:latin typeface="Roboto" panose="02000000000000000000" pitchFamily="2" charset="0"/>
                <a:ea typeface="Roboto" panose="02000000000000000000" pitchFamily="2" charset="0"/>
                <a:cs typeface="Roboto" panose="02000000000000000000" pitchFamily="2" charset="0"/>
              </a:rPr>
              <a:t>A empresa empregou a tática do “</a:t>
            </a:r>
            <a:r>
              <a:rPr lang="pt-BR" sz="2400" dirty="0" err="1">
                <a:latin typeface="Roboto" panose="02000000000000000000" pitchFamily="2" charset="0"/>
                <a:ea typeface="Roboto" panose="02000000000000000000" pitchFamily="2" charset="0"/>
                <a:cs typeface="Roboto" panose="02000000000000000000" pitchFamily="2" charset="0"/>
              </a:rPr>
              <a:t>microtargeting</a:t>
            </a:r>
            <a:r>
              <a:rPr lang="pt-BR" sz="2400" dirty="0">
                <a:latin typeface="Roboto" panose="02000000000000000000" pitchFamily="2" charset="0"/>
                <a:ea typeface="Roboto" panose="02000000000000000000" pitchFamily="2" charset="0"/>
                <a:cs typeface="Roboto" panose="02000000000000000000" pitchFamily="2" charset="0"/>
              </a:rPr>
              <a:t>”, que consiste em utilizar as informações coletadas para enviar anúncios políticos </a:t>
            </a:r>
            <a:r>
              <a:rPr lang="pt-BR" sz="2400" dirty="0" err="1">
                <a:latin typeface="Roboto" panose="02000000000000000000" pitchFamily="2" charset="0"/>
                <a:ea typeface="Roboto" panose="02000000000000000000" pitchFamily="2" charset="0"/>
                <a:cs typeface="Roboto" panose="02000000000000000000" pitchFamily="2" charset="0"/>
              </a:rPr>
              <a:t>hiperdirecionados</a:t>
            </a:r>
            <a:r>
              <a:rPr lang="pt-BR" sz="2400" dirty="0">
                <a:latin typeface="Roboto" panose="02000000000000000000" pitchFamily="2" charset="0"/>
                <a:ea typeface="Roboto" panose="02000000000000000000" pitchFamily="2" charset="0"/>
                <a:cs typeface="Roboto" panose="02000000000000000000" pitchFamily="2" charset="0"/>
              </a:rPr>
              <a:t> e mensagens personalizadas aos eleitores.</a:t>
            </a:r>
          </a:p>
          <a:p>
            <a:pPr algn="just"/>
            <a:endParaRPr lang="pt-BR" sz="2400" dirty="0">
              <a:latin typeface="Roboto" panose="02000000000000000000" pitchFamily="2" charset="0"/>
              <a:ea typeface="Roboto" panose="02000000000000000000" pitchFamily="2" charset="0"/>
              <a:cs typeface="Roboto" panose="02000000000000000000" pitchFamily="2" charset="0"/>
            </a:endParaRPr>
          </a:p>
          <a:p>
            <a:pPr algn="just"/>
            <a:r>
              <a:rPr lang="pt-BR" sz="2400" dirty="0">
                <a:latin typeface="Roboto" panose="02000000000000000000" pitchFamily="2" charset="0"/>
                <a:ea typeface="Roboto" panose="02000000000000000000" pitchFamily="2" charset="0"/>
                <a:cs typeface="Roboto" panose="02000000000000000000" pitchFamily="2" charset="0"/>
              </a:rPr>
              <a:t>Muitas dessas campanhas utilizaram os chamados “</a:t>
            </a:r>
            <a:r>
              <a:rPr lang="pt-BR" sz="2400" dirty="0" err="1">
                <a:latin typeface="Roboto" panose="02000000000000000000" pitchFamily="2" charset="0"/>
                <a:ea typeface="Roboto" panose="02000000000000000000" pitchFamily="2" charset="0"/>
                <a:cs typeface="Roboto" panose="02000000000000000000" pitchFamily="2" charset="0"/>
              </a:rPr>
              <a:t>dark</a:t>
            </a:r>
            <a:r>
              <a:rPr lang="pt-BR" sz="2400" dirty="0">
                <a:latin typeface="Roboto" panose="02000000000000000000" pitchFamily="2" charset="0"/>
                <a:ea typeface="Roboto" panose="02000000000000000000" pitchFamily="2" charset="0"/>
                <a:cs typeface="Roboto" panose="02000000000000000000" pitchFamily="2" charset="0"/>
              </a:rPr>
              <a:t> posts”, que são anúncios individualizados e não públicos, exibidos apenas a usuários pré-selecionados.</a:t>
            </a:r>
          </a:p>
          <a:p>
            <a:endParaRPr lang="pt-BR" sz="2400" dirty="0"/>
          </a:p>
          <a:p>
            <a:pPr algn="just"/>
            <a:endParaRPr lang="pt-BR" sz="2400" dirty="0">
              <a:solidFill>
                <a:srgbClr val="303030"/>
              </a:solidFill>
              <a:latin typeface="Google Sans Text"/>
            </a:endParaRPr>
          </a:p>
        </p:txBody>
      </p:sp>
      <p:pic>
        <p:nvPicPr>
          <p:cNvPr id="3" name="Imagem 2">
            <a:extLst>
              <a:ext uri="{FF2B5EF4-FFF2-40B4-BE49-F238E27FC236}">
                <a16:creationId xmlns:a16="http://schemas.microsoft.com/office/drawing/2014/main" id="{BFE470EF-484E-9498-5926-05C183EB486E}"/>
              </a:ext>
            </a:extLst>
          </p:cNvPr>
          <p:cNvPicPr>
            <a:picLocks noChangeAspect="1"/>
          </p:cNvPicPr>
          <p:nvPr/>
        </p:nvPicPr>
        <p:blipFill>
          <a:blip r:embed="rId4"/>
          <a:stretch>
            <a:fillRect/>
          </a:stretch>
        </p:blipFill>
        <p:spPr>
          <a:xfrm>
            <a:off x="0" y="5366657"/>
            <a:ext cx="12192000" cy="1491343"/>
          </a:xfrm>
          <a:prstGeom prst="rect">
            <a:avLst/>
          </a:prstGeom>
        </p:spPr>
      </p:pic>
    </p:spTree>
    <p:extLst>
      <p:ext uri="{BB962C8B-B14F-4D97-AF65-F5344CB8AC3E}">
        <p14:creationId xmlns:p14="http://schemas.microsoft.com/office/powerpoint/2010/main" val="33172301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34">
          <a:extLst>
            <a:ext uri="{FF2B5EF4-FFF2-40B4-BE49-F238E27FC236}">
              <a16:creationId xmlns:a16="http://schemas.microsoft.com/office/drawing/2014/main" id="{1CE28552-78F4-0B56-C513-B9FE1ACFC78E}"/>
            </a:ext>
          </a:extLst>
        </p:cNvPr>
        <p:cNvGrpSpPr/>
        <p:nvPr/>
      </p:nvGrpSpPr>
      <p:grpSpPr>
        <a:xfrm>
          <a:off x="0" y="0"/>
          <a:ext cx="0" cy="0"/>
          <a:chOff x="0" y="0"/>
          <a:chExt cx="0" cy="0"/>
        </a:xfrm>
      </p:grpSpPr>
      <p:sp>
        <p:nvSpPr>
          <p:cNvPr id="335" name="Google Shape;335;p23">
            <a:extLst>
              <a:ext uri="{FF2B5EF4-FFF2-40B4-BE49-F238E27FC236}">
                <a16:creationId xmlns:a16="http://schemas.microsoft.com/office/drawing/2014/main" id="{4FFFF5B0-712A-217A-B922-01377690E7ED}"/>
              </a:ext>
            </a:extLst>
          </p:cNvPr>
          <p:cNvSpPr/>
          <p:nvPr/>
        </p:nvSpPr>
        <p:spPr>
          <a:xfrm>
            <a:off x="185194" y="138896"/>
            <a:ext cx="11852476" cy="6569511"/>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36" name="Google Shape;336;p23">
            <a:extLst>
              <a:ext uri="{FF2B5EF4-FFF2-40B4-BE49-F238E27FC236}">
                <a16:creationId xmlns:a16="http://schemas.microsoft.com/office/drawing/2014/main" id="{816C12C1-2481-4C03-5587-6C2F8EC871B8}"/>
              </a:ext>
            </a:extLst>
          </p:cNvPr>
          <p:cNvSpPr/>
          <p:nvPr/>
        </p:nvSpPr>
        <p:spPr>
          <a:xfrm>
            <a:off x="0" y="298901"/>
            <a:ext cx="6096000"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37" name="Google Shape;337;p23">
            <a:extLst>
              <a:ext uri="{FF2B5EF4-FFF2-40B4-BE49-F238E27FC236}">
                <a16:creationId xmlns:a16="http://schemas.microsoft.com/office/drawing/2014/main" id="{5C1C54D0-E0E4-D342-98D4-3566D7574EDE}"/>
              </a:ext>
            </a:extLst>
          </p:cNvPr>
          <p:cNvSpPr txBox="1"/>
          <p:nvPr/>
        </p:nvSpPr>
        <p:spPr>
          <a:xfrm>
            <a:off x="816237" y="211888"/>
            <a:ext cx="7425866" cy="954067"/>
          </a:xfrm>
          <a:prstGeom prst="rect">
            <a:avLst/>
          </a:prstGeom>
          <a:noFill/>
          <a:ln>
            <a:noFill/>
          </a:ln>
        </p:spPr>
        <p:txBody>
          <a:bodyPr spcFirstLastPara="1" wrap="square" lIns="91425" tIns="45700" rIns="91425" bIns="45700" anchor="t" anchorCtr="0">
            <a:spAutoFit/>
          </a:bodyPr>
          <a:lstStyle/>
          <a:p>
            <a:pPr lvl="0"/>
            <a:r>
              <a:rPr lang="es-ES" sz="2800" b="1" dirty="0" err="1">
                <a:solidFill>
                  <a:schemeClr val="bg1"/>
                </a:solidFill>
                <a:latin typeface="Roboto" panose="02000000000000000000" pitchFamily="2" charset="0"/>
                <a:ea typeface="Roboto" panose="02000000000000000000" pitchFamily="2" charset="0"/>
                <a:cs typeface="Roboto" panose="02000000000000000000" pitchFamily="2" charset="0"/>
              </a:rPr>
              <a:t>Estudo</a:t>
            </a:r>
            <a:r>
              <a:rPr lang="es-ES" sz="2800" b="1" dirty="0">
                <a:solidFill>
                  <a:schemeClr val="bg1"/>
                </a:solidFill>
                <a:latin typeface="Roboto" panose="02000000000000000000" pitchFamily="2" charset="0"/>
                <a:ea typeface="Roboto" panose="02000000000000000000" pitchFamily="2" charset="0"/>
                <a:cs typeface="Roboto" panose="02000000000000000000" pitchFamily="2" charset="0"/>
              </a:rPr>
              <a:t> de Caso </a:t>
            </a:r>
          </a:p>
          <a:p>
            <a:pPr lvl="0"/>
            <a:r>
              <a:rPr lang="es-ES" sz="2800" b="1" dirty="0">
                <a:solidFill>
                  <a:schemeClr val="bg1"/>
                </a:solidFill>
                <a:latin typeface="Roboto" panose="02000000000000000000" pitchFamily="2" charset="0"/>
                <a:ea typeface="Roboto" panose="02000000000000000000" pitchFamily="2" charset="0"/>
                <a:cs typeface="Roboto" panose="02000000000000000000" pitchFamily="2" charset="0"/>
              </a:rPr>
              <a:t>Cambridge </a:t>
            </a:r>
            <a:r>
              <a:rPr lang="es-ES" sz="2800" b="1" dirty="0" err="1">
                <a:solidFill>
                  <a:schemeClr val="bg1"/>
                </a:solidFill>
                <a:latin typeface="Roboto" panose="02000000000000000000" pitchFamily="2" charset="0"/>
                <a:ea typeface="Roboto" panose="02000000000000000000" pitchFamily="2" charset="0"/>
                <a:cs typeface="Roboto" panose="02000000000000000000" pitchFamily="2" charset="0"/>
              </a:rPr>
              <a:t>Analytic</a:t>
            </a:r>
            <a:endParaRPr lang="es-ES" sz="2800" b="1"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pic>
        <p:nvPicPr>
          <p:cNvPr id="2" name="Picture 1" descr="Melo Moreira Advogados | Meus dados pessoais podem ter sido utilizados pela Cambridge  Analytica? - Melo Moreira Advogados Especialistas em Direito Digital e de  Internet, Direito para Startups, Privacidade e Proteção de">
            <a:extLst>
              <a:ext uri="{FF2B5EF4-FFF2-40B4-BE49-F238E27FC236}">
                <a16:creationId xmlns:a16="http://schemas.microsoft.com/office/drawing/2014/main" id="{A1DFE794-DC62-FFBC-A5A9-AA88B772E7F1}"/>
              </a:ext>
            </a:extLst>
          </p:cNvPr>
          <p:cNvPicPr>
            <a:picLocks noChangeAspect="1"/>
          </p:cNvPicPr>
          <p:nvPr/>
        </p:nvPicPr>
        <p:blipFill>
          <a:blip r:embed="rId3"/>
          <a:stretch>
            <a:fillRect/>
          </a:stretch>
        </p:blipFill>
        <p:spPr>
          <a:xfrm>
            <a:off x="4841410" y="298901"/>
            <a:ext cx="1117430" cy="746018"/>
          </a:xfrm>
          <a:prstGeom prst="rect">
            <a:avLst/>
          </a:prstGeom>
          <a:ln>
            <a:noFill/>
          </a:ln>
          <a:effectLst>
            <a:softEdge rad="112500"/>
          </a:effectLst>
        </p:spPr>
      </p:pic>
      <p:sp>
        <p:nvSpPr>
          <p:cNvPr id="4" name="TextBox 3">
            <a:extLst>
              <a:ext uri="{FF2B5EF4-FFF2-40B4-BE49-F238E27FC236}">
                <a16:creationId xmlns:a16="http://schemas.microsoft.com/office/drawing/2014/main" id="{20F9C502-4DF0-B577-7FE2-A7D08895E404}"/>
              </a:ext>
            </a:extLst>
          </p:cNvPr>
          <p:cNvSpPr txBox="1"/>
          <p:nvPr/>
        </p:nvSpPr>
        <p:spPr>
          <a:xfrm>
            <a:off x="400877" y="1467405"/>
            <a:ext cx="11115926" cy="4524315"/>
          </a:xfrm>
          <a:prstGeom prst="rect">
            <a:avLst/>
          </a:prstGeom>
          <a:noFill/>
        </p:spPr>
        <p:txBody>
          <a:bodyPr wrap="square">
            <a:spAutoFit/>
          </a:bodyPr>
          <a:lstStyle/>
          <a:p>
            <a:pPr marL="342900" indent="-342900" algn="just">
              <a:buFont typeface="Wingdings" panose="05000000000000000000" pitchFamily="2" charset="2"/>
              <a:buChar char="§"/>
            </a:pPr>
            <a:r>
              <a:rPr lang="pt-BR" sz="2400" dirty="0">
                <a:solidFill>
                  <a:srgbClr val="303030"/>
                </a:solidFill>
                <a:latin typeface="Roboto" panose="02000000000000000000" pitchFamily="2" charset="0"/>
                <a:ea typeface="Roboto" panose="02000000000000000000" pitchFamily="2" charset="0"/>
                <a:cs typeface="Roboto" panose="02000000000000000000" pitchFamily="2" charset="0"/>
              </a:rPr>
              <a:t>O modelo da campanha se concentrou em explorar as “emoções negativas”, como a raiva, o nojo e o medo, uma vez que elas geram reações mais rápidas e maior difusão nas redes sociais.</a:t>
            </a:r>
          </a:p>
          <a:p>
            <a:pPr marL="342900" indent="-342900" algn="just">
              <a:buFont typeface="Wingdings" panose="05000000000000000000" pitchFamily="2" charset="2"/>
              <a:buChar char="§"/>
            </a:pPr>
            <a:r>
              <a:rPr lang="pt-BR" sz="2400" dirty="0">
                <a:solidFill>
                  <a:srgbClr val="303030"/>
                </a:solidFill>
                <a:latin typeface="Roboto" panose="02000000000000000000" pitchFamily="2" charset="0"/>
                <a:ea typeface="Roboto" panose="02000000000000000000" pitchFamily="2" charset="0"/>
                <a:cs typeface="Roboto" panose="02000000000000000000" pitchFamily="2" charset="0"/>
              </a:rPr>
              <a:t>Mais do que persuadir os eleitores a mudar de lado, o objetivo principal de muitos dos anúncios era mobilizar e polarizar a base aliada, ao mesmo tempo em que desmobilizava os opositores por meio da supressão de votos.</a:t>
            </a:r>
          </a:p>
          <a:p>
            <a:pPr marL="342900" indent="-342900" algn="just">
              <a:buFont typeface="Wingdings" panose="05000000000000000000" pitchFamily="2" charset="2"/>
              <a:buChar char="§"/>
            </a:pPr>
            <a:r>
              <a:rPr lang="pt-BR" sz="2400" dirty="0">
                <a:solidFill>
                  <a:srgbClr val="303030"/>
                </a:solidFill>
                <a:latin typeface="Roboto" panose="02000000000000000000" pitchFamily="2" charset="0"/>
                <a:ea typeface="Roboto" panose="02000000000000000000" pitchFamily="2" charset="0"/>
                <a:cs typeface="Roboto" panose="02000000000000000000" pitchFamily="2" charset="0"/>
              </a:rPr>
              <a:t>A Cambridge </a:t>
            </a:r>
            <a:r>
              <a:rPr lang="pt-BR" sz="2400" dirty="0" err="1">
                <a:solidFill>
                  <a:srgbClr val="303030"/>
                </a:solidFill>
                <a:latin typeface="Roboto" panose="02000000000000000000" pitchFamily="2" charset="0"/>
                <a:ea typeface="Roboto" panose="02000000000000000000" pitchFamily="2" charset="0"/>
                <a:cs typeface="Roboto" panose="02000000000000000000" pitchFamily="2" charset="0"/>
              </a:rPr>
              <a:t>Analytica</a:t>
            </a:r>
            <a:r>
              <a:rPr lang="pt-BR" sz="2400" dirty="0">
                <a:solidFill>
                  <a:srgbClr val="303030"/>
                </a:solidFill>
                <a:latin typeface="Roboto" panose="02000000000000000000" pitchFamily="2" charset="0"/>
                <a:ea typeface="Roboto" panose="02000000000000000000" pitchFamily="2" charset="0"/>
                <a:cs typeface="Roboto" panose="02000000000000000000" pitchFamily="2" charset="0"/>
              </a:rPr>
              <a:t> utilizou vídeos editados deliberadamente e tirados do contexto para difamar a oposição e semear a confusão, direcionando frequentemente essa desinformação de forma desproporcional a grupos minoritários, como os eleitores negros.</a:t>
            </a:r>
          </a:p>
          <a:p>
            <a:endParaRPr lang="pt-BR" sz="2400" dirty="0"/>
          </a:p>
          <a:p>
            <a:pPr algn="just"/>
            <a:endParaRPr lang="pt-BR" sz="2400" dirty="0">
              <a:solidFill>
                <a:srgbClr val="303030"/>
              </a:solidFill>
              <a:latin typeface="Google Sans Text"/>
            </a:endParaRPr>
          </a:p>
        </p:txBody>
      </p:sp>
      <p:pic>
        <p:nvPicPr>
          <p:cNvPr id="3" name="Imagem 2">
            <a:extLst>
              <a:ext uri="{FF2B5EF4-FFF2-40B4-BE49-F238E27FC236}">
                <a16:creationId xmlns:a16="http://schemas.microsoft.com/office/drawing/2014/main" id="{4BC46D64-BCAC-7BA8-4963-5912511C2E1D}"/>
              </a:ext>
            </a:extLst>
          </p:cNvPr>
          <p:cNvPicPr>
            <a:picLocks noChangeAspect="1"/>
          </p:cNvPicPr>
          <p:nvPr/>
        </p:nvPicPr>
        <p:blipFill>
          <a:blip r:embed="rId4"/>
          <a:stretch>
            <a:fillRect/>
          </a:stretch>
        </p:blipFill>
        <p:spPr>
          <a:xfrm>
            <a:off x="0" y="5366657"/>
            <a:ext cx="12192000" cy="1491343"/>
          </a:xfrm>
          <a:prstGeom prst="rect">
            <a:avLst/>
          </a:prstGeom>
        </p:spPr>
      </p:pic>
    </p:spTree>
    <p:extLst>
      <p:ext uri="{BB962C8B-B14F-4D97-AF65-F5344CB8AC3E}">
        <p14:creationId xmlns:p14="http://schemas.microsoft.com/office/powerpoint/2010/main" val="1567567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34">
          <a:extLst>
            <a:ext uri="{FF2B5EF4-FFF2-40B4-BE49-F238E27FC236}">
              <a16:creationId xmlns:a16="http://schemas.microsoft.com/office/drawing/2014/main" id="{5115E8EA-2677-65F9-46F4-487E33050B14}"/>
            </a:ext>
          </a:extLst>
        </p:cNvPr>
        <p:cNvGrpSpPr/>
        <p:nvPr/>
      </p:nvGrpSpPr>
      <p:grpSpPr>
        <a:xfrm>
          <a:off x="0" y="0"/>
          <a:ext cx="0" cy="0"/>
          <a:chOff x="0" y="0"/>
          <a:chExt cx="0" cy="0"/>
        </a:xfrm>
      </p:grpSpPr>
      <p:sp>
        <p:nvSpPr>
          <p:cNvPr id="335" name="Google Shape;335;p23">
            <a:extLst>
              <a:ext uri="{FF2B5EF4-FFF2-40B4-BE49-F238E27FC236}">
                <a16:creationId xmlns:a16="http://schemas.microsoft.com/office/drawing/2014/main" id="{66D817B9-3FF8-65DB-591A-8683F4769BDE}"/>
              </a:ext>
            </a:extLst>
          </p:cNvPr>
          <p:cNvSpPr/>
          <p:nvPr/>
        </p:nvSpPr>
        <p:spPr>
          <a:xfrm>
            <a:off x="185194" y="138896"/>
            <a:ext cx="11852476" cy="6569511"/>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36" name="Google Shape;336;p23">
            <a:extLst>
              <a:ext uri="{FF2B5EF4-FFF2-40B4-BE49-F238E27FC236}">
                <a16:creationId xmlns:a16="http://schemas.microsoft.com/office/drawing/2014/main" id="{37C0E5D1-93C1-CC8C-A71E-639C3F22CAB7}"/>
              </a:ext>
            </a:extLst>
          </p:cNvPr>
          <p:cNvSpPr/>
          <p:nvPr/>
        </p:nvSpPr>
        <p:spPr>
          <a:xfrm>
            <a:off x="0" y="298901"/>
            <a:ext cx="6096000"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37" name="Google Shape;337;p23">
            <a:extLst>
              <a:ext uri="{FF2B5EF4-FFF2-40B4-BE49-F238E27FC236}">
                <a16:creationId xmlns:a16="http://schemas.microsoft.com/office/drawing/2014/main" id="{C0435184-E3C0-8ABE-3481-0E40E450785C}"/>
              </a:ext>
            </a:extLst>
          </p:cNvPr>
          <p:cNvSpPr txBox="1"/>
          <p:nvPr/>
        </p:nvSpPr>
        <p:spPr>
          <a:xfrm>
            <a:off x="816237" y="211888"/>
            <a:ext cx="7425866" cy="954067"/>
          </a:xfrm>
          <a:prstGeom prst="rect">
            <a:avLst/>
          </a:prstGeom>
          <a:noFill/>
          <a:ln>
            <a:noFill/>
          </a:ln>
        </p:spPr>
        <p:txBody>
          <a:bodyPr spcFirstLastPara="1" wrap="square" lIns="91425" tIns="45700" rIns="91425" bIns="45700" anchor="t" anchorCtr="0">
            <a:spAutoFit/>
          </a:bodyPr>
          <a:lstStyle/>
          <a:p>
            <a:pPr lvl="0"/>
            <a:r>
              <a:rPr lang="es-ES" sz="2800" b="1" dirty="0" err="1">
                <a:solidFill>
                  <a:schemeClr val="bg1"/>
                </a:solidFill>
                <a:latin typeface="Roboto" panose="02000000000000000000" pitchFamily="2" charset="0"/>
                <a:ea typeface="Roboto" panose="02000000000000000000" pitchFamily="2" charset="0"/>
                <a:cs typeface="Roboto" panose="02000000000000000000" pitchFamily="2" charset="0"/>
              </a:rPr>
              <a:t>Estudo</a:t>
            </a:r>
            <a:r>
              <a:rPr lang="es-ES" sz="2800" b="1" dirty="0">
                <a:solidFill>
                  <a:schemeClr val="bg1"/>
                </a:solidFill>
                <a:latin typeface="Roboto" panose="02000000000000000000" pitchFamily="2" charset="0"/>
                <a:ea typeface="Roboto" panose="02000000000000000000" pitchFamily="2" charset="0"/>
                <a:cs typeface="Roboto" panose="02000000000000000000" pitchFamily="2" charset="0"/>
              </a:rPr>
              <a:t> de Caso </a:t>
            </a:r>
          </a:p>
          <a:p>
            <a:pPr lvl="0"/>
            <a:r>
              <a:rPr lang="es-ES" sz="2800" b="1" dirty="0">
                <a:solidFill>
                  <a:schemeClr val="bg1"/>
                </a:solidFill>
                <a:latin typeface="Roboto" panose="02000000000000000000" pitchFamily="2" charset="0"/>
                <a:ea typeface="Roboto" panose="02000000000000000000" pitchFamily="2" charset="0"/>
                <a:cs typeface="Roboto" panose="02000000000000000000" pitchFamily="2" charset="0"/>
              </a:rPr>
              <a:t>Cambridge </a:t>
            </a:r>
            <a:r>
              <a:rPr lang="es-ES" sz="2800" b="1" dirty="0" err="1">
                <a:solidFill>
                  <a:schemeClr val="bg1"/>
                </a:solidFill>
                <a:latin typeface="Roboto" panose="02000000000000000000" pitchFamily="2" charset="0"/>
                <a:ea typeface="Roboto" panose="02000000000000000000" pitchFamily="2" charset="0"/>
                <a:cs typeface="Roboto" panose="02000000000000000000" pitchFamily="2" charset="0"/>
              </a:rPr>
              <a:t>Analytic</a:t>
            </a:r>
            <a:endParaRPr lang="es-ES" sz="2800" b="1"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pic>
        <p:nvPicPr>
          <p:cNvPr id="2" name="Picture 1" descr="Melo Moreira Advogados | Meus dados pessoais podem ter sido utilizados pela Cambridge  Analytica? - Melo Moreira Advogados Especialistas em Direito Digital e de  Internet, Direito para Startups, Privacidade e Proteção de">
            <a:extLst>
              <a:ext uri="{FF2B5EF4-FFF2-40B4-BE49-F238E27FC236}">
                <a16:creationId xmlns:a16="http://schemas.microsoft.com/office/drawing/2014/main" id="{FA3E2747-D9F2-0A82-33E3-97406B7997C7}"/>
              </a:ext>
            </a:extLst>
          </p:cNvPr>
          <p:cNvPicPr>
            <a:picLocks noChangeAspect="1"/>
          </p:cNvPicPr>
          <p:nvPr/>
        </p:nvPicPr>
        <p:blipFill>
          <a:blip r:embed="rId3"/>
          <a:stretch>
            <a:fillRect/>
          </a:stretch>
        </p:blipFill>
        <p:spPr>
          <a:xfrm>
            <a:off x="4841410" y="298901"/>
            <a:ext cx="1117430" cy="746018"/>
          </a:xfrm>
          <a:prstGeom prst="rect">
            <a:avLst/>
          </a:prstGeom>
          <a:ln>
            <a:noFill/>
          </a:ln>
          <a:effectLst>
            <a:softEdge rad="112500"/>
          </a:effectLst>
        </p:spPr>
      </p:pic>
      <p:pic>
        <p:nvPicPr>
          <p:cNvPr id="3" name="Imagem 2">
            <a:extLst>
              <a:ext uri="{FF2B5EF4-FFF2-40B4-BE49-F238E27FC236}">
                <a16:creationId xmlns:a16="http://schemas.microsoft.com/office/drawing/2014/main" id="{BE0F6E59-95ED-C6D1-1A7B-22452DB1C186}"/>
              </a:ext>
            </a:extLst>
          </p:cNvPr>
          <p:cNvPicPr>
            <a:picLocks noChangeAspect="1"/>
          </p:cNvPicPr>
          <p:nvPr/>
        </p:nvPicPr>
        <p:blipFill>
          <a:blip r:embed="rId4"/>
          <a:stretch>
            <a:fillRect/>
          </a:stretch>
        </p:blipFill>
        <p:spPr>
          <a:xfrm>
            <a:off x="0" y="5366657"/>
            <a:ext cx="12192000" cy="1491343"/>
          </a:xfrm>
          <a:prstGeom prst="rect">
            <a:avLst/>
          </a:prstGeom>
        </p:spPr>
      </p:pic>
      <p:sp>
        <p:nvSpPr>
          <p:cNvPr id="6" name="CaixaDeTexto 5">
            <a:extLst>
              <a:ext uri="{FF2B5EF4-FFF2-40B4-BE49-F238E27FC236}">
                <a16:creationId xmlns:a16="http://schemas.microsoft.com/office/drawing/2014/main" id="{23CAAFC5-F52D-B2AB-BC6E-E9517E0240D7}"/>
              </a:ext>
            </a:extLst>
          </p:cNvPr>
          <p:cNvSpPr txBox="1"/>
          <p:nvPr/>
        </p:nvSpPr>
        <p:spPr>
          <a:xfrm>
            <a:off x="304800" y="1483862"/>
            <a:ext cx="11582400" cy="3477875"/>
          </a:xfrm>
          <a:prstGeom prst="rect">
            <a:avLst/>
          </a:prstGeom>
          <a:noFill/>
        </p:spPr>
        <p:txBody>
          <a:bodyPr wrap="square">
            <a:spAutoFit/>
          </a:bodyPr>
          <a:lstStyle/>
          <a:p>
            <a:pPr algn="just"/>
            <a:r>
              <a:rPr lang="pt-BR" sz="2000" dirty="0">
                <a:latin typeface="Roboto" panose="02000000000000000000" pitchFamily="2" charset="0"/>
                <a:ea typeface="Roboto" panose="02000000000000000000" pitchFamily="2" charset="0"/>
                <a:cs typeface="Roboto" panose="02000000000000000000" pitchFamily="2" charset="0"/>
              </a:rPr>
              <a:t>Os especialistas e as comissões parlamentares classificaram o ocorrido como uma verdadeira “crise democrática”, na qual a orientação implacável para opiniões extremas e </a:t>
            </a:r>
            <a:r>
              <a:rPr lang="pt-BR" sz="2000" dirty="0" err="1">
                <a:latin typeface="Roboto" panose="02000000000000000000" pitchFamily="2" charset="0"/>
                <a:ea typeface="Roboto" panose="02000000000000000000" pitchFamily="2" charset="0"/>
                <a:cs typeface="Roboto" panose="02000000000000000000" pitchFamily="2" charset="0"/>
              </a:rPr>
              <a:t>hiperpartidárias</a:t>
            </a:r>
            <a:r>
              <a:rPr lang="pt-BR" sz="2000" dirty="0">
                <a:latin typeface="Roboto" panose="02000000000000000000" pitchFamily="2" charset="0"/>
                <a:ea typeface="Roboto" panose="02000000000000000000" pitchFamily="2" charset="0"/>
                <a:cs typeface="Roboto" panose="02000000000000000000" pitchFamily="2" charset="0"/>
              </a:rPr>
              <a:t> ameaçou diretamente o processo eleitoral.</a:t>
            </a:r>
          </a:p>
          <a:p>
            <a:pPr algn="just"/>
            <a:endParaRPr lang="pt-BR" sz="2000" dirty="0">
              <a:latin typeface="Roboto" panose="02000000000000000000" pitchFamily="2" charset="0"/>
              <a:ea typeface="Roboto" panose="02000000000000000000" pitchFamily="2" charset="0"/>
              <a:cs typeface="Roboto" panose="02000000000000000000" pitchFamily="2" charset="0"/>
            </a:endParaRPr>
          </a:p>
          <a:p>
            <a:pPr algn="just"/>
            <a:r>
              <a:rPr lang="pt-BR" sz="2000" dirty="0">
                <a:latin typeface="Roboto" panose="02000000000000000000" pitchFamily="2" charset="0"/>
                <a:ea typeface="Roboto" panose="02000000000000000000" pitchFamily="2" charset="0"/>
                <a:cs typeface="Roboto" panose="02000000000000000000" pitchFamily="2" charset="0"/>
              </a:rPr>
              <a:t>O escândalo revelou como os algoritmos das plataformas, focados em maximizar a participação, facilitam a rápida disseminação de conteúdos enganosos e carregados de emotividade.</a:t>
            </a:r>
          </a:p>
          <a:p>
            <a:pPr algn="just"/>
            <a:endParaRPr lang="pt-BR" sz="2000" dirty="0">
              <a:latin typeface="Roboto" panose="02000000000000000000" pitchFamily="2" charset="0"/>
              <a:ea typeface="Roboto" panose="02000000000000000000" pitchFamily="2" charset="0"/>
              <a:cs typeface="Roboto" panose="02000000000000000000" pitchFamily="2" charset="0"/>
            </a:endParaRPr>
          </a:p>
          <a:p>
            <a:pPr algn="just"/>
            <a:r>
              <a:rPr lang="pt-BR" sz="2000" dirty="0">
                <a:latin typeface="Roboto" panose="02000000000000000000" pitchFamily="2" charset="0"/>
                <a:ea typeface="Roboto" panose="02000000000000000000" pitchFamily="2" charset="0"/>
                <a:cs typeface="Roboto" panose="02000000000000000000" pitchFamily="2" charset="0"/>
              </a:rPr>
              <a:t>A gravidade do caso destacou a urgência de estabelecer regulamentações mais rigorosas para as gigantes da tecnologia, o que levou ao fechamento das interfaces de dados das plataformas e impulsionou legislações recentes, como a Lei de Serviços Digitais (DSA) da União Europeia, criada para mitigar os riscos sistêmicos e proteger a democracia contra a desinformação.</a:t>
            </a:r>
          </a:p>
        </p:txBody>
      </p:sp>
    </p:spTree>
    <p:extLst>
      <p:ext uri="{BB962C8B-B14F-4D97-AF65-F5344CB8AC3E}">
        <p14:creationId xmlns:p14="http://schemas.microsoft.com/office/powerpoint/2010/main" val="629178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34">
          <a:extLst>
            <a:ext uri="{FF2B5EF4-FFF2-40B4-BE49-F238E27FC236}">
              <a16:creationId xmlns:a16="http://schemas.microsoft.com/office/drawing/2014/main" id="{A46969A4-0FD0-F412-44F8-88F538EB093B}"/>
            </a:ext>
          </a:extLst>
        </p:cNvPr>
        <p:cNvGrpSpPr/>
        <p:nvPr/>
      </p:nvGrpSpPr>
      <p:grpSpPr>
        <a:xfrm>
          <a:off x="0" y="0"/>
          <a:ext cx="0" cy="0"/>
          <a:chOff x="0" y="0"/>
          <a:chExt cx="0" cy="0"/>
        </a:xfrm>
      </p:grpSpPr>
      <p:sp>
        <p:nvSpPr>
          <p:cNvPr id="335" name="Google Shape;335;p23">
            <a:extLst>
              <a:ext uri="{FF2B5EF4-FFF2-40B4-BE49-F238E27FC236}">
                <a16:creationId xmlns:a16="http://schemas.microsoft.com/office/drawing/2014/main" id="{C04F6BEB-641F-6267-600E-58161A3B4CD5}"/>
              </a:ext>
            </a:extLst>
          </p:cNvPr>
          <p:cNvSpPr/>
          <p:nvPr/>
        </p:nvSpPr>
        <p:spPr>
          <a:xfrm>
            <a:off x="185194" y="138896"/>
            <a:ext cx="11852476" cy="6569511"/>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36" name="Google Shape;336;p23">
            <a:extLst>
              <a:ext uri="{FF2B5EF4-FFF2-40B4-BE49-F238E27FC236}">
                <a16:creationId xmlns:a16="http://schemas.microsoft.com/office/drawing/2014/main" id="{FC7D56E8-908C-4D09-0D24-83412C53E3EC}"/>
              </a:ext>
            </a:extLst>
          </p:cNvPr>
          <p:cNvSpPr/>
          <p:nvPr/>
        </p:nvSpPr>
        <p:spPr>
          <a:xfrm>
            <a:off x="0" y="298901"/>
            <a:ext cx="6096000"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37" name="Google Shape;337;p23">
            <a:extLst>
              <a:ext uri="{FF2B5EF4-FFF2-40B4-BE49-F238E27FC236}">
                <a16:creationId xmlns:a16="http://schemas.microsoft.com/office/drawing/2014/main" id="{D750544A-1C29-AB37-1DA0-DDD899A19752}"/>
              </a:ext>
            </a:extLst>
          </p:cNvPr>
          <p:cNvSpPr txBox="1"/>
          <p:nvPr/>
        </p:nvSpPr>
        <p:spPr>
          <a:xfrm>
            <a:off x="393449" y="427332"/>
            <a:ext cx="7425866" cy="523180"/>
          </a:xfrm>
          <a:prstGeom prst="rect">
            <a:avLst/>
          </a:prstGeom>
          <a:noFill/>
          <a:ln>
            <a:noFill/>
          </a:ln>
        </p:spPr>
        <p:txBody>
          <a:bodyPr spcFirstLastPara="1" wrap="square" lIns="91425" tIns="45700" rIns="91425" bIns="45700" anchor="t" anchorCtr="0">
            <a:spAutoFit/>
          </a:bodyPr>
          <a:lstStyle/>
          <a:p>
            <a:pPr lvl="0"/>
            <a:r>
              <a:rPr lang="es-ES" sz="2800" b="1" dirty="0" err="1">
                <a:solidFill>
                  <a:schemeClr val="bg1"/>
                </a:solidFill>
                <a:latin typeface="Roboto" panose="02000000000000000000" pitchFamily="2" charset="0"/>
                <a:ea typeface="Roboto" panose="02000000000000000000" pitchFamily="2" charset="0"/>
                <a:cs typeface="Roboto" panose="02000000000000000000" pitchFamily="2" charset="0"/>
              </a:rPr>
              <a:t>Polarização</a:t>
            </a:r>
            <a:endParaRPr lang="es-ES" sz="2800" b="1"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pic>
        <p:nvPicPr>
          <p:cNvPr id="3" name="Imagem 2">
            <a:extLst>
              <a:ext uri="{FF2B5EF4-FFF2-40B4-BE49-F238E27FC236}">
                <a16:creationId xmlns:a16="http://schemas.microsoft.com/office/drawing/2014/main" id="{6055A804-BCB0-F740-42FC-032E61F8B586}"/>
              </a:ext>
            </a:extLst>
          </p:cNvPr>
          <p:cNvPicPr>
            <a:picLocks noChangeAspect="1"/>
          </p:cNvPicPr>
          <p:nvPr/>
        </p:nvPicPr>
        <p:blipFill>
          <a:blip r:embed="rId3"/>
          <a:stretch>
            <a:fillRect/>
          </a:stretch>
        </p:blipFill>
        <p:spPr>
          <a:xfrm>
            <a:off x="0" y="5366657"/>
            <a:ext cx="12192000" cy="1491343"/>
          </a:xfrm>
          <a:prstGeom prst="rect">
            <a:avLst/>
          </a:prstGeom>
        </p:spPr>
      </p:pic>
      <p:pic>
        <p:nvPicPr>
          <p:cNvPr id="406" name="Google Shape;406;g3ef65ee95d1_0_103" descr="image.png"/>
          <p:cNvPicPr preferRelativeResize="0"/>
          <p:nvPr/>
        </p:nvPicPr>
        <p:blipFill rotWithShape="1">
          <a:blip r:embed="rId4">
            <a:alphaModFix/>
          </a:blip>
          <a:srcRect/>
          <a:stretch/>
        </p:blipFill>
        <p:spPr>
          <a:xfrm>
            <a:off x="534937" y="1458215"/>
            <a:ext cx="3657600" cy="3657600"/>
          </a:xfrm>
          <a:prstGeom prst="rect">
            <a:avLst/>
          </a:prstGeom>
          <a:noFill/>
          <a:ln>
            <a:noFill/>
          </a:ln>
        </p:spPr>
      </p:pic>
      <p:sp>
        <p:nvSpPr>
          <p:cNvPr id="5" name="CaixaDeTexto 4">
            <a:extLst>
              <a:ext uri="{FF2B5EF4-FFF2-40B4-BE49-F238E27FC236}">
                <a16:creationId xmlns:a16="http://schemas.microsoft.com/office/drawing/2014/main" id="{9DE0D824-316A-A710-9426-CD453C4B2462}"/>
              </a:ext>
            </a:extLst>
          </p:cNvPr>
          <p:cNvSpPr txBox="1"/>
          <p:nvPr/>
        </p:nvSpPr>
        <p:spPr>
          <a:xfrm>
            <a:off x="5303271" y="1878428"/>
            <a:ext cx="6353792" cy="1200329"/>
          </a:xfrm>
          <a:prstGeom prst="rect">
            <a:avLst/>
          </a:prstGeom>
          <a:noFill/>
        </p:spPr>
        <p:txBody>
          <a:bodyPr wrap="square">
            <a:spAutoFit/>
          </a:bodyPr>
          <a:lstStyle/>
          <a:p>
            <a:r>
              <a:rPr lang="pt-BR" sz="2400" dirty="0">
                <a:latin typeface="Roboto" panose="02000000000000000000" pitchFamily="2" charset="0"/>
                <a:ea typeface="Roboto" panose="02000000000000000000" pitchFamily="2" charset="0"/>
                <a:cs typeface="Roboto" panose="02000000000000000000" pitchFamily="2" charset="0"/>
              </a:rPr>
              <a:t>Pesquisas do MIT sobre as eleições nos EUA revelaram duas comunidades no Twitter com quase nenhuma sobreposição.</a:t>
            </a:r>
          </a:p>
        </p:txBody>
      </p:sp>
      <p:sp>
        <p:nvSpPr>
          <p:cNvPr id="9" name="CaixaDeTexto 8">
            <a:extLst>
              <a:ext uri="{FF2B5EF4-FFF2-40B4-BE49-F238E27FC236}">
                <a16:creationId xmlns:a16="http://schemas.microsoft.com/office/drawing/2014/main" id="{B1A46017-D6F5-FFBF-73B3-7D5E0989EFF5}"/>
              </a:ext>
            </a:extLst>
          </p:cNvPr>
          <p:cNvSpPr txBox="1"/>
          <p:nvPr/>
        </p:nvSpPr>
        <p:spPr>
          <a:xfrm>
            <a:off x="5303271" y="3302244"/>
            <a:ext cx="6353792" cy="1569660"/>
          </a:xfrm>
          <a:prstGeom prst="rect">
            <a:avLst/>
          </a:prstGeom>
          <a:noFill/>
        </p:spPr>
        <p:txBody>
          <a:bodyPr wrap="square">
            <a:spAutoFit/>
          </a:bodyPr>
          <a:lstStyle/>
          <a:p>
            <a:pPr algn="just"/>
            <a:r>
              <a:rPr lang="pt-BR" sz="2400" dirty="0">
                <a:latin typeface="Roboto" panose="02000000000000000000" pitchFamily="2" charset="0"/>
                <a:ea typeface="Roboto" panose="02000000000000000000" pitchFamily="2" charset="0"/>
                <a:cs typeface="Roboto" panose="02000000000000000000" pitchFamily="2" charset="0"/>
              </a:rPr>
              <a:t>Os apoiadores de diferentes candidatos consumiam fontes de informação diametralmente opostas, criando realidades paralelas impossíveis de conciliar.</a:t>
            </a:r>
          </a:p>
        </p:txBody>
      </p:sp>
      <p:sp>
        <p:nvSpPr>
          <p:cNvPr id="407" name="Google Shape;407;g3ef65ee95d1_0_103"/>
          <p:cNvSpPr txBox="1"/>
          <p:nvPr/>
        </p:nvSpPr>
        <p:spPr>
          <a:xfrm>
            <a:off x="7545026" y="1266279"/>
            <a:ext cx="5425800" cy="36933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2400" b="1" i="0" u="none" strike="noStrike" cap="none" dirty="0">
                <a:solidFill>
                  <a:srgbClr val="002D52"/>
                </a:solidFill>
                <a:latin typeface="Roboto" panose="02000000000000000000" pitchFamily="2" charset="0"/>
                <a:ea typeface="Roboto" panose="02000000000000000000" pitchFamily="2" charset="0"/>
                <a:cs typeface="Roboto" panose="02000000000000000000" pitchFamily="2" charset="0"/>
                <a:sym typeface="Merriweather"/>
              </a:rPr>
              <a:t>Mundos Paralelos</a:t>
            </a:r>
            <a:endParaRPr sz="2400" dirty="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869940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34">
          <a:extLst>
            <a:ext uri="{FF2B5EF4-FFF2-40B4-BE49-F238E27FC236}">
              <a16:creationId xmlns:a16="http://schemas.microsoft.com/office/drawing/2014/main" id="{91656BEB-639C-5112-3E46-23F2A25FB751}"/>
            </a:ext>
          </a:extLst>
        </p:cNvPr>
        <p:cNvGrpSpPr/>
        <p:nvPr/>
      </p:nvGrpSpPr>
      <p:grpSpPr>
        <a:xfrm>
          <a:off x="0" y="0"/>
          <a:ext cx="0" cy="0"/>
          <a:chOff x="0" y="0"/>
          <a:chExt cx="0" cy="0"/>
        </a:xfrm>
      </p:grpSpPr>
      <p:sp>
        <p:nvSpPr>
          <p:cNvPr id="335" name="Google Shape;335;p23">
            <a:extLst>
              <a:ext uri="{FF2B5EF4-FFF2-40B4-BE49-F238E27FC236}">
                <a16:creationId xmlns:a16="http://schemas.microsoft.com/office/drawing/2014/main" id="{BF8C16AE-AAD4-44F1-3C85-8B1EA1F7DB98}"/>
              </a:ext>
            </a:extLst>
          </p:cNvPr>
          <p:cNvSpPr/>
          <p:nvPr/>
        </p:nvSpPr>
        <p:spPr>
          <a:xfrm>
            <a:off x="185194" y="138896"/>
            <a:ext cx="11852476" cy="6569511"/>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36" name="Google Shape;336;p23">
            <a:extLst>
              <a:ext uri="{FF2B5EF4-FFF2-40B4-BE49-F238E27FC236}">
                <a16:creationId xmlns:a16="http://schemas.microsoft.com/office/drawing/2014/main" id="{5703B514-5097-5F52-6EBD-C8642B9A2565}"/>
              </a:ext>
            </a:extLst>
          </p:cNvPr>
          <p:cNvSpPr/>
          <p:nvPr/>
        </p:nvSpPr>
        <p:spPr>
          <a:xfrm>
            <a:off x="0" y="298901"/>
            <a:ext cx="6096000"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37" name="Google Shape;337;p23">
            <a:extLst>
              <a:ext uri="{FF2B5EF4-FFF2-40B4-BE49-F238E27FC236}">
                <a16:creationId xmlns:a16="http://schemas.microsoft.com/office/drawing/2014/main" id="{6F4D3950-25E9-7BBE-0C6E-D1A66FCDDEAC}"/>
              </a:ext>
            </a:extLst>
          </p:cNvPr>
          <p:cNvSpPr txBox="1"/>
          <p:nvPr/>
        </p:nvSpPr>
        <p:spPr>
          <a:xfrm>
            <a:off x="393449" y="427332"/>
            <a:ext cx="7425866" cy="523180"/>
          </a:xfrm>
          <a:prstGeom prst="rect">
            <a:avLst/>
          </a:prstGeom>
          <a:noFill/>
          <a:ln>
            <a:noFill/>
          </a:ln>
        </p:spPr>
        <p:txBody>
          <a:bodyPr spcFirstLastPara="1" wrap="square" lIns="91425" tIns="45700" rIns="91425" bIns="45700" anchor="t" anchorCtr="0">
            <a:spAutoFit/>
          </a:bodyPr>
          <a:lstStyle/>
          <a:p>
            <a:pPr lvl="0"/>
            <a:r>
              <a:rPr lang="es-ES" sz="2800" b="1" dirty="0" err="1">
                <a:solidFill>
                  <a:schemeClr val="bg1"/>
                </a:solidFill>
                <a:latin typeface="Roboto" panose="02000000000000000000" pitchFamily="2" charset="0"/>
                <a:ea typeface="Roboto" panose="02000000000000000000" pitchFamily="2" charset="0"/>
                <a:cs typeface="Roboto" panose="02000000000000000000" pitchFamily="2" charset="0"/>
              </a:rPr>
              <a:t>Soluções</a:t>
            </a:r>
            <a:r>
              <a:rPr lang="es-ES" sz="2800" b="1" dirty="0">
                <a:solidFill>
                  <a:schemeClr val="bg1"/>
                </a:solidFill>
                <a:latin typeface="Roboto" panose="02000000000000000000" pitchFamily="2" charset="0"/>
                <a:ea typeface="Roboto" panose="02000000000000000000" pitchFamily="2" charset="0"/>
                <a:cs typeface="Roboto" panose="02000000000000000000" pitchFamily="2" charset="0"/>
              </a:rPr>
              <a:t> para </a:t>
            </a:r>
            <a:r>
              <a:rPr lang="es-ES" sz="2800" b="1" dirty="0" err="1">
                <a:solidFill>
                  <a:schemeClr val="bg1"/>
                </a:solidFill>
                <a:latin typeface="Roboto" panose="02000000000000000000" pitchFamily="2" charset="0"/>
                <a:ea typeface="Roboto" panose="02000000000000000000" pitchFamily="2" charset="0"/>
                <a:cs typeface="Roboto" panose="02000000000000000000" pitchFamily="2" charset="0"/>
              </a:rPr>
              <a:t>estourar</a:t>
            </a:r>
            <a:r>
              <a:rPr lang="es-ES" sz="2800" b="1" dirty="0">
                <a:solidFill>
                  <a:schemeClr val="bg1"/>
                </a:solidFill>
                <a:latin typeface="Roboto" panose="02000000000000000000" pitchFamily="2" charset="0"/>
                <a:ea typeface="Roboto" panose="02000000000000000000" pitchFamily="2" charset="0"/>
                <a:cs typeface="Roboto" panose="02000000000000000000" pitchFamily="2" charset="0"/>
              </a:rPr>
              <a:t> a </a:t>
            </a:r>
            <a:r>
              <a:rPr lang="es-ES" sz="2800" b="1" dirty="0" err="1">
                <a:solidFill>
                  <a:schemeClr val="bg1"/>
                </a:solidFill>
                <a:latin typeface="Roboto" panose="02000000000000000000" pitchFamily="2" charset="0"/>
                <a:ea typeface="Roboto" panose="02000000000000000000" pitchFamily="2" charset="0"/>
                <a:cs typeface="Roboto" panose="02000000000000000000" pitchFamily="2" charset="0"/>
              </a:rPr>
              <a:t>Bolha</a:t>
            </a:r>
            <a:endParaRPr lang="es-ES" sz="2800" b="1"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pic>
        <p:nvPicPr>
          <p:cNvPr id="3" name="Imagem 2">
            <a:extLst>
              <a:ext uri="{FF2B5EF4-FFF2-40B4-BE49-F238E27FC236}">
                <a16:creationId xmlns:a16="http://schemas.microsoft.com/office/drawing/2014/main" id="{BCBCE873-54F3-9CBB-FC54-B3CB8C0023DE}"/>
              </a:ext>
            </a:extLst>
          </p:cNvPr>
          <p:cNvPicPr>
            <a:picLocks noChangeAspect="1"/>
          </p:cNvPicPr>
          <p:nvPr/>
        </p:nvPicPr>
        <p:blipFill>
          <a:blip r:embed="rId3"/>
          <a:stretch>
            <a:fillRect/>
          </a:stretch>
        </p:blipFill>
        <p:spPr>
          <a:xfrm>
            <a:off x="0" y="5366657"/>
            <a:ext cx="12192000" cy="1491343"/>
          </a:xfrm>
          <a:prstGeom prst="rect">
            <a:avLst/>
          </a:prstGeom>
        </p:spPr>
      </p:pic>
      <p:pic>
        <p:nvPicPr>
          <p:cNvPr id="455" name="Google Shape;455;g3ef65ee95d1_0_134" descr="image.png"/>
          <p:cNvPicPr preferRelativeResize="0"/>
          <p:nvPr/>
        </p:nvPicPr>
        <p:blipFill rotWithShape="1">
          <a:blip r:embed="rId4">
            <a:alphaModFix/>
          </a:blip>
          <a:srcRect/>
          <a:stretch/>
        </p:blipFill>
        <p:spPr>
          <a:xfrm>
            <a:off x="6502041" y="1447276"/>
            <a:ext cx="5148263" cy="3790950"/>
          </a:xfrm>
          <a:prstGeom prst="rect">
            <a:avLst/>
          </a:prstGeom>
          <a:noFill/>
          <a:ln>
            <a:noFill/>
          </a:ln>
        </p:spPr>
      </p:pic>
      <p:sp>
        <p:nvSpPr>
          <p:cNvPr id="6" name="CaixaDeTexto 5">
            <a:extLst>
              <a:ext uri="{FF2B5EF4-FFF2-40B4-BE49-F238E27FC236}">
                <a16:creationId xmlns:a16="http://schemas.microsoft.com/office/drawing/2014/main" id="{40B244D3-0230-701A-601E-F0CA516DA7C6}"/>
              </a:ext>
            </a:extLst>
          </p:cNvPr>
          <p:cNvSpPr txBox="1"/>
          <p:nvPr/>
        </p:nvSpPr>
        <p:spPr>
          <a:xfrm>
            <a:off x="308528" y="1967947"/>
            <a:ext cx="6100916" cy="1015663"/>
          </a:xfrm>
          <a:prstGeom prst="rect">
            <a:avLst/>
          </a:prstGeom>
          <a:noFill/>
        </p:spPr>
        <p:txBody>
          <a:bodyPr wrap="square">
            <a:spAutoFit/>
          </a:bodyPr>
          <a:lstStyle/>
          <a:p>
            <a:pPr algn="just"/>
            <a:r>
              <a:rPr lang="pt-BR" sz="2000" dirty="0">
                <a:latin typeface="Roboto" panose="02000000000000000000" pitchFamily="2" charset="0"/>
                <a:ea typeface="Roboto" panose="02000000000000000000" pitchFamily="2" charset="0"/>
                <a:cs typeface="Roboto" panose="02000000000000000000" pitchFamily="2" charset="0"/>
              </a:rPr>
              <a:t>Iniciativas como a “Blue Feed / </a:t>
            </a:r>
            <a:r>
              <a:rPr lang="pt-BR" sz="2000" dirty="0" err="1">
                <a:latin typeface="Roboto" panose="02000000000000000000" pitchFamily="2" charset="0"/>
                <a:ea typeface="Roboto" panose="02000000000000000000" pitchFamily="2" charset="0"/>
                <a:cs typeface="Roboto" panose="02000000000000000000" pitchFamily="2" charset="0"/>
              </a:rPr>
              <a:t>Red</a:t>
            </a:r>
            <a:r>
              <a:rPr lang="pt-BR" sz="2000" dirty="0">
                <a:latin typeface="Roboto" panose="02000000000000000000" pitchFamily="2" charset="0"/>
                <a:ea typeface="Roboto" panose="02000000000000000000" pitchFamily="2" charset="0"/>
                <a:cs typeface="Roboto" panose="02000000000000000000" pitchFamily="2" charset="0"/>
              </a:rPr>
              <a:t> Feed” do Wall Street </a:t>
            </a:r>
            <a:r>
              <a:rPr lang="pt-BR" sz="2000" dirty="0" err="1">
                <a:latin typeface="Roboto" panose="02000000000000000000" pitchFamily="2" charset="0"/>
                <a:ea typeface="Roboto" panose="02000000000000000000" pitchFamily="2" charset="0"/>
                <a:cs typeface="Roboto" panose="02000000000000000000" pitchFamily="2" charset="0"/>
              </a:rPr>
              <a:t>Journal</a:t>
            </a:r>
            <a:r>
              <a:rPr lang="pt-BR" sz="2000" dirty="0">
                <a:latin typeface="Roboto" panose="02000000000000000000" pitchFamily="2" charset="0"/>
                <a:ea typeface="Roboto" panose="02000000000000000000" pitchFamily="2" charset="0"/>
                <a:cs typeface="Roboto" panose="02000000000000000000" pitchFamily="2" charset="0"/>
              </a:rPr>
              <a:t> mostram como as notícias são vistas do outro lado do espectro político.</a:t>
            </a:r>
          </a:p>
        </p:txBody>
      </p:sp>
      <p:sp>
        <p:nvSpPr>
          <p:cNvPr id="8" name="CaixaDeTexto 7">
            <a:extLst>
              <a:ext uri="{FF2B5EF4-FFF2-40B4-BE49-F238E27FC236}">
                <a16:creationId xmlns:a16="http://schemas.microsoft.com/office/drawing/2014/main" id="{B990EF08-89A5-F29A-6B66-184A32F0B291}"/>
              </a:ext>
            </a:extLst>
          </p:cNvPr>
          <p:cNvSpPr txBox="1"/>
          <p:nvPr/>
        </p:nvSpPr>
        <p:spPr>
          <a:xfrm>
            <a:off x="308528" y="3060883"/>
            <a:ext cx="6193513" cy="1323439"/>
          </a:xfrm>
          <a:prstGeom prst="rect">
            <a:avLst/>
          </a:prstGeom>
          <a:noFill/>
        </p:spPr>
        <p:txBody>
          <a:bodyPr wrap="square">
            <a:spAutoFit/>
          </a:bodyPr>
          <a:lstStyle/>
          <a:p>
            <a:pPr algn="just"/>
            <a:r>
              <a:rPr lang="pt-BR" sz="2000" dirty="0">
                <a:latin typeface="Roboto" panose="02000000000000000000" pitchFamily="2" charset="0"/>
                <a:ea typeface="Roboto" panose="02000000000000000000" pitchFamily="2" charset="0"/>
                <a:cs typeface="Roboto" panose="02000000000000000000" pitchFamily="2" charset="0"/>
              </a:rPr>
              <a:t>Outras ferramentas, como o </a:t>
            </a:r>
            <a:r>
              <a:rPr lang="pt-BR" sz="2000" dirty="0" err="1">
                <a:latin typeface="Roboto" panose="02000000000000000000" pitchFamily="2" charset="0"/>
                <a:ea typeface="Roboto" panose="02000000000000000000" pitchFamily="2" charset="0"/>
                <a:cs typeface="Roboto" panose="02000000000000000000" pitchFamily="2" charset="0"/>
              </a:rPr>
              <a:t>PolitEcho</a:t>
            </a:r>
            <a:r>
              <a:rPr lang="pt-BR" sz="2000" dirty="0">
                <a:latin typeface="Roboto" panose="02000000000000000000" pitchFamily="2" charset="0"/>
                <a:ea typeface="Roboto" panose="02000000000000000000" pitchFamily="2" charset="0"/>
                <a:cs typeface="Roboto" panose="02000000000000000000" pitchFamily="2" charset="0"/>
              </a:rPr>
              <a:t> ou o </a:t>
            </a:r>
            <a:r>
              <a:rPr lang="pt-BR" sz="2000" dirty="0" err="1">
                <a:latin typeface="Roboto" panose="02000000000000000000" pitchFamily="2" charset="0"/>
                <a:ea typeface="Roboto" panose="02000000000000000000" pitchFamily="2" charset="0"/>
                <a:cs typeface="Roboto" panose="02000000000000000000" pitchFamily="2" charset="0"/>
              </a:rPr>
              <a:t>Flipfeed</a:t>
            </a:r>
            <a:r>
              <a:rPr lang="pt-BR" sz="2000" dirty="0">
                <a:latin typeface="Roboto" panose="02000000000000000000" pitchFamily="2" charset="0"/>
                <a:ea typeface="Roboto" panose="02000000000000000000" pitchFamily="2" charset="0"/>
                <a:cs typeface="Roboto" panose="02000000000000000000" pitchFamily="2" charset="0"/>
              </a:rPr>
              <a:t>, permitem que os usuários identifiquem seus próprios preconceitos e visualizem conteúdos “opostos” para romper o isolamento</a:t>
            </a:r>
          </a:p>
        </p:txBody>
      </p:sp>
    </p:spTree>
    <p:extLst>
      <p:ext uri="{BB962C8B-B14F-4D97-AF65-F5344CB8AC3E}">
        <p14:creationId xmlns:p14="http://schemas.microsoft.com/office/powerpoint/2010/main" val="34060871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pic>
        <p:nvPicPr>
          <p:cNvPr id="462" name="Google Shape;462;g3ef65ee95d1_0_250" descr="image.png"/>
          <p:cNvPicPr preferRelativeResize="0"/>
          <p:nvPr/>
        </p:nvPicPr>
        <p:blipFill rotWithShape="1">
          <a:blip r:embed="rId3">
            <a:alphaModFix/>
          </a:blip>
          <a:srcRect/>
          <a:stretch/>
        </p:blipFill>
        <p:spPr>
          <a:xfrm>
            <a:off x="6453187" y="2090737"/>
            <a:ext cx="5167312" cy="3810000"/>
          </a:xfrm>
          <a:prstGeom prst="rect">
            <a:avLst/>
          </a:prstGeom>
          <a:noFill/>
          <a:ln>
            <a:noFill/>
          </a:ln>
        </p:spPr>
      </p:pic>
      <p:sp>
        <p:nvSpPr>
          <p:cNvPr id="463" name="Google Shape;463;g3ef65ee95d1_0_250"/>
          <p:cNvSpPr/>
          <p:nvPr/>
        </p:nvSpPr>
        <p:spPr>
          <a:xfrm>
            <a:off x="0" y="0"/>
            <a:ext cx="142800" cy="6858000"/>
          </a:xfrm>
          <a:prstGeom prst="rect">
            <a:avLst/>
          </a:prstGeom>
          <a:solidFill>
            <a:srgbClr val="002D5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464" name="Google Shape;464;g3ef65ee95d1_0_250"/>
          <p:cNvSpPr txBox="1"/>
          <p:nvPr/>
        </p:nvSpPr>
        <p:spPr>
          <a:xfrm>
            <a:off x="1881187" y="571500"/>
            <a:ext cx="90012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3150" b="1" i="0" u="none" strike="noStrike" cap="none">
                <a:solidFill>
                  <a:srgbClr val="002D52"/>
                </a:solidFill>
                <a:latin typeface="Merriweather"/>
                <a:ea typeface="Merriweather"/>
                <a:cs typeface="Merriweather"/>
                <a:sym typeface="Merriweather"/>
              </a:rPr>
              <a:t>Pinchar la Burbuja: Soluciones</a:t>
            </a:r>
            <a:endParaRPr/>
          </a:p>
        </p:txBody>
      </p:sp>
      <p:pic>
        <p:nvPicPr>
          <p:cNvPr id="465" name="Google Shape;465;g3ef65ee95d1_0_250"/>
          <p:cNvPicPr preferRelativeResize="0"/>
          <p:nvPr/>
        </p:nvPicPr>
        <p:blipFill>
          <a:blip r:embed="rId4">
            <a:alphaModFix/>
          </a:blip>
          <a:stretch>
            <a:fillRect/>
          </a:stretch>
        </p:blipFill>
        <p:spPr>
          <a:xfrm>
            <a:off x="1669713" y="1"/>
            <a:ext cx="8159073" cy="6858000"/>
          </a:xfrm>
          <a:prstGeom prst="rect">
            <a:avLst/>
          </a:prstGeom>
          <a:noFill/>
          <a:ln>
            <a:noFill/>
          </a:ln>
        </p:spPr>
      </p:pic>
      <p:pic>
        <p:nvPicPr>
          <p:cNvPr id="5" name="Imagem 4">
            <a:extLst>
              <a:ext uri="{FF2B5EF4-FFF2-40B4-BE49-F238E27FC236}">
                <a16:creationId xmlns:a16="http://schemas.microsoft.com/office/drawing/2014/main" id="{8362000B-1E9A-7731-C20D-3DA4F01730AE}"/>
              </a:ext>
            </a:extLst>
          </p:cNvPr>
          <p:cNvPicPr>
            <a:picLocks noChangeAspect="1"/>
          </p:cNvPicPr>
          <p:nvPr/>
        </p:nvPicPr>
        <p:blipFill>
          <a:blip r:embed="rId5"/>
          <a:stretch>
            <a:fillRect/>
          </a:stretch>
        </p:blipFill>
        <p:spPr>
          <a:xfrm rot="5400000">
            <a:off x="8355393" y="3000305"/>
            <a:ext cx="6836911" cy="836301"/>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24"/>
          <p:cNvSpPr/>
          <p:nvPr/>
        </p:nvSpPr>
        <p:spPr>
          <a:xfrm>
            <a:off x="185194" y="138896"/>
            <a:ext cx="11852476" cy="6569511"/>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6" name="Google Shape;346;p24"/>
          <p:cNvSpPr/>
          <p:nvPr/>
        </p:nvSpPr>
        <p:spPr>
          <a:xfrm>
            <a:off x="0" y="298901"/>
            <a:ext cx="6096000"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7" name="Google Shape;347;p24"/>
          <p:cNvSpPr txBox="1"/>
          <p:nvPr/>
        </p:nvSpPr>
        <p:spPr>
          <a:xfrm>
            <a:off x="902208" y="365757"/>
            <a:ext cx="7425866"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2800" b="1" dirty="0" err="1">
                <a:solidFill>
                  <a:schemeClr val="bg1">
                    <a:lumMod val="95000"/>
                  </a:schemeClr>
                </a:solidFill>
                <a:latin typeface="Roboto" panose="02000000000000000000" pitchFamily="2" charset="0"/>
                <a:ea typeface="Roboto" panose="02000000000000000000" pitchFamily="2" charset="0"/>
                <a:cs typeface="Roboto" panose="02000000000000000000" pitchFamily="2" charset="0"/>
                <a:sym typeface="Arial"/>
              </a:rPr>
              <a:t>Imunidad</a:t>
            </a:r>
            <a:r>
              <a:rPr lang="es-ES" sz="2800" b="1" dirty="0" err="1">
                <a:solidFill>
                  <a:schemeClr val="bg1">
                    <a:lumMod val="95000"/>
                  </a:schemeClr>
                </a:solidFill>
                <a:latin typeface="Roboto" panose="02000000000000000000" pitchFamily="2" charset="0"/>
                <a:ea typeface="Roboto" panose="02000000000000000000" pitchFamily="2" charset="0"/>
                <a:cs typeface="Roboto" panose="02000000000000000000" pitchFamily="2" charset="0"/>
              </a:rPr>
              <a:t>e</a:t>
            </a:r>
            <a:r>
              <a:rPr lang="es-ES" sz="2800" b="1" dirty="0">
                <a:solidFill>
                  <a:schemeClr val="bg1">
                    <a:lumMod val="95000"/>
                  </a:schemeClr>
                </a:solidFill>
                <a:latin typeface="Roboto" panose="02000000000000000000" pitchFamily="2" charset="0"/>
                <a:ea typeface="Roboto" panose="02000000000000000000" pitchFamily="2" charset="0"/>
                <a:cs typeface="Roboto" panose="02000000000000000000" pitchFamily="2" charset="0"/>
                <a:sym typeface="Arial"/>
              </a:rPr>
              <a:t> Democrática</a:t>
            </a:r>
            <a:endParaRPr sz="2800" b="1" dirty="0">
              <a:solidFill>
                <a:schemeClr val="bg1">
                  <a:lumMod val="95000"/>
                </a:schemeClr>
              </a:solidFill>
              <a:latin typeface="Roboto" panose="02000000000000000000" pitchFamily="2" charset="0"/>
              <a:ea typeface="Roboto" panose="02000000000000000000" pitchFamily="2" charset="0"/>
              <a:cs typeface="Roboto" panose="02000000000000000000" pitchFamily="2" charset="0"/>
              <a:sym typeface="Arial"/>
            </a:endParaRPr>
          </a:p>
        </p:txBody>
      </p:sp>
      <p:sp>
        <p:nvSpPr>
          <p:cNvPr id="349" name="Google Shape;349;p24"/>
          <p:cNvSpPr/>
          <p:nvPr/>
        </p:nvSpPr>
        <p:spPr>
          <a:xfrm>
            <a:off x="-137160" y="195118"/>
            <a:ext cx="6096000" cy="1024082"/>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 name="Imagem 3">
            <a:extLst>
              <a:ext uri="{FF2B5EF4-FFF2-40B4-BE49-F238E27FC236}">
                <a16:creationId xmlns:a16="http://schemas.microsoft.com/office/drawing/2014/main" id="{231C0AC3-6864-42BC-B099-80BFB8C26625}"/>
              </a:ext>
            </a:extLst>
          </p:cNvPr>
          <p:cNvPicPr>
            <a:picLocks noChangeAspect="1"/>
          </p:cNvPicPr>
          <p:nvPr/>
        </p:nvPicPr>
        <p:blipFill>
          <a:blip r:embed="rId3"/>
          <a:stretch>
            <a:fillRect/>
          </a:stretch>
        </p:blipFill>
        <p:spPr>
          <a:xfrm>
            <a:off x="1691148" y="1379205"/>
            <a:ext cx="9410284" cy="5296098"/>
          </a:xfrm>
          <a:prstGeom prst="rect">
            <a:avLst/>
          </a:prstGeom>
        </p:spPr>
      </p:pic>
      <p:pic>
        <p:nvPicPr>
          <p:cNvPr id="3" name="Imagem 2">
            <a:extLst>
              <a:ext uri="{FF2B5EF4-FFF2-40B4-BE49-F238E27FC236}">
                <a16:creationId xmlns:a16="http://schemas.microsoft.com/office/drawing/2014/main" id="{4117ECD3-0A26-392C-907E-E17EFB0A8D25}"/>
              </a:ext>
            </a:extLst>
          </p:cNvPr>
          <p:cNvPicPr>
            <a:picLocks noChangeAspect="1"/>
          </p:cNvPicPr>
          <p:nvPr/>
        </p:nvPicPr>
        <p:blipFill>
          <a:blip r:embed="rId4"/>
          <a:stretch>
            <a:fillRect/>
          </a:stretch>
        </p:blipFill>
        <p:spPr>
          <a:xfrm>
            <a:off x="9972862" y="138896"/>
            <a:ext cx="2033943" cy="1139007"/>
          </a:xfrm>
          <a:prstGeom prst="rect">
            <a:avLst/>
          </a:prstGeom>
          <a:ln>
            <a:noFill/>
          </a:ln>
          <a:effectLst>
            <a:softEdge rad="112500"/>
          </a:effec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25"/>
          <p:cNvSpPr/>
          <p:nvPr/>
        </p:nvSpPr>
        <p:spPr>
          <a:xfrm>
            <a:off x="185194" y="138896"/>
            <a:ext cx="11852476" cy="6569511"/>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6" name="Google Shape;356;p25"/>
          <p:cNvSpPr/>
          <p:nvPr/>
        </p:nvSpPr>
        <p:spPr>
          <a:xfrm>
            <a:off x="0" y="298901"/>
            <a:ext cx="6096000"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7" name="Google Shape;357;p25"/>
          <p:cNvSpPr txBox="1"/>
          <p:nvPr/>
        </p:nvSpPr>
        <p:spPr>
          <a:xfrm>
            <a:off x="902208" y="365757"/>
            <a:ext cx="7425866" cy="523220"/>
          </a:xfrm>
          <a:prstGeom prst="rect">
            <a:avLst/>
          </a:prstGeom>
          <a:noFill/>
          <a:ln>
            <a:noFill/>
          </a:ln>
        </p:spPr>
        <p:txBody>
          <a:bodyPr spcFirstLastPara="1" wrap="square" lIns="91425" tIns="45700" rIns="91425" bIns="45700" anchor="t" anchorCtr="0">
            <a:spAutoFit/>
          </a:bodyPr>
          <a:lstStyle/>
          <a:p>
            <a:pPr lvl="0"/>
            <a:r>
              <a:rPr lang="es-ES" sz="2800" b="1" dirty="0" err="1">
                <a:solidFill>
                  <a:schemeClr val="bg1"/>
                </a:solidFill>
                <a:latin typeface="Roboto" panose="02000000000000000000" pitchFamily="2" charset="0"/>
                <a:ea typeface="Roboto" panose="02000000000000000000" pitchFamily="2" charset="0"/>
                <a:cs typeface="Roboto" panose="02000000000000000000" pitchFamily="2" charset="0"/>
              </a:rPr>
              <a:t>Reflexão</a:t>
            </a:r>
            <a:endParaRPr lang="es-ES" sz="2800" b="1"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359" name="Google Shape;359;p25"/>
          <p:cNvSpPr/>
          <p:nvPr/>
        </p:nvSpPr>
        <p:spPr>
          <a:xfrm>
            <a:off x="-137160" y="195118"/>
            <a:ext cx="6096000" cy="1024082"/>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 name="Imagem 3">
            <a:extLst>
              <a:ext uri="{FF2B5EF4-FFF2-40B4-BE49-F238E27FC236}">
                <a16:creationId xmlns:a16="http://schemas.microsoft.com/office/drawing/2014/main" id="{BEAB8D26-DEBF-2754-F6D5-4276BB58BEEE}"/>
              </a:ext>
            </a:extLst>
          </p:cNvPr>
          <p:cNvPicPr>
            <a:picLocks noChangeAspect="1"/>
          </p:cNvPicPr>
          <p:nvPr/>
        </p:nvPicPr>
        <p:blipFill>
          <a:blip r:embed="rId3"/>
          <a:stretch>
            <a:fillRect/>
          </a:stretch>
        </p:blipFill>
        <p:spPr>
          <a:xfrm>
            <a:off x="1649206" y="1379205"/>
            <a:ext cx="8924451" cy="5022672"/>
          </a:xfrm>
          <a:prstGeom prst="rect">
            <a:avLst/>
          </a:prstGeom>
        </p:spPr>
      </p:pic>
      <p:pic>
        <p:nvPicPr>
          <p:cNvPr id="3" name="Imagem 2">
            <a:extLst>
              <a:ext uri="{FF2B5EF4-FFF2-40B4-BE49-F238E27FC236}">
                <a16:creationId xmlns:a16="http://schemas.microsoft.com/office/drawing/2014/main" id="{7C772B68-CBB5-0547-8CF4-DCD6AE285CD2}"/>
              </a:ext>
            </a:extLst>
          </p:cNvPr>
          <p:cNvPicPr>
            <a:picLocks noChangeAspect="1"/>
          </p:cNvPicPr>
          <p:nvPr/>
        </p:nvPicPr>
        <p:blipFill>
          <a:blip r:embed="rId4"/>
          <a:stretch>
            <a:fillRect/>
          </a:stretch>
        </p:blipFill>
        <p:spPr>
          <a:xfrm>
            <a:off x="9972862" y="138896"/>
            <a:ext cx="2033943" cy="1139007"/>
          </a:xfrm>
          <a:prstGeom prst="rect">
            <a:avLst/>
          </a:prstGeom>
          <a:ln>
            <a:noFill/>
          </a:ln>
          <a:effectLst>
            <a:softEdge rad="112500"/>
          </a:effec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54">
          <a:extLst>
            <a:ext uri="{FF2B5EF4-FFF2-40B4-BE49-F238E27FC236}">
              <a16:creationId xmlns:a16="http://schemas.microsoft.com/office/drawing/2014/main" id="{9783E08F-88EF-8C24-79E5-CA1250E523D0}"/>
            </a:ext>
          </a:extLst>
        </p:cNvPr>
        <p:cNvGrpSpPr/>
        <p:nvPr/>
      </p:nvGrpSpPr>
      <p:grpSpPr>
        <a:xfrm>
          <a:off x="0" y="0"/>
          <a:ext cx="0" cy="0"/>
          <a:chOff x="0" y="0"/>
          <a:chExt cx="0" cy="0"/>
        </a:xfrm>
      </p:grpSpPr>
      <p:sp>
        <p:nvSpPr>
          <p:cNvPr id="355" name="Google Shape;355;p25">
            <a:extLst>
              <a:ext uri="{FF2B5EF4-FFF2-40B4-BE49-F238E27FC236}">
                <a16:creationId xmlns:a16="http://schemas.microsoft.com/office/drawing/2014/main" id="{503D3C29-32F6-9F86-F00F-DC343E65C5A5}"/>
              </a:ext>
            </a:extLst>
          </p:cNvPr>
          <p:cNvSpPr/>
          <p:nvPr/>
        </p:nvSpPr>
        <p:spPr>
          <a:xfrm>
            <a:off x="185194" y="138896"/>
            <a:ext cx="11852476" cy="6569511"/>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6" name="Google Shape;356;p25">
            <a:extLst>
              <a:ext uri="{FF2B5EF4-FFF2-40B4-BE49-F238E27FC236}">
                <a16:creationId xmlns:a16="http://schemas.microsoft.com/office/drawing/2014/main" id="{2DE62631-2B22-293F-4B5C-FF2E4D7B3517}"/>
              </a:ext>
            </a:extLst>
          </p:cNvPr>
          <p:cNvSpPr/>
          <p:nvPr/>
        </p:nvSpPr>
        <p:spPr>
          <a:xfrm>
            <a:off x="0" y="298901"/>
            <a:ext cx="6096000"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7" name="Google Shape;357;p25">
            <a:extLst>
              <a:ext uri="{FF2B5EF4-FFF2-40B4-BE49-F238E27FC236}">
                <a16:creationId xmlns:a16="http://schemas.microsoft.com/office/drawing/2014/main" id="{108323E0-1718-BB1A-16EC-C26D65C9BAA9}"/>
              </a:ext>
            </a:extLst>
          </p:cNvPr>
          <p:cNvSpPr txBox="1"/>
          <p:nvPr/>
        </p:nvSpPr>
        <p:spPr>
          <a:xfrm>
            <a:off x="292290" y="488887"/>
            <a:ext cx="7425866" cy="523180"/>
          </a:xfrm>
          <a:prstGeom prst="rect">
            <a:avLst/>
          </a:prstGeom>
          <a:noFill/>
          <a:ln>
            <a:noFill/>
          </a:ln>
        </p:spPr>
        <p:txBody>
          <a:bodyPr spcFirstLastPara="1" wrap="square" lIns="91425" tIns="45700" rIns="91425" bIns="45700" anchor="t" anchorCtr="0">
            <a:spAutoFit/>
          </a:bodyPr>
          <a:lstStyle/>
          <a:p>
            <a:pPr lvl="0"/>
            <a:r>
              <a:rPr lang="es-ES" sz="2800" b="1" dirty="0" err="1">
                <a:solidFill>
                  <a:schemeClr val="bg1"/>
                </a:solidFill>
                <a:latin typeface="Roboto" panose="02000000000000000000" pitchFamily="2" charset="0"/>
                <a:ea typeface="Roboto" panose="02000000000000000000" pitchFamily="2" charset="0"/>
                <a:cs typeface="Roboto" panose="02000000000000000000" pitchFamily="2" charset="0"/>
              </a:rPr>
              <a:t>Desinformação</a:t>
            </a:r>
            <a:r>
              <a:rPr lang="es-ES" sz="2800" b="1" dirty="0">
                <a:solidFill>
                  <a:schemeClr val="bg1"/>
                </a:solidFill>
                <a:latin typeface="Roboto" panose="02000000000000000000" pitchFamily="2" charset="0"/>
                <a:ea typeface="Roboto" panose="02000000000000000000" pitchFamily="2" charset="0"/>
                <a:cs typeface="Roboto" panose="02000000000000000000" pitchFamily="2" charset="0"/>
              </a:rPr>
              <a:t> – </a:t>
            </a:r>
            <a:r>
              <a:rPr lang="es-ES" sz="2800" b="1" dirty="0" err="1">
                <a:solidFill>
                  <a:schemeClr val="bg1"/>
                </a:solidFill>
                <a:latin typeface="Roboto" panose="02000000000000000000" pitchFamily="2" charset="0"/>
                <a:ea typeface="Roboto" panose="02000000000000000000" pitchFamily="2" charset="0"/>
                <a:cs typeface="Roboto" panose="02000000000000000000" pitchFamily="2" charset="0"/>
              </a:rPr>
              <a:t>Governança</a:t>
            </a:r>
            <a:endParaRPr lang="es-ES" sz="2800" b="1"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359" name="Google Shape;359;p25">
            <a:extLst>
              <a:ext uri="{FF2B5EF4-FFF2-40B4-BE49-F238E27FC236}">
                <a16:creationId xmlns:a16="http://schemas.microsoft.com/office/drawing/2014/main" id="{B6710593-6535-594B-4E6D-8D982315A932}"/>
              </a:ext>
            </a:extLst>
          </p:cNvPr>
          <p:cNvSpPr/>
          <p:nvPr/>
        </p:nvSpPr>
        <p:spPr>
          <a:xfrm>
            <a:off x="-137160" y="195118"/>
            <a:ext cx="6096000" cy="1024082"/>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 name="CaixaDeTexto 2">
            <a:extLst>
              <a:ext uri="{FF2B5EF4-FFF2-40B4-BE49-F238E27FC236}">
                <a16:creationId xmlns:a16="http://schemas.microsoft.com/office/drawing/2014/main" id="{13F7B4A1-7184-D578-3DC4-FBF2752D6AA6}"/>
              </a:ext>
            </a:extLst>
          </p:cNvPr>
          <p:cNvSpPr txBox="1"/>
          <p:nvPr/>
        </p:nvSpPr>
        <p:spPr>
          <a:xfrm>
            <a:off x="393782" y="1301536"/>
            <a:ext cx="11130116" cy="5324535"/>
          </a:xfrm>
          <a:prstGeom prst="rect">
            <a:avLst/>
          </a:prstGeom>
          <a:noFill/>
        </p:spPr>
        <p:txBody>
          <a:bodyPr wrap="square">
            <a:spAutoFit/>
          </a:bodyPr>
          <a:lstStyle/>
          <a:p>
            <a:pPr marL="342900" indent="-342900" algn="just">
              <a:buFont typeface="Wingdings" panose="05000000000000000000" pitchFamily="2" charset="2"/>
              <a:buChar char="§"/>
            </a:pPr>
            <a:r>
              <a:rPr lang="pt-BR" sz="2000" dirty="0">
                <a:latin typeface="Roboto" panose="02000000000000000000" pitchFamily="2" charset="0"/>
                <a:ea typeface="Roboto" panose="02000000000000000000" pitchFamily="2" charset="0"/>
                <a:cs typeface="Roboto" panose="02000000000000000000" pitchFamily="2" charset="0"/>
              </a:rPr>
              <a:t>Premissa: Nas democracias contemporâneas, o exercício do direito à participação política (consagrado no Artigo 25 do Pacto Internacional sobre Direitos Civis e Políticos) ocorre cada vez mais em ambientes digitais mediados por plataformas.</a:t>
            </a:r>
          </a:p>
          <a:p>
            <a:pPr marL="342900" indent="-342900" algn="just">
              <a:buFont typeface="Wingdings" panose="05000000000000000000" pitchFamily="2" charset="2"/>
              <a:buChar char="§"/>
            </a:pPr>
            <a:endParaRPr lang="pt-BR" sz="2000" dirty="0">
              <a:latin typeface="Roboto" panose="02000000000000000000" pitchFamily="2" charset="0"/>
              <a:ea typeface="Roboto" panose="02000000000000000000" pitchFamily="2" charset="0"/>
              <a:cs typeface="Roboto" panose="02000000000000000000" pitchFamily="2" charset="0"/>
            </a:endParaRPr>
          </a:p>
          <a:p>
            <a:pPr marL="342900" indent="-342900" algn="just">
              <a:buFont typeface="Wingdings" panose="05000000000000000000" pitchFamily="2" charset="2"/>
              <a:buChar char="§"/>
            </a:pPr>
            <a:r>
              <a:rPr lang="pt-BR" sz="2000" dirty="0">
                <a:latin typeface="Roboto" panose="02000000000000000000" pitchFamily="2" charset="0"/>
                <a:ea typeface="Roboto" panose="02000000000000000000" pitchFamily="2" charset="0"/>
                <a:cs typeface="Roboto" panose="02000000000000000000" pitchFamily="2" charset="0"/>
              </a:rPr>
              <a:t>Tese: A desinformação, impulsionada por dinâmicas algorítmicas centradas no engajamento (interação), não apenas engana os indivíduos, mas compromete estruturalmente os pilares da democracia: o debate público, o direito ao voto e o direito de se candidatar a cargos públicos.</a:t>
            </a:r>
          </a:p>
          <a:p>
            <a:pPr marL="342900" indent="-342900" algn="just">
              <a:buFont typeface="Wingdings" panose="05000000000000000000" pitchFamily="2" charset="2"/>
              <a:buChar char="§"/>
            </a:pPr>
            <a:endParaRPr lang="pt-BR" sz="2000" dirty="0">
              <a:latin typeface="Roboto" panose="02000000000000000000" pitchFamily="2" charset="0"/>
              <a:ea typeface="Roboto" panose="02000000000000000000" pitchFamily="2" charset="0"/>
              <a:cs typeface="Roboto" panose="02000000000000000000" pitchFamily="2" charset="0"/>
            </a:endParaRPr>
          </a:p>
          <a:p>
            <a:pPr marL="342900" indent="-342900" algn="just">
              <a:buFont typeface="Wingdings" panose="05000000000000000000" pitchFamily="2" charset="2"/>
              <a:buChar char="§"/>
            </a:pPr>
            <a:r>
              <a:rPr lang="pt-BR" sz="2000" dirty="0">
                <a:latin typeface="Roboto" panose="02000000000000000000" pitchFamily="2" charset="0"/>
                <a:ea typeface="Roboto" panose="02000000000000000000" pitchFamily="2" charset="0"/>
                <a:cs typeface="Roboto" panose="02000000000000000000" pitchFamily="2" charset="0"/>
              </a:rPr>
              <a:t>As redes sociais se tornaram a principal fonte de notícias para a maioria dos cidadãos e o espaço central para as campanhas eleitorais e o debate político.</a:t>
            </a:r>
          </a:p>
          <a:p>
            <a:pPr marL="342900" indent="-342900" algn="just">
              <a:buFont typeface="Wingdings" panose="05000000000000000000" pitchFamily="2" charset="2"/>
              <a:buChar char="§"/>
            </a:pPr>
            <a:endParaRPr lang="pt-BR" sz="2000" dirty="0">
              <a:latin typeface="Roboto" panose="02000000000000000000" pitchFamily="2" charset="0"/>
              <a:ea typeface="Roboto" panose="02000000000000000000" pitchFamily="2" charset="0"/>
              <a:cs typeface="Roboto" panose="02000000000000000000" pitchFamily="2" charset="0"/>
            </a:endParaRPr>
          </a:p>
          <a:p>
            <a:pPr marL="342900" indent="-342900" algn="just">
              <a:buFont typeface="Wingdings" panose="05000000000000000000" pitchFamily="2" charset="2"/>
              <a:buChar char="§"/>
            </a:pPr>
            <a:r>
              <a:rPr lang="pt-BR" sz="2000" dirty="0">
                <a:latin typeface="Roboto" panose="02000000000000000000" pitchFamily="2" charset="0"/>
                <a:ea typeface="Roboto" panose="02000000000000000000" pitchFamily="2" charset="0"/>
                <a:cs typeface="Roboto" panose="02000000000000000000" pitchFamily="2" charset="0"/>
              </a:rPr>
              <a:t>As plataformas digitais transformaram a participação cidadã por meio de “pequenos atos” (curtir, compartilhar, seguir contas), que reduzem os custos da participação, mas também geram sinais de viabilidade que podem ser manipulados em grande escala.</a:t>
            </a:r>
          </a:p>
          <a:p>
            <a:pPr marL="342900" indent="-342900" algn="just">
              <a:buFont typeface="Wingdings" panose="05000000000000000000" pitchFamily="2" charset="2"/>
              <a:buChar char="§"/>
            </a:pPr>
            <a:endParaRPr lang="pt-BR" sz="2000" dirty="0">
              <a:latin typeface="Roboto" panose="02000000000000000000" pitchFamily="2" charset="0"/>
              <a:ea typeface="Roboto" panose="02000000000000000000" pitchFamily="2" charset="0"/>
              <a:cs typeface="Roboto" panose="02000000000000000000" pitchFamily="2" charset="0"/>
            </a:endParaRPr>
          </a:p>
          <a:p>
            <a:pPr marL="342900" indent="-342900" algn="just">
              <a:buFont typeface="Wingdings" panose="05000000000000000000" pitchFamily="2" charset="2"/>
              <a:buChar char="§"/>
            </a:pPr>
            <a:r>
              <a:rPr lang="pt-BR" sz="2000" dirty="0">
                <a:latin typeface="Roboto" panose="02000000000000000000" pitchFamily="2" charset="0"/>
                <a:ea typeface="Roboto" panose="02000000000000000000" pitchFamily="2" charset="0"/>
                <a:cs typeface="Roboto" panose="02000000000000000000" pitchFamily="2" charset="0"/>
              </a:rPr>
              <a:t>As plataformas não são meros intermediários neutros; elas atuam como novas autoridades ou governantes do espaço digital, estruturando e determinando como os cidadãos interagem.</a:t>
            </a:r>
          </a:p>
        </p:txBody>
      </p:sp>
      <p:pic>
        <p:nvPicPr>
          <p:cNvPr id="4" name="Imagem 3">
            <a:extLst>
              <a:ext uri="{FF2B5EF4-FFF2-40B4-BE49-F238E27FC236}">
                <a16:creationId xmlns:a16="http://schemas.microsoft.com/office/drawing/2014/main" id="{E2192F41-C5EF-0348-507A-A7BC38160504}"/>
              </a:ext>
            </a:extLst>
          </p:cNvPr>
          <p:cNvPicPr>
            <a:picLocks noChangeAspect="1"/>
          </p:cNvPicPr>
          <p:nvPr/>
        </p:nvPicPr>
        <p:blipFill>
          <a:blip r:embed="rId3"/>
          <a:stretch>
            <a:fillRect/>
          </a:stretch>
        </p:blipFill>
        <p:spPr>
          <a:xfrm>
            <a:off x="9972862" y="138896"/>
            <a:ext cx="2033943" cy="1139007"/>
          </a:xfrm>
          <a:prstGeom prst="rect">
            <a:avLst/>
          </a:prstGeom>
          <a:ln>
            <a:noFill/>
          </a:ln>
          <a:effectLst>
            <a:softEdge rad="112500"/>
          </a:effectLst>
        </p:spPr>
      </p:pic>
    </p:spTree>
    <p:extLst>
      <p:ext uri="{BB962C8B-B14F-4D97-AF65-F5344CB8AC3E}">
        <p14:creationId xmlns:p14="http://schemas.microsoft.com/office/powerpoint/2010/main" val="36316225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54">
          <a:extLst>
            <a:ext uri="{FF2B5EF4-FFF2-40B4-BE49-F238E27FC236}">
              <a16:creationId xmlns:a16="http://schemas.microsoft.com/office/drawing/2014/main" id="{6E961B63-6EC4-CF84-C15C-7294C022E13B}"/>
            </a:ext>
          </a:extLst>
        </p:cNvPr>
        <p:cNvGrpSpPr/>
        <p:nvPr/>
      </p:nvGrpSpPr>
      <p:grpSpPr>
        <a:xfrm>
          <a:off x="0" y="0"/>
          <a:ext cx="0" cy="0"/>
          <a:chOff x="0" y="0"/>
          <a:chExt cx="0" cy="0"/>
        </a:xfrm>
      </p:grpSpPr>
      <p:sp>
        <p:nvSpPr>
          <p:cNvPr id="355" name="Google Shape;355;p25">
            <a:extLst>
              <a:ext uri="{FF2B5EF4-FFF2-40B4-BE49-F238E27FC236}">
                <a16:creationId xmlns:a16="http://schemas.microsoft.com/office/drawing/2014/main" id="{C35DC142-2F61-EAA3-3B71-C1234C9A64DB}"/>
              </a:ext>
            </a:extLst>
          </p:cNvPr>
          <p:cNvSpPr/>
          <p:nvPr/>
        </p:nvSpPr>
        <p:spPr>
          <a:xfrm>
            <a:off x="185194" y="138896"/>
            <a:ext cx="11852476" cy="6569511"/>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6" name="Google Shape;356;p25">
            <a:extLst>
              <a:ext uri="{FF2B5EF4-FFF2-40B4-BE49-F238E27FC236}">
                <a16:creationId xmlns:a16="http://schemas.microsoft.com/office/drawing/2014/main" id="{C0FCB11B-C8B4-981F-0460-BAA21987B061}"/>
              </a:ext>
            </a:extLst>
          </p:cNvPr>
          <p:cNvSpPr/>
          <p:nvPr/>
        </p:nvSpPr>
        <p:spPr>
          <a:xfrm>
            <a:off x="0" y="298901"/>
            <a:ext cx="6096000"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7" name="Google Shape;357;p25">
            <a:extLst>
              <a:ext uri="{FF2B5EF4-FFF2-40B4-BE49-F238E27FC236}">
                <a16:creationId xmlns:a16="http://schemas.microsoft.com/office/drawing/2014/main" id="{EAB730D0-5A8D-8742-B945-2AE76784FE65}"/>
              </a:ext>
            </a:extLst>
          </p:cNvPr>
          <p:cNvSpPr txBox="1"/>
          <p:nvPr/>
        </p:nvSpPr>
        <p:spPr>
          <a:xfrm>
            <a:off x="314793" y="334999"/>
            <a:ext cx="5781207" cy="707846"/>
          </a:xfrm>
          <a:prstGeom prst="rect">
            <a:avLst/>
          </a:prstGeom>
          <a:noFill/>
          <a:ln>
            <a:noFill/>
          </a:ln>
        </p:spPr>
        <p:txBody>
          <a:bodyPr spcFirstLastPara="1" wrap="square" lIns="91425" tIns="45700" rIns="91425" bIns="45700" anchor="t" anchorCtr="0">
            <a:spAutoFit/>
          </a:bodyPr>
          <a:lstStyle/>
          <a:p>
            <a:pPr lvl="0"/>
            <a:r>
              <a:rPr lang="es-ES" sz="2000" b="1" dirty="0" err="1">
                <a:solidFill>
                  <a:schemeClr val="bg1"/>
                </a:solidFill>
                <a:latin typeface="Roboto" panose="02000000000000000000" pitchFamily="2" charset="0"/>
                <a:ea typeface="Roboto" panose="02000000000000000000" pitchFamily="2" charset="0"/>
                <a:cs typeface="Roboto" panose="02000000000000000000" pitchFamily="2" charset="0"/>
              </a:rPr>
              <a:t>Dinâmicas</a:t>
            </a:r>
            <a:r>
              <a:rPr lang="es-ES" sz="2000" b="1" dirty="0">
                <a:solidFill>
                  <a:schemeClr val="bg1"/>
                </a:solidFill>
                <a:latin typeface="Roboto" panose="02000000000000000000" pitchFamily="2" charset="0"/>
                <a:ea typeface="Roboto" panose="02000000000000000000" pitchFamily="2" charset="0"/>
                <a:cs typeface="Roboto" panose="02000000000000000000" pitchFamily="2" charset="0"/>
              </a:rPr>
              <a:t> Algorítmicas e a </a:t>
            </a:r>
            <a:r>
              <a:rPr lang="es-ES" sz="2000" b="1" dirty="0" err="1">
                <a:solidFill>
                  <a:schemeClr val="bg1"/>
                </a:solidFill>
                <a:latin typeface="Roboto" panose="02000000000000000000" pitchFamily="2" charset="0"/>
                <a:ea typeface="Roboto" panose="02000000000000000000" pitchFamily="2" charset="0"/>
                <a:cs typeface="Roboto" panose="02000000000000000000" pitchFamily="2" charset="0"/>
              </a:rPr>
              <a:t>Vulnerabilidade</a:t>
            </a:r>
            <a:r>
              <a:rPr lang="es-ES" sz="2000" b="1" dirty="0">
                <a:solidFill>
                  <a:schemeClr val="bg1"/>
                </a:solidFill>
                <a:latin typeface="Roboto" panose="02000000000000000000" pitchFamily="2" charset="0"/>
                <a:ea typeface="Roboto" panose="02000000000000000000" pitchFamily="2" charset="0"/>
                <a:cs typeface="Roboto" panose="02000000000000000000" pitchFamily="2" charset="0"/>
              </a:rPr>
              <a:t> Democrática</a:t>
            </a:r>
          </a:p>
        </p:txBody>
      </p:sp>
      <p:sp>
        <p:nvSpPr>
          <p:cNvPr id="359" name="Google Shape;359;p25">
            <a:extLst>
              <a:ext uri="{FF2B5EF4-FFF2-40B4-BE49-F238E27FC236}">
                <a16:creationId xmlns:a16="http://schemas.microsoft.com/office/drawing/2014/main" id="{EDCBF202-11F4-D8CB-DA65-50E36F6CBF3F}"/>
              </a:ext>
            </a:extLst>
          </p:cNvPr>
          <p:cNvSpPr/>
          <p:nvPr/>
        </p:nvSpPr>
        <p:spPr>
          <a:xfrm>
            <a:off x="-137160" y="195118"/>
            <a:ext cx="6096000" cy="1024082"/>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 name="CaixaDeTexto 2">
            <a:extLst>
              <a:ext uri="{FF2B5EF4-FFF2-40B4-BE49-F238E27FC236}">
                <a16:creationId xmlns:a16="http://schemas.microsoft.com/office/drawing/2014/main" id="{BF21F130-9995-ABAE-62E9-90041EC4B483}"/>
              </a:ext>
            </a:extLst>
          </p:cNvPr>
          <p:cNvSpPr txBox="1"/>
          <p:nvPr/>
        </p:nvSpPr>
        <p:spPr>
          <a:xfrm>
            <a:off x="231549" y="1322983"/>
            <a:ext cx="11685147" cy="5539978"/>
          </a:xfrm>
          <a:prstGeom prst="rect">
            <a:avLst/>
          </a:prstGeom>
          <a:noFill/>
        </p:spPr>
        <p:txBody>
          <a:bodyPr wrap="square">
            <a:spAutoFit/>
          </a:bodyPr>
          <a:lstStyle/>
          <a:p>
            <a:pPr algn="just"/>
            <a:r>
              <a:rPr lang="pt-BR" sz="2000" dirty="0">
                <a:latin typeface="Roboto" panose="02000000000000000000" pitchFamily="2" charset="0"/>
                <a:ea typeface="Roboto" panose="02000000000000000000" pitchFamily="2" charset="0"/>
                <a:cs typeface="Roboto" panose="02000000000000000000" pitchFamily="2" charset="0"/>
              </a:rPr>
              <a:t>Os algoritmos das plataformas são projetados para maximizar o tempo e a atenção do usuário, priorizando conteúdos que geram reações emocionais intensas. A desinformação se espalha mais rapidamente ao explorar emoções negativas (como medo, repulsa ou raiva), o que fomenta a polarização e a indignação viral.</a:t>
            </a:r>
          </a:p>
          <a:p>
            <a:pPr algn="just"/>
            <a:endParaRPr lang="pt-BR" sz="2000" dirty="0">
              <a:latin typeface="Roboto" panose="02000000000000000000" pitchFamily="2" charset="0"/>
              <a:ea typeface="Roboto" panose="02000000000000000000" pitchFamily="2" charset="0"/>
              <a:cs typeface="Roboto" panose="02000000000000000000" pitchFamily="2" charset="0"/>
            </a:endParaRPr>
          </a:p>
          <a:p>
            <a:pPr algn="just"/>
            <a:r>
              <a:rPr lang="pt-BR" sz="2000" dirty="0">
                <a:latin typeface="Roboto" panose="02000000000000000000" pitchFamily="2" charset="0"/>
                <a:ea typeface="Roboto" panose="02000000000000000000" pitchFamily="2" charset="0"/>
                <a:cs typeface="Roboto" panose="02000000000000000000" pitchFamily="2" charset="0"/>
              </a:rPr>
              <a:t>Atores políticos e corporativos utilizam vastos bancos de dados pessoais para criar perfis psicológicos e enviar anúncios </a:t>
            </a:r>
            <a:r>
              <a:rPr lang="pt-BR" sz="2000" dirty="0" err="1">
                <a:latin typeface="Roboto" panose="02000000000000000000" pitchFamily="2" charset="0"/>
                <a:ea typeface="Roboto" panose="02000000000000000000" pitchFamily="2" charset="0"/>
                <a:cs typeface="Roboto" panose="02000000000000000000" pitchFamily="2" charset="0"/>
              </a:rPr>
              <a:t>hiperpersonalizados</a:t>
            </a:r>
            <a:r>
              <a:rPr lang="pt-BR" sz="2000" dirty="0">
                <a:latin typeface="Roboto" panose="02000000000000000000" pitchFamily="2" charset="0"/>
                <a:ea typeface="Roboto" panose="02000000000000000000" pitchFamily="2" charset="0"/>
                <a:cs typeface="Roboto" panose="02000000000000000000" pitchFamily="2" charset="0"/>
              </a:rPr>
              <a:t>. Essa tática manipula vulnerabilidades individuais sem o escrutínio de um debate público aberto.</a:t>
            </a:r>
          </a:p>
          <a:p>
            <a:pPr algn="just"/>
            <a:endParaRPr lang="pt-BR" sz="2000" dirty="0">
              <a:latin typeface="Roboto" panose="02000000000000000000" pitchFamily="2" charset="0"/>
              <a:ea typeface="Roboto" panose="02000000000000000000" pitchFamily="2" charset="0"/>
              <a:cs typeface="Roboto" panose="02000000000000000000" pitchFamily="2" charset="0"/>
            </a:endParaRPr>
          </a:p>
          <a:p>
            <a:pPr algn="just"/>
            <a:r>
              <a:rPr lang="pt-BR" sz="2000" dirty="0">
                <a:latin typeface="Roboto" panose="02000000000000000000" pitchFamily="2" charset="0"/>
                <a:ea typeface="Roboto" panose="02000000000000000000" pitchFamily="2" charset="0"/>
                <a:cs typeface="Roboto" panose="02000000000000000000" pitchFamily="2" charset="0"/>
              </a:rPr>
              <a:t>A curadoria algorítmica promove a segregação ideológica, confinando os cidadãos em “bolhas de filtro”, onde recebem apenas informações que reforçam seus preconceitos e crenças pré-existentes.</a:t>
            </a:r>
          </a:p>
          <a:p>
            <a:pPr algn="just"/>
            <a:endParaRPr lang="pt-BR" sz="2000" dirty="0">
              <a:latin typeface="Roboto" panose="02000000000000000000" pitchFamily="2" charset="0"/>
              <a:ea typeface="Roboto" panose="02000000000000000000" pitchFamily="2" charset="0"/>
              <a:cs typeface="Roboto" panose="02000000000000000000" pitchFamily="2" charset="0"/>
            </a:endParaRPr>
          </a:p>
          <a:p>
            <a:pPr algn="just"/>
            <a:r>
              <a:rPr lang="pt-BR" sz="2000" dirty="0">
                <a:latin typeface="Roboto" panose="02000000000000000000" pitchFamily="2" charset="0"/>
                <a:ea typeface="Roboto" panose="02000000000000000000" pitchFamily="2" charset="0"/>
                <a:cs typeface="Roboto" panose="02000000000000000000" pitchFamily="2" charset="0"/>
              </a:rPr>
              <a:t>O uso de contas falsas e </a:t>
            </a:r>
            <a:r>
              <a:rPr lang="pt-BR" sz="2000" dirty="0" err="1">
                <a:latin typeface="Roboto" panose="02000000000000000000" pitchFamily="2" charset="0"/>
                <a:ea typeface="Roboto" panose="02000000000000000000" pitchFamily="2" charset="0"/>
                <a:cs typeface="Roboto" panose="02000000000000000000" pitchFamily="2" charset="0"/>
              </a:rPr>
              <a:t>bots</a:t>
            </a:r>
            <a:r>
              <a:rPr lang="pt-BR" sz="2000" dirty="0">
                <a:latin typeface="Roboto" panose="02000000000000000000" pitchFamily="2" charset="0"/>
                <a:ea typeface="Roboto" panose="02000000000000000000" pitchFamily="2" charset="0"/>
                <a:cs typeface="Roboto" panose="02000000000000000000" pitchFamily="2" charset="0"/>
              </a:rPr>
              <a:t> automatizados distorce a informação social, criando a falsa ilusão de um apoio maciço a certas narrativas ou candidatos.</a:t>
            </a:r>
          </a:p>
          <a:p>
            <a:pPr algn="just"/>
            <a:endParaRPr lang="pt-BR" sz="2000" dirty="0">
              <a:latin typeface="Roboto" panose="02000000000000000000" pitchFamily="2" charset="0"/>
              <a:ea typeface="Roboto" panose="02000000000000000000" pitchFamily="2" charset="0"/>
              <a:cs typeface="Roboto" panose="02000000000000000000" pitchFamily="2" charset="0"/>
            </a:endParaRPr>
          </a:p>
          <a:p>
            <a:pPr algn="just"/>
            <a:r>
              <a:rPr lang="pt-BR" sz="2000" dirty="0">
                <a:latin typeface="Roboto" panose="02000000000000000000" pitchFamily="2" charset="0"/>
                <a:ea typeface="Roboto" panose="02000000000000000000" pitchFamily="2" charset="0"/>
                <a:cs typeface="Roboto" panose="02000000000000000000" pitchFamily="2" charset="0"/>
              </a:rPr>
              <a:t>Essas dinâmicas comprometem o direito dos eleitores de formar opiniões de maneira independente e livre de interferências manipuladoras, fragmentando o discurso cívico.</a:t>
            </a:r>
          </a:p>
          <a:p>
            <a:pPr algn="just"/>
            <a:endParaRPr lang="pt-BR" dirty="0"/>
          </a:p>
        </p:txBody>
      </p:sp>
      <p:pic>
        <p:nvPicPr>
          <p:cNvPr id="4" name="Imagem 3">
            <a:extLst>
              <a:ext uri="{FF2B5EF4-FFF2-40B4-BE49-F238E27FC236}">
                <a16:creationId xmlns:a16="http://schemas.microsoft.com/office/drawing/2014/main" id="{D9989B97-760A-22B6-8D77-8095F7B0EDAF}"/>
              </a:ext>
            </a:extLst>
          </p:cNvPr>
          <p:cNvPicPr>
            <a:picLocks noChangeAspect="1"/>
          </p:cNvPicPr>
          <p:nvPr/>
        </p:nvPicPr>
        <p:blipFill>
          <a:blip r:embed="rId3"/>
          <a:stretch>
            <a:fillRect/>
          </a:stretch>
        </p:blipFill>
        <p:spPr>
          <a:xfrm>
            <a:off x="9972862" y="138896"/>
            <a:ext cx="2033943" cy="1139007"/>
          </a:xfrm>
          <a:prstGeom prst="rect">
            <a:avLst/>
          </a:prstGeom>
          <a:ln>
            <a:noFill/>
          </a:ln>
          <a:effectLst>
            <a:softEdge rad="112500"/>
          </a:effectLst>
        </p:spPr>
      </p:pic>
    </p:spTree>
    <p:extLst>
      <p:ext uri="{BB962C8B-B14F-4D97-AF65-F5344CB8AC3E}">
        <p14:creationId xmlns:p14="http://schemas.microsoft.com/office/powerpoint/2010/main" val="5290976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54">
          <a:extLst>
            <a:ext uri="{FF2B5EF4-FFF2-40B4-BE49-F238E27FC236}">
              <a16:creationId xmlns:a16="http://schemas.microsoft.com/office/drawing/2014/main" id="{8C8B5A4F-25F4-9C05-6E14-17E17D0C7734}"/>
            </a:ext>
          </a:extLst>
        </p:cNvPr>
        <p:cNvGrpSpPr/>
        <p:nvPr/>
      </p:nvGrpSpPr>
      <p:grpSpPr>
        <a:xfrm>
          <a:off x="0" y="0"/>
          <a:ext cx="0" cy="0"/>
          <a:chOff x="0" y="0"/>
          <a:chExt cx="0" cy="0"/>
        </a:xfrm>
      </p:grpSpPr>
      <p:sp>
        <p:nvSpPr>
          <p:cNvPr id="355" name="Google Shape;355;p25">
            <a:extLst>
              <a:ext uri="{FF2B5EF4-FFF2-40B4-BE49-F238E27FC236}">
                <a16:creationId xmlns:a16="http://schemas.microsoft.com/office/drawing/2014/main" id="{AC1F9DD1-9498-0A67-7E65-B60D274A7E96}"/>
              </a:ext>
            </a:extLst>
          </p:cNvPr>
          <p:cNvSpPr/>
          <p:nvPr/>
        </p:nvSpPr>
        <p:spPr>
          <a:xfrm>
            <a:off x="185194" y="138896"/>
            <a:ext cx="11852476" cy="6569511"/>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6" name="Google Shape;356;p25">
            <a:extLst>
              <a:ext uri="{FF2B5EF4-FFF2-40B4-BE49-F238E27FC236}">
                <a16:creationId xmlns:a16="http://schemas.microsoft.com/office/drawing/2014/main" id="{B9CE3A16-E80E-7C43-DD15-AD9B40DA8E3C}"/>
              </a:ext>
            </a:extLst>
          </p:cNvPr>
          <p:cNvSpPr/>
          <p:nvPr/>
        </p:nvSpPr>
        <p:spPr>
          <a:xfrm>
            <a:off x="0" y="298901"/>
            <a:ext cx="6096000"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7" name="Google Shape;357;p25">
            <a:extLst>
              <a:ext uri="{FF2B5EF4-FFF2-40B4-BE49-F238E27FC236}">
                <a16:creationId xmlns:a16="http://schemas.microsoft.com/office/drawing/2014/main" id="{0F2ACEEB-D509-31C9-0E83-5EDA5C5F50B7}"/>
              </a:ext>
            </a:extLst>
          </p:cNvPr>
          <p:cNvSpPr txBox="1"/>
          <p:nvPr/>
        </p:nvSpPr>
        <p:spPr>
          <a:xfrm>
            <a:off x="134190" y="458110"/>
            <a:ext cx="5977242" cy="461624"/>
          </a:xfrm>
          <a:prstGeom prst="rect">
            <a:avLst/>
          </a:prstGeom>
          <a:noFill/>
          <a:ln>
            <a:noFill/>
          </a:ln>
        </p:spPr>
        <p:txBody>
          <a:bodyPr spcFirstLastPara="1" wrap="square" lIns="91425" tIns="45700" rIns="91425" bIns="45700" anchor="t" anchorCtr="0">
            <a:spAutoFit/>
          </a:bodyPr>
          <a:lstStyle/>
          <a:p>
            <a:pPr lvl="0"/>
            <a:r>
              <a:rPr lang="es-ES" sz="2400" b="1" dirty="0" err="1">
                <a:solidFill>
                  <a:schemeClr val="bg1"/>
                </a:solidFill>
                <a:latin typeface="Roboto" panose="02000000000000000000" pitchFamily="2" charset="0"/>
                <a:ea typeface="Roboto" panose="02000000000000000000" pitchFamily="2" charset="0"/>
                <a:cs typeface="Roboto" panose="02000000000000000000" pitchFamily="2" charset="0"/>
              </a:rPr>
              <a:t>Supressão</a:t>
            </a:r>
            <a:r>
              <a:rPr lang="es-ES" sz="2400" b="1" dirty="0">
                <a:solidFill>
                  <a:schemeClr val="bg1"/>
                </a:solidFill>
                <a:latin typeface="Roboto" panose="02000000000000000000" pitchFamily="2" charset="0"/>
                <a:ea typeface="Roboto" panose="02000000000000000000" pitchFamily="2" charset="0"/>
                <a:cs typeface="Roboto" panose="02000000000000000000" pitchFamily="2" charset="0"/>
              </a:rPr>
              <a:t> do voto e </a:t>
            </a:r>
            <a:r>
              <a:rPr lang="es-ES" sz="2400" b="1" dirty="0" err="1">
                <a:solidFill>
                  <a:schemeClr val="bg1"/>
                </a:solidFill>
                <a:latin typeface="Roboto" panose="02000000000000000000" pitchFamily="2" charset="0"/>
                <a:ea typeface="Roboto" panose="02000000000000000000" pitchFamily="2" charset="0"/>
                <a:cs typeface="Roboto" panose="02000000000000000000" pitchFamily="2" charset="0"/>
              </a:rPr>
              <a:t>manipulação</a:t>
            </a:r>
            <a:r>
              <a:rPr lang="es-ES" sz="2400" b="1" dirty="0">
                <a:solidFill>
                  <a:schemeClr val="bg1"/>
                </a:solidFill>
                <a:latin typeface="Roboto" panose="02000000000000000000" pitchFamily="2" charset="0"/>
                <a:ea typeface="Roboto" panose="02000000000000000000" pitchFamily="2" charset="0"/>
                <a:cs typeface="Roboto" panose="02000000000000000000" pitchFamily="2" charset="0"/>
              </a:rPr>
              <a:t> do voto</a:t>
            </a:r>
          </a:p>
        </p:txBody>
      </p:sp>
      <p:sp>
        <p:nvSpPr>
          <p:cNvPr id="359" name="Google Shape;359;p25">
            <a:extLst>
              <a:ext uri="{FF2B5EF4-FFF2-40B4-BE49-F238E27FC236}">
                <a16:creationId xmlns:a16="http://schemas.microsoft.com/office/drawing/2014/main" id="{4496877D-4DD8-FC52-5FF6-BCA254B2B9DA}"/>
              </a:ext>
            </a:extLst>
          </p:cNvPr>
          <p:cNvSpPr/>
          <p:nvPr/>
        </p:nvSpPr>
        <p:spPr>
          <a:xfrm>
            <a:off x="-137160" y="195118"/>
            <a:ext cx="6096000" cy="1024082"/>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 name="TextBox 3">
            <a:extLst>
              <a:ext uri="{FF2B5EF4-FFF2-40B4-BE49-F238E27FC236}">
                <a16:creationId xmlns:a16="http://schemas.microsoft.com/office/drawing/2014/main" id="{132C7E90-F404-21B7-FD92-57D26344AB00}"/>
              </a:ext>
            </a:extLst>
          </p:cNvPr>
          <p:cNvSpPr txBox="1"/>
          <p:nvPr/>
        </p:nvSpPr>
        <p:spPr>
          <a:xfrm>
            <a:off x="332025" y="1275422"/>
            <a:ext cx="11535509" cy="5632311"/>
          </a:xfrm>
          <a:prstGeom prst="rect">
            <a:avLst/>
          </a:prstGeom>
          <a:noFill/>
        </p:spPr>
        <p:txBody>
          <a:bodyPr wrap="square">
            <a:spAutoFit/>
          </a:bodyPr>
          <a:lstStyle/>
          <a:p>
            <a:pPr marL="285750" indent="-285750" algn="just">
              <a:buFont typeface="Wingdings" panose="05000000000000000000" pitchFamily="2" charset="2"/>
              <a:buChar char="§"/>
            </a:pPr>
            <a:r>
              <a:rPr lang="pt-BR" sz="1800" dirty="0">
                <a:solidFill>
                  <a:srgbClr val="303030"/>
                </a:solidFill>
                <a:latin typeface="Roboto" panose="02000000000000000000" pitchFamily="2" charset="0"/>
                <a:ea typeface="Roboto" panose="02000000000000000000" pitchFamily="2" charset="0"/>
                <a:cs typeface="Roboto" panose="02000000000000000000" pitchFamily="2" charset="0"/>
              </a:rPr>
              <a:t>Para exercer esse direito, os cidadãos precisam de informações precisas e oportunas sobre os procedimentos eleitorais (quando, onde e como votar).</a:t>
            </a:r>
          </a:p>
          <a:p>
            <a:pPr marL="285750" indent="-285750" algn="just">
              <a:buFont typeface="Wingdings" panose="05000000000000000000" pitchFamily="2" charset="2"/>
              <a:buChar char="§"/>
            </a:pPr>
            <a:endParaRPr lang="pt-BR" sz="1800" dirty="0">
              <a:solidFill>
                <a:srgbClr val="303030"/>
              </a:solidFill>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pt-BR" sz="1800" dirty="0">
                <a:solidFill>
                  <a:srgbClr val="303030"/>
                </a:solidFill>
                <a:latin typeface="Roboto" panose="02000000000000000000" pitchFamily="2" charset="0"/>
                <a:ea typeface="Roboto" panose="02000000000000000000" pitchFamily="2" charset="0"/>
                <a:cs typeface="Roboto" panose="02000000000000000000" pitchFamily="2" charset="0"/>
              </a:rPr>
              <a:t>As campanhas de desinformação divulgam deliberadamente informações falsas sobre a logística eleitoral com o objetivo de confundir e dissuadir os eleitores.</a:t>
            </a:r>
          </a:p>
          <a:p>
            <a:pPr marL="285750" indent="-285750" algn="just">
              <a:buFont typeface="Wingdings" panose="05000000000000000000" pitchFamily="2" charset="2"/>
              <a:buChar char="§"/>
            </a:pPr>
            <a:endParaRPr lang="pt-BR" sz="1800" dirty="0">
              <a:solidFill>
                <a:srgbClr val="303030"/>
              </a:solidFill>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pt-BR" sz="1800" dirty="0">
                <a:solidFill>
                  <a:srgbClr val="303030"/>
                </a:solidFill>
                <a:latin typeface="Roboto" panose="02000000000000000000" pitchFamily="2" charset="0"/>
                <a:ea typeface="Roboto" panose="02000000000000000000" pitchFamily="2" charset="0"/>
                <a:cs typeface="Roboto" panose="02000000000000000000" pitchFamily="2" charset="0"/>
              </a:rPr>
              <a:t>Essas táticas de supressão do voto são frequentemente elaboradas por meio da </a:t>
            </a:r>
            <a:r>
              <a:rPr lang="pt-BR" sz="1800" dirty="0" err="1">
                <a:solidFill>
                  <a:srgbClr val="303030"/>
                </a:solidFill>
                <a:latin typeface="Roboto" panose="02000000000000000000" pitchFamily="2" charset="0"/>
                <a:ea typeface="Roboto" panose="02000000000000000000" pitchFamily="2" charset="0"/>
                <a:cs typeface="Roboto" panose="02000000000000000000" pitchFamily="2" charset="0"/>
              </a:rPr>
              <a:t>microsegmentação</a:t>
            </a:r>
            <a:r>
              <a:rPr lang="pt-BR" sz="1800" dirty="0">
                <a:solidFill>
                  <a:srgbClr val="303030"/>
                </a:solidFill>
                <a:latin typeface="Roboto" panose="02000000000000000000" pitchFamily="2" charset="0"/>
                <a:ea typeface="Roboto" panose="02000000000000000000" pitchFamily="2" charset="0"/>
                <a:cs typeface="Roboto" panose="02000000000000000000" pitchFamily="2" charset="0"/>
              </a:rPr>
              <a:t> para atingir de forma específica e desproporcional grupos minoritários, religiosos ou étnicos.</a:t>
            </a:r>
          </a:p>
          <a:p>
            <a:pPr marL="285750" indent="-285750" algn="just">
              <a:buFont typeface="Wingdings" panose="05000000000000000000" pitchFamily="2" charset="2"/>
              <a:buChar char="§"/>
            </a:pPr>
            <a:endParaRPr lang="pt-BR" sz="1800" dirty="0">
              <a:solidFill>
                <a:srgbClr val="303030"/>
              </a:solidFill>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pt-BR" sz="1800" dirty="0">
                <a:solidFill>
                  <a:srgbClr val="303030"/>
                </a:solidFill>
                <a:latin typeface="Roboto" panose="02000000000000000000" pitchFamily="2" charset="0"/>
                <a:ea typeface="Roboto" panose="02000000000000000000" pitchFamily="2" charset="0"/>
                <a:cs typeface="Roboto" panose="02000000000000000000" pitchFamily="2" charset="0"/>
              </a:rPr>
              <a:t>O direito de se candidatar a um cargo público exige um ambiente livre de pressões e interferências. No entanto, a desinformação é usada como arma para desacreditar candidatos, intimidá-los e forçá-los a desistir da disputa eleitoral.</a:t>
            </a:r>
          </a:p>
          <a:p>
            <a:pPr marL="285750" indent="-285750" algn="just">
              <a:buFont typeface="Wingdings" panose="05000000000000000000" pitchFamily="2" charset="2"/>
              <a:buChar char="§"/>
            </a:pPr>
            <a:endParaRPr lang="pt-BR" sz="1800" dirty="0">
              <a:solidFill>
                <a:srgbClr val="303030"/>
              </a:solidFill>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pt-BR" sz="1800" dirty="0">
                <a:solidFill>
                  <a:srgbClr val="303030"/>
                </a:solidFill>
                <a:latin typeface="Roboto" panose="02000000000000000000" pitchFamily="2" charset="0"/>
                <a:ea typeface="Roboto" panose="02000000000000000000" pitchFamily="2" charset="0"/>
                <a:cs typeface="Roboto" panose="02000000000000000000" pitchFamily="2" charset="0"/>
              </a:rPr>
              <a:t>As campanhas de assédio online, muitas vezes impulsionadas por conteúdo fabricado e </a:t>
            </a:r>
            <a:r>
              <a:rPr lang="pt-BR" sz="1800" dirty="0" err="1">
                <a:solidFill>
                  <a:srgbClr val="303030"/>
                </a:solidFill>
                <a:latin typeface="Roboto" panose="02000000000000000000" pitchFamily="2" charset="0"/>
                <a:ea typeface="Roboto" panose="02000000000000000000" pitchFamily="2" charset="0"/>
                <a:cs typeface="Roboto" panose="02000000000000000000" pitchFamily="2" charset="0"/>
              </a:rPr>
              <a:t>deepfakes</a:t>
            </a:r>
            <a:r>
              <a:rPr lang="pt-BR" sz="1800" dirty="0">
                <a:solidFill>
                  <a:srgbClr val="303030"/>
                </a:solidFill>
                <a:latin typeface="Roboto" panose="02000000000000000000" pitchFamily="2" charset="0"/>
                <a:ea typeface="Roboto" panose="02000000000000000000" pitchFamily="2" charset="0"/>
                <a:cs typeface="Roboto" panose="02000000000000000000" pitchFamily="2" charset="0"/>
              </a:rPr>
              <a:t> (áudios ou vídeos falsos gerados por IA), afetam de forma desproporcional as mulheres e os candidatos que representam minorias.</a:t>
            </a:r>
          </a:p>
          <a:p>
            <a:pPr marL="285750" indent="-285750" algn="just">
              <a:buFont typeface="Wingdings" panose="05000000000000000000" pitchFamily="2" charset="2"/>
              <a:buChar char="§"/>
            </a:pPr>
            <a:endParaRPr lang="pt-BR" sz="1800" dirty="0">
              <a:solidFill>
                <a:srgbClr val="303030"/>
              </a:solidFill>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pt-BR" sz="1800" dirty="0">
                <a:solidFill>
                  <a:srgbClr val="303030"/>
                </a:solidFill>
                <a:latin typeface="Roboto" panose="02000000000000000000" pitchFamily="2" charset="0"/>
                <a:ea typeface="Roboto" panose="02000000000000000000" pitchFamily="2" charset="0"/>
                <a:cs typeface="Roboto" panose="02000000000000000000" pitchFamily="2" charset="0"/>
              </a:rPr>
              <a:t>A falta de moderação adequada desse conteúdo tóxico cria um ambiente hostil que restringe a pluralidade na representação política.</a:t>
            </a:r>
          </a:p>
          <a:p>
            <a:pPr marL="285750" indent="-285750" algn="just">
              <a:buFont typeface="Wingdings" panose="05000000000000000000" pitchFamily="2" charset="2"/>
              <a:buChar char="§"/>
            </a:pPr>
            <a:endParaRPr lang="pt-BR" sz="1800" dirty="0">
              <a:solidFill>
                <a:srgbClr val="303030"/>
              </a:solidFill>
              <a:latin typeface="Google Sans Text"/>
              <a:ea typeface="Google Sans Medium" pitchFamily="2" charset="0"/>
              <a:cs typeface="Google Sans Medium" pitchFamily="2" charset="0"/>
            </a:endParaRPr>
          </a:p>
        </p:txBody>
      </p:sp>
      <p:pic>
        <p:nvPicPr>
          <p:cNvPr id="3" name="Imagem 2">
            <a:extLst>
              <a:ext uri="{FF2B5EF4-FFF2-40B4-BE49-F238E27FC236}">
                <a16:creationId xmlns:a16="http://schemas.microsoft.com/office/drawing/2014/main" id="{685286E3-C557-BC64-6815-BF0EFBE0C61C}"/>
              </a:ext>
            </a:extLst>
          </p:cNvPr>
          <p:cNvPicPr>
            <a:picLocks noChangeAspect="1"/>
          </p:cNvPicPr>
          <p:nvPr/>
        </p:nvPicPr>
        <p:blipFill>
          <a:blip r:embed="rId3"/>
          <a:stretch>
            <a:fillRect/>
          </a:stretch>
        </p:blipFill>
        <p:spPr>
          <a:xfrm>
            <a:off x="9972862" y="138896"/>
            <a:ext cx="2033943" cy="1139007"/>
          </a:xfrm>
          <a:prstGeom prst="rect">
            <a:avLst/>
          </a:prstGeom>
          <a:ln>
            <a:noFill/>
          </a:ln>
          <a:effectLst>
            <a:softEdge rad="112500"/>
          </a:effectLst>
        </p:spPr>
      </p:pic>
    </p:spTree>
    <p:extLst>
      <p:ext uri="{BB962C8B-B14F-4D97-AF65-F5344CB8AC3E}">
        <p14:creationId xmlns:p14="http://schemas.microsoft.com/office/powerpoint/2010/main" val="30157627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54">
          <a:extLst>
            <a:ext uri="{FF2B5EF4-FFF2-40B4-BE49-F238E27FC236}">
              <a16:creationId xmlns:a16="http://schemas.microsoft.com/office/drawing/2014/main" id="{486DB6A2-E772-A3C4-EF3D-05C6D5333EB0}"/>
            </a:ext>
          </a:extLst>
        </p:cNvPr>
        <p:cNvGrpSpPr/>
        <p:nvPr/>
      </p:nvGrpSpPr>
      <p:grpSpPr>
        <a:xfrm>
          <a:off x="0" y="0"/>
          <a:ext cx="0" cy="0"/>
          <a:chOff x="0" y="0"/>
          <a:chExt cx="0" cy="0"/>
        </a:xfrm>
      </p:grpSpPr>
      <p:sp>
        <p:nvSpPr>
          <p:cNvPr id="355" name="Google Shape;355;p25">
            <a:extLst>
              <a:ext uri="{FF2B5EF4-FFF2-40B4-BE49-F238E27FC236}">
                <a16:creationId xmlns:a16="http://schemas.microsoft.com/office/drawing/2014/main" id="{E1DC71F5-65CC-C1A0-4F09-552227EAA9E4}"/>
              </a:ext>
            </a:extLst>
          </p:cNvPr>
          <p:cNvSpPr/>
          <p:nvPr/>
        </p:nvSpPr>
        <p:spPr>
          <a:xfrm>
            <a:off x="185194" y="138896"/>
            <a:ext cx="11852476" cy="6569511"/>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6" name="Google Shape;356;p25">
            <a:extLst>
              <a:ext uri="{FF2B5EF4-FFF2-40B4-BE49-F238E27FC236}">
                <a16:creationId xmlns:a16="http://schemas.microsoft.com/office/drawing/2014/main" id="{57EAE24C-2D19-925E-F8B3-BAEE4E14ECC7}"/>
              </a:ext>
            </a:extLst>
          </p:cNvPr>
          <p:cNvSpPr/>
          <p:nvPr/>
        </p:nvSpPr>
        <p:spPr>
          <a:xfrm>
            <a:off x="0" y="298901"/>
            <a:ext cx="6096000"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7" name="Google Shape;357;p25">
            <a:extLst>
              <a:ext uri="{FF2B5EF4-FFF2-40B4-BE49-F238E27FC236}">
                <a16:creationId xmlns:a16="http://schemas.microsoft.com/office/drawing/2014/main" id="{94F8EE03-4C44-BBBE-975A-29649B5CD23C}"/>
              </a:ext>
            </a:extLst>
          </p:cNvPr>
          <p:cNvSpPr txBox="1"/>
          <p:nvPr/>
        </p:nvSpPr>
        <p:spPr>
          <a:xfrm>
            <a:off x="185194" y="463929"/>
            <a:ext cx="5213775" cy="400069"/>
          </a:xfrm>
          <a:prstGeom prst="rect">
            <a:avLst/>
          </a:prstGeom>
          <a:noFill/>
          <a:ln>
            <a:noFill/>
          </a:ln>
        </p:spPr>
        <p:txBody>
          <a:bodyPr spcFirstLastPara="1" wrap="square" lIns="91425" tIns="45700" rIns="91425" bIns="45700" anchor="t" anchorCtr="0">
            <a:spAutoFit/>
          </a:bodyPr>
          <a:lstStyle/>
          <a:p>
            <a:pPr lvl="0"/>
            <a:r>
              <a:rPr lang="es-ES" sz="2000" b="1" dirty="0" err="1">
                <a:solidFill>
                  <a:schemeClr val="bg1"/>
                </a:solidFill>
                <a:latin typeface="Roboto" panose="02000000000000000000" pitchFamily="2" charset="0"/>
                <a:ea typeface="Roboto" panose="02000000000000000000" pitchFamily="2" charset="0"/>
                <a:cs typeface="Roboto" panose="02000000000000000000" pitchFamily="2" charset="0"/>
              </a:rPr>
              <a:t>Supressão</a:t>
            </a:r>
            <a:r>
              <a:rPr lang="es-ES" sz="2000" b="1" dirty="0">
                <a:solidFill>
                  <a:schemeClr val="bg1"/>
                </a:solidFill>
                <a:latin typeface="Roboto" panose="02000000000000000000" pitchFamily="2" charset="0"/>
                <a:ea typeface="Roboto" panose="02000000000000000000" pitchFamily="2" charset="0"/>
                <a:cs typeface="Roboto" panose="02000000000000000000" pitchFamily="2" charset="0"/>
              </a:rPr>
              <a:t> do voto e </a:t>
            </a:r>
            <a:r>
              <a:rPr lang="es-ES" sz="2000" b="1" dirty="0" err="1">
                <a:solidFill>
                  <a:schemeClr val="bg1"/>
                </a:solidFill>
                <a:latin typeface="Roboto" panose="02000000000000000000" pitchFamily="2" charset="0"/>
                <a:ea typeface="Roboto" panose="02000000000000000000" pitchFamily="2" charset="0"/>
                <a:cs typeface="Roboto" panose="02000000000000000000" pitchFamily="2" charset="0"/>
              </a:rPr>
              <a:t>manipulação</a:t>
            </a:r>
            <a:r>
              <a:rPr lang="es-ES" sz="2000" b="1" dirty="0">
                <a:solidFill>
                  <a:schemeClr val="bg1"/>
                </a:solidFill>
                <a:latin typeface="Roboto" panose="02000000000000000000" pitchFamily="2" charset="0"/>
                <a:ea typeface="Roboto" panose="02000000000000000000" pitchFamily="2" charset="0"/>
                <a:cs typeface="Roboto" panose="02000000000000000000" pitchFamily="2" charset="0"/>
              </a:rPr>
              <a:t> do voto</a:t>
            </a:r>
          </a:p>
        </p:txBody>
      </p:sp>
      <p:sp>
        <p:nvSpPr>
          <p:cNvPr id="359" name="Google Shape;359;p25">
            <a:extLst>
              <a:ext uri="{FF2B5EF4-FFF2-40B4-BE49-F238E27FC236}">
                <a16:creationId xmlns:a16="http://schemas.microsoft.com/office/drawing/2014/main" id="{8E8C9ECC-EA50-035D-2328-F376266954AE}"/>
              </a:ext>
            </a:extLst>
          </p:cNvPr>
          <p:cNvSpPr/>
          <p:nvPr/>
        </p:nvSpPr>
        <p:spPr>
          <a:xfrm>
            <a:off x="-137160" y="195118"/>
            <a:ext cx="6096000" cy="1024082"/>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 name="TextBox 3">
            <a:extLst>
              <a:ext uri="{FF2B5EF4-FFF2-40B4-BE49-F238E27FC236}">
                <a16:creationId xmlns:a16="http://schemas.microsoft.com/office/drawing/2014/main" id="{A80121C4-C3C7-9764-05AF-8B0E54D828F1}"/>
              </a:ext>
            </a:extLst>
          </p:cNvPr>
          <p:cNvSpPr txBox="1"/>
          <p:nvPr/>
        </p:nvSpPr>
        <p:spPr>
          <a:xfrm>
            <a:off x="381188" y="1692443"/>
            <a:ext cx="10958660" cy="3785652"/>
          </a:xfrm>
          <a:prstGeom prst="rect">
            <a:avLst/>
          </a:prstGeom>
          <a:noFill/>
        </p:spPr>
        <p:txBody>
          <a:bodyPr wrap="square">
            <a:spAutoFit/>
          </a:bodyPr>
          <a:lstStyle/>
          <a:p>
            <a:pPr marL="285750" indent="-285750" algn="just">
              <a:buFont typeface="Wingdings" panose="05000000000000000000" pitchFamily="2" charset="2"/>
              <a:buChar char="§"/>
            </a:pPr>
            <a:r>
              <a:rPr lang="pt-BR" sz="2000" dirty="0">
                <a:solidFill>
                  <a:srgbClr val="303030"/>
                </a:solidFill>
                <a:latin typeface="Roboto" panose="02000000000000000000" pitchFamily="2" charset="0"/>
                <a:ea typeface="Roboto" panose="02000000000000000000" pitchFamily="2" charset="0"/>
                <a:cs typeface="Roboto" panose="02000000000000000000" pitchFamily="2" charset="0"/>
              </a:rPr>
              <a:t>A desinformação não pode mais ser vista apenas como um problema de “notícias falsas”, mas como um risco sistêmico e estrutural originado pelo próprio design das plataformas e de seus sistemas de recomendação.</a:t>
            </a:r>
          </a:p>
          <a:p>
            <a:pPr marL="285750" indent="-285750" algn="just">
              <a:buFont typeface="Wingdings" panose="05000000000000000000" pitchFamily="2" charset="2"/>
              <a:buChar char="§"/>
            </a:pPr>
            <a:endParaRPr lang="pt-BR" sz="2000" dirty="0">
              <a:solidFill>
                <a:srgbClr val="303030"/>
              </a:solidFill>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pt-BR" sz="2000" dirty="0">
                <a:solidFill>
                  <a:srgbClr val="303030"/>
                </a:solidFill>
                <a:latin typeface="Roboto" panose="02000000000000000000" pitchFamily="2" charset="0"/>
                <a:ea typeface="Roboto" panose="02000000000000000000" pitchFamily="2" charset="0"/>
                <a:cs typeface="Roboto" panose="02000000000000000000" pitchFamily="2" charset="0"/>
              </a:rPr>
              <a:t>Para proteger o direito à participação política, é necessária uma governança que vá além da autorregulação corporativa. Marcos normativos como a Lei dos Serviços Digitais (DSA) da União Europeia exigem que as grandes plataformas realizem auditorias de risco sobre como seus algoritmos afetam os processos eleitorais e o discurso cívico.</a:t>
            </a:r>
          </a:p>
          <a:p>
            <a:pPr marL="285750" indent="-285750" algn="just">
              <a:buFont typeface="Wingdings" panose="05000000000000000000" pitchFamily="2" charset="2"/>
              <a:buChar char="§"/>
            </a:pPr>
            <a:endParaRPr lang="pt-BR" sz="2000" dirty="0">
              <a:solidFill>
                <a:srgbClr val="303030"/>
              </a:solidFill>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pt-BR" sz="2000" dirty="0">
                <a:solidFill>
                  <a:srgbClr val="303030"/>
                </a:solidFill>
                <a:latin typeface="Roboto" panose="02000000000000000000" pitchFamily="2" charset="0"/>
                <a:ea typeface="Roboto" panose="02000000000000000000" pitchFamily="2" charset="0"/>
                <a:cs typeface="Roboto" panose="02000000000000000000" pitchFamily="2" charset="0"/>
              </a:rPr>
              <a:t>É imperativo mitigar os riscos do ecossistema digital por meio de maior transparência e prestação de contas, garantindo que o combate à desinformação não se torne um pretexto para restringir a liberdade de expressão.</a:t>
            </a:r>
          </a:p>
        </p:txBody>
      </p:sp>
      <p:sp>
        <p:nvSpPr>
          <p:cNvPr id="3" name="TextBox 2">
            <a:extLst>
              <a:ext uri="{FF2B5EF4-FFF2-40B4-BE49-F238E27FC236}">
                <a16:creationId xmlns:a16="http://schemas.microsoft.com/office/drawing/2014/main" id="{A2997C98-E49B-3FDC-A051-30F949C66AE5}"/>
              </a:ext>
            </a:extLst>
          </p:cNvPr>
          <p:cNvSpPr txBox="1"/>
          <p:nvPr/>
        </p:nvSpPr>
        <p:spPr>
          <a:xfrm>
            <a:off x="577282" y="6091595"/>
            <a:ext cx="6174556" cy="307777"/>
          </a:xfrm>
          <a:prstGeom prst="rect">
            <a:avLst/>
          </a:prstGeom>
          <a:noFill/>
        </p:spPr>
        <p:txBody>
          <a:bodyPr wrap="square">
            <a:spAutoFit/>
          </a:bodyPr>
          <a:lstStyle/>
          <a:p>
            <a:r>
              <a:rPr lang="pt-BR" dirty="0">
                <a:hlinkClick r:id="rId3"/>
              </a:rPr>
              <a:t>https://digital-strategy.ec.europa.eu/es/policies/digital-services-act</a:t>
            </a:r>
            <a:r>
              <a:rPr lang="pt-BR" dirty="0"/>
              <a:t> </a:t>
            </a:r>
          </a:p>
        </p:txBody>
      </p:sp>
      <p:pic>
        <p:nvPicPr>
          <p:cNvPr id="5" name="Imagem 4">
            <a:extLst>
              <a:ext uri="{FF2B5EF4-FFF2-40B4-BE49-F238E27FC236}">
                <a16:creationId xmlns:a16="http://schemas.microsoft.com/office/drawing/2014/main" id="{F7EFB34A-1D43-8BE2-F8F2-70F510256623}"/>
              </a:ext>
            </a:extLst>
          </p:cNvPr>
          <p:cNvPicPr>
            <a:picLocks noChangeAspect="1"/>
          </p:cNvPicPr>
          <p:nvPr/>
        </p:nvPicPr>
        <p:blipFill>
          <a:blip r:embed="rId4"/>
          <a:stretch>
            <a:fillRect/>
          </a:stretch>
        </p:blipFill>
        <p:spPr>
          <a:xfrm>
            <a:off x="9972862" y="138896"/>
            <a:ext cx="2033943" cy="1139007"/>
          </a:xfrm>
          <a:prstGeom prst="rect">
            <a:avLst/>
          </a:prstGeom>
          <a:ln>
            <a:noFill/>
          </a:ln>
          <a:effectLst>
            <a:softEdge rad="112500"/>
          </a:effectLst>
        </p:spPr>
      </p:pic>
    </p:spTree>
    <p:extLst>
      <p:ext uri="{BB962C8B-B14F-4D97-AF65-F5344CB8AC3E}">
        <p14:creationId xmlns:p14="http://schemas.microsoft.com/office/powerpoint/2010/main" val="5917708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54">
          <a:extLst>
            <a:ext uri="{FF2B5EF4-FFF2-40B4-BE49-F238E27FC236}">
              <a16:creationId xmlns:a16="http://schemas.microsoft.com/office/drawing/2014/main" id="{58CBA09F-37FC-776A-E950-56E934FE7964}"/>
            </a:ext>
          </a:extLst>
        </p:cNvPr>
        <p:cNvGrpSpPr/>
        <p:nvPr/>
      </p:nvGrpSpPr>
      <p:grpSpPr>
        <a:xfrm>
          <a:off x="0" y="0"/>
          <a:ext cx="0" cy="0"/>
          <a:chOff x="0" y="0"/>
          <a:chExt cx="0" cy="0"/>
        </a:xfrm>
      </p:grpSpPr>
      <p:sp>
        <p:nvSpPr>
          <p:cNvPr id="355" name="Google Shape;355;p25">
            <a:extLst>
              <a:ext uri="{FF2B5EF4-FFF2-40B4-BE49-F238E27FC236}">
                <a16:creationId xmlns:a16="http://schemas.microsoft.com/office/drawing/2014/main" id="{AEC168D1-C24D-152B-8B00-97D1CF190B48}"/>
              </a:ext>
            </a:extLst>
          </p:cNvPr>
          <p:cNvSpPr/>
          <p:nvPr/>
        </p:nvSpPr>
        <p:spPr>
          <a:xfrm>
            <a:off x="185194" y="138896"/>
            <a:ext cx="11852476" cy="6569511"/>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6" name="Google Shape;356;p25">
            <a:extLst>
              <a:ext uri="{FF2B5EF4-FFF2-40B4-BE49-F238E27FC236}">
                <a16:creationId xmlns:a16="http://schemas.microsoft.com/office/drawing/2014/main" id="{38AAFCFE-7169-E42F-1AAB-FEBF9761227F}"/>
              </a:ext>
            </a:extLst>
          </p:cNvPr>
          <p:cNvSpPr/>
          <p:nvPr/>
        </p:nvSpPr>
        <p:spPr>
          <a:xfrm>
            <a:off x="0" y="298901"/>
            <a:ext cx="6096000"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7" name="Google Shape;357;p25">
            <a:extLst>
              <a:ext uri="{FF2B5EF4-FFF2-40B4-BE49-F238E27FC236}">
                <a16:creationId xmlns:a16="http://schemas.microsoft.com/office/drawing/2014/main" id="{C69CBA13-9578-263A-D086-2CCA774269EE}"/>
              </a:ext>
            </a:extLst>
          </p:cNvPr>
          <p:cNvSpPr txBox="1"/>
          <p:nvPr/>
        </p:nvSpPr>
        <p:spPr>
          <a:xfrm>
            <a:off x="185194" y="548968"/>
            <a:ext cx="5213775" cy="400069"/>
          </a:xfrm>
          <a:prstGeom prst="rect">
            <a:avLst/>
          </a:prstGeom>
          <a:noFill/>
          <a:ln>
            <a:noFill/>
          </a:ln>
        </p:spPr>
        <p:txBody>
          <a:bodyPr spcFirstLastPara="1" wrap="square" lIns="91425" tIns="45700" rIns="91425" bIns="45700" anchor="t" anchorCtr="0">
            <a:spAutoFit/>
          </a:bodyPr>
          <a:lstStyle/>
          <a:p>
            <a:pPr lvl="0"/>
            <a:r>
              <a:rPr lang="es-ES" sz="2000" b="1" dirty="0">
                <a:solidFill>
                  <a:schemeClr val="bg1"/>
                </a:solidFill>
                <a:latin typeface="Roboto" panose="02000000000000000000" pitchFamily="2" charset="0"/>
                <a:ea typeface="Roboto" panose="02000000000000000000" pitchFamily="2" charset="0"/>
                <a:cs typeface="Roboto" panose="02000000000000000000" pitchFamily="2" charset="0"/>
              </a:rPr>
              <a:t>RESUMO</a:t>
            </a:r>
          </a:p>
        </p:txBody>
      </p:sp>
      <p:sp>
        <p:nvSpPr>
          <p:cNvPr id="359" name="Google Shape;359;p25">
            <a:extLst>
              <a:ext uri="{FF2B5EF4-FFF2-40B4-BE49-F238E27FC236}">
                <a16:creationId xmlns:a16="http://schemas.microsoft.com/office/drawing/2014/main" id="{9318B0D0-A2D1-F0F6-D739-1A3BDF270C79}"/>
              </a:ext>
            </a:extLst>
          </p:cNvPr>
          <p:cNvSpPr/>
          <p:nvPr/>
        </p:nvSpPr>
        <p:spPr>
          <a:xfrm>
            <a:off x="-137160" y="195118"/>
            <a:ext cx="6096000" cy="1024082"/>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 name="Imagem 3">
            <a:extLst>
              <a:ext uri="{FF2B5EF4-FFF2-40B4-BE49-F238E27FC236}">
                <a16:creationId xmlns:a16="http://schemas.microsoft.com/office/drawing/2014/main" id="{408510D9-7E92-B551-FE5C-3729A6E89468}"/>
              </a:ext>
            </a:extLst>
          </p:cNvPr>
          <p:cNvPicPr>
            <a:picLocks noChangeAspect="1"/>
          </p:cNvPicPr>
          <p:nvPr/>
        </p:nvPicPr>
        <p:blipFill>
          <a:blip r:embed="rId3"/>
          <a:stretch>
            <a:fillRect/>
          </a:stretch>
        </p:blipFill>
        <p:spPr>
          <a:xfrm>
            <a:off x="273187" y="1491563"/>
            <a:ext cx="11676490" cy="4944481"/>
          </a:xfrm>
          <a:prstGeom prst="rect">
            <a:avLst/>
          </a:prstGeom>
        </p:spPr>
      </p:pic>
      <p:pic>
        <p:nvPicPr>
          <p:cNvPr id="3" name="Imagem 2">
            <a:extLst>
              <a:ext uri="{FF2B5EF4-FFF2-40B4-BE49-F238E27FC236}">
                <a16:creationId xmlns:a16="http://schemas.microsoft.com/office/drawing/2014/main" id="{DA3D4A35-6054-75DE-3428-4A05BCA32F74}"/>
              </a:ext>
            </a:extLst>
          </p:cNvPr>
          <p:cNvPicPr>
            <a:picLocks noChangeAspect="1"/>
          </p:cNvPicPr>
          <p:nvPr/>
        </p:nvPicPr>
        <p:blipFill>
          <a:blip r:embed="rId4"/>
          <a:stretch>
            <a:fillRect/>
          </a:stretch>
        </p:blipFill>
        <p:spPr>
          <a:xfrm>
            <a:off x="9972862" y="138896"/>
            <a:ext cx="2033943" cy="1139007"/>
          </a:xfrm>
          <a:prstGeom prst="rect">
            <a:avLst/>
          </a:prstGeom>
          <a:ln>
            <a:noFill/>
          </a:ln>
          <a:effectLst>
            <a:softEdge rad="112500"/>
          </a:effectLst>
        </p:spPr>
      </p:pic>
    </p:spTree>
    <p:extLst>
      <p:ext uri="{BB962C8B-B14F-4D97-AF65-F5344CB8AC3E}">
        <p14:creationId xmlns:p14="http://schemas.microsoft.com/office/powerpoint/2010/main" val="19196957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354">
          <a:extLst>
            <a:ext uri="{FF2B5EF4-FFF2-40B4-BE49-F238E27FC236}">
              <a16:creationId xmlns:a16="http://schemas.microsoft.com/office/drawing/2014/main" id="{8B0FA054-9850-5FBD-2E22-667811DD7FA7}"/>
            </a:ext>
          </a:extLst>
        </p:cNvPr>
        <p:cNvGrpSpPr/>
        <p:nvPr/>
      </p:nvGrpSpPr>
      <p:grpSpPr>
        <a:xfrm>
          <a:off x="0" y="0"/>
          <a:ext cx="0" cy="0"/>
          <a:chOff x="0" y="0"/>
          <a:chExt cx="0" cy="0"/>
        </a:xfrm>
      </p:grpSpPr>
      <p:sp>
        <p:nvSpPr>
          <p:cNvPr id="355" name="Google Shape;355;p25">
            <a:extLst>
              <a:ext uri="{FF2B5EF4-FFF2-40B4-BE49-F238E27FC236}">
                <a16:creationId xmlns:a16="http://schemas.microsoft.com/office/drawing/2014/main" id="{25C5B731-7840-228F-F398-CAAD3CB993AA}"/>
              </a:ext>
            </a:extLst>
          </p:cNvPr>
          <p:cNvSpPr/>
          <p:nvPr/>
        </p:nvSpPr>
        <p:spPr>
          <a:xfrm>
            <a:off x="185194" y="138896"/>
            <a:ext cx="11852476" cy="6569511"/>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6" name="Google Shape;356;p25">
            <a:extLst>
              <a:ext uri="{FF2B5EF4-FFF2-40B4-BE49-F238E27FC236}">
                <a16:creationId xmlns:a16="http://schemas.microsoft.com/office/drawing/2014/main" id="{21E42ED0-49D2-46F8-8AAE-03B7276A76B0}"/>
              </a:ext>
            </a:extLst>
          </p:cNvPr>
          <p:cNvSpPr/>
          <p:nvPr/>
        </p:nvSpPr>
        <p:spPr>
          <a:xfrm>
            <a:off x="0" y="298901"/>
            <a:ext cx="6096000"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7" name="Google Shape;357;p25">
            <a:extLst>
              <a:ext uri="{FF2B5EF4-FFF2-40B4-BE49-F238E27FC236}">
                <a16:creationId xmlns:a16="http://schemas.microsoft.com/office/drawing/2014/main" id="{D610683E-0F03-E019-E1BB-66D851A391B2}"/>
              </a:ext>
            </a:extLst>
          </p:cNvPr>
          <p:cNvSpPr txBox="1"/>
          <p:nvPr/>
        </p:nvSpPr>
        <p:spPr>
          <a:xfrm>
            <a:off x="441112" y="483149"/>
            <a:ext cx="5213775" cy="400069"/>
          </a:xfrm>
          <a:prstGeom prst="rect">
            <a:avLst/>
          </a:prstGeom>
          <a:noFill/>
          <a:ln>
            <a:noFill/>
          </a:ln>
        </p:spPr>
        <p:txBody>
          <a:bodyPr spcFirstLastPara="1" wrap="square" lIns="91425" tIns="45700" rIns="91425" bIns="45700" anchor="t" anchorCtr="0">
            <a:spAutoFit/>
          </a:bodyPr>
          <a:lstStyle/>
          <a:p>
            <a:pPr lvl="0"/>
            <a:r>
              <a:rPr lang="es-ES" sz="2000" b="1" dirty="0" err="1">
                <a:solidFill>
                  <a:schemeClr val="bg1"/>
                </a:solidFill>
              </a:rPr>
              <a:t>Trilema</a:t>
            </a:r>
            <a:endParaRPr lang="es-ES" sz="2000" b="1" dirty="0">
              <a:solidFill>
                <a:schemeClr val="bg1"/>
              </a:solidFill>
            </a:endParaRPr>
          </a:p>
        </p:txBody>
      </p:sp>
      <p:sp>
        <p:nvSpPr>
          <p:cNvPr id="359" name="Google Shape;359;p25">
            <a:extLst>
              <a:ext uri="{FF2B5EF4-FFF2-40B4-BE49-F238E27FC236}">
                <a16:creationId xmlns:a16="http://schemas.microsoft.com/office/drawing/2014/main" id="{A9785F17-FCF2-1AD0-9901-A8691312538F}"/>
              </a:ext>
            </a:extLst>
          </p:cNvPr>
          <p:cNvSpPr/>
          <p:nvPr/>
        </p:nvSpPr>
        <p:spPr>
          <a:xfrm>
            <a:off x="-137160" y="195118"/>
            <a:ext cx="6096000" cy="1024082"/>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 name="Imagem 3">
            <a:extLst>
              <a:ext uri="{FF2B5EF4-FFF2-40B4-BE49-F238E27FC236}">
                <a16:creationId xmlns:a16="http://schemas.microsoft.com/office/drawing/2014/main" id="{1EBC2606-AC4A-15A8-F772-E2E5FC418A30}"/>
              </a:ext>
            </a:extLst>
          </p:cNvPr>
          <p:cNvPicPr>
            <a:picLocks noChangeAspect="1"/>
          </p:cNvPicPr>
          <p:nvPr/>
        </p:nvPicPr>
        <p:blipFill>
          <a:blip r:embed="rId3"/>
          <a:stretch>
            <a:fillRect/>
          </a:stretch>
        </p:blipFill>
        <p:spPr>
          <a:xfrm>
            <a:off x="1068911" y="1141627"/>
            <a:ext cx="9779858" cy="5504095"/>
          </a:xfrm>
          <a:prstGeom prst="rect">
            <a:avLst/>
          </a:prstGeom>
        </p:spPr>
      </p:pic>
      <p:pic>
        <p:nvPicPr>
          <p:cNvPr id="3" name="Imagem 2">
            <a:extLst>
              <a:ext uri="{FF2B5EF4-FFF2-40B4-BE49-F238E27FC236}">
                <a16:creationId xmlns:a16="http://schemas.microsoft.com/office/drawing/2014/main" id="{225BAD7F-2DCA-4FE4-A15D-5FCB0E2CC675}"/>
              </a:ext>
            </a:extLst>
          </p:cNvPr>
          <p:cNvPicPr>
            <a:picLocks noChangeAspect="1"/>
          </p:cNvPicPr>
          <p:nvPr/>
        </p:nvPicPr>
        <p:blipFill>
          <a:blip r:embed="rId4"/>
          <a:stretch>
            <a:fillRect/>
          </a:stretch>
        </p:blipFill>
        <p:spPr>
          <a:xfrm>
            <a:off x="10215797" y="138897"/>
            <a:ext cx="1791008" cy="1002964"/>
          </a:xfrm>
          <a:prstGeom prst="rect">
            <a:avLst/>
          </a:prstGeom>
          <a:ln>
            <a:noFill/>
          </a:ln>
          <a:effectLst>
            <a:softEdge rad="112500"/>
          </a:effectLst>
        </p:spPr>
      </p:pic>
    </p:spTree>
    <p:extLst>
      <p:ext uri="{BB962C8B-B14F-4D97-AF65-F5344CB8AC3E}">
        <p14:creationId xmlns:p14="http://schemas.microsoft.com/office/powerpoint/2010/main" val="16493652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pic>
        <p:nvPicPr>
          <p:cNvPr id="430" name="Google Shape;430;g3ef65ee95d1_0_115"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431" name="Google Shape;431;g3ef65ee95d1_0_115" descr="image.png"/>
          <p:cNvPicPr preferRelativeResize="0"/>
          <p:nvPr/>
        </p:nvPicPr>
        <p:blipFill rotWithShape="1">
          <a:blip r:embed="rId4">
            <a:alphaModFix/>
          </a:blip>
          <a:srcRect/>
          <a:stretch/>
        </p:blipFill>
        <p:spPr>
          <a:xfrm>
            <a:off x="714375" y="1704975"/>
            <a:ext cx="3444924" cy="4581525"/>
          </a:xfrm>
          <a:prstGeom prst="rect">
            <a:avLst/>
          </a:prstGeom>
          <a:noFill/>
          <a:ln>
            <a:noFill/>
          </a:ln>
        </p:spPr>
      </p:pic>
      <p:pic>
        <p:nvPicPr>
          <p:cNvPr id="432" name="Google Shape;432;g3ef65ee95d1_0_115" descr="image.png"/>
          <p:cNvPicPr preferRelativeResize="0"/>
          <p:nvPr/>
        </p:nvPicPr>
        <p:blipFill rotWithShape="1">
          <a:blip r:embed="rId5">
            <a:alphaModFix/>
          </a:blip>
          <a:srcRect/>
          <a:stretch/>
        </p:blipFill>
        <p:spPr>
          <a:xfrm>
            <a:off x="4445049" y="1704975"/>
            <a:ext cx="3444924" cy="4581525"/>
          </a:xfrm>
          <a:prstGeom prst="rect">
            <a:avLst/>
          </a:prstGeom>
          <a:noFill/>
          <a:ln>
            <a:noFill/>
          </a:ln>
        </p:spPr>
      </p:pic>
      <p:pic>
        <p:nvPicPr>
          <p:cNvPr id="433" name="Google Shape;433;g3ef65ee95d1_0_115" descr="image.png"/>
          <p:cNvPicPr preferRelativeResize="0"/>
          <p:nvPr/>
        </p:nvPicPr>
        <p:blipFill rotWithShape="1">
          <a:blip r:embed="rId6">
            <a:alphaModFix/>
          </a:blip>
          <a:srcRect/>
          <a:stretch/>
        </p:blipFill>
        <p:spPr>
          <a:xfrm>
            <a:off x="8175724" y="1704975"/>
            <a:ext cx="3444924" cy="4581525"/>
          </a:xfrm>
          <a:prstGeom prst="rect">
            <a:avLst/>
          </a:prstGeom>
          <a:noFill/>
          <a:ln>
            <a:noFill/>
          </a:ln>
        </p:spPr>
      </p:pic>
      <p:sp>
        <p:nvSpPr>
          <p:cNvPr id="434" name="Google Shape;434;g3ef65ee95d1_0_115"/>
          <p:cNvSpPr/>
          <p:nvPr/>
        </p:nvSpPr>
        <p:spPr>
          <a:xfrm>
            <a:off x="0" y="0"/>
            <a:ext cx="142800" cy="6858000"/>
          </a:xfrm>
          <a:prstGeom prst="rect">
            <a:avLst/>
          </a:prstGeom>
          <a:solidFill>
            <a:srgbClr val="002D5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435" name="Google Shape;435;g3ef65ee95d1_0_115" descr="image.png"/>
          <p:cNvPicPr preferRelativeResize="0"/>
          <p:nvPr/>
        </p:nvPicPr>
        <p:blipFill rotWithShape="1">
          <a:blip r:embed="rId7">
            <a:alphaModFix/>
          </a:blip>
          <a:srcRect/>
          <a:stretch/>
        </p:blipFill>
        <p:spPr>
          <a:xfrm>
            <a:off x="2198637" y="1990725"/>
            <a:ext cx="476250" cy="476250"/>
          </a:xfrm>
          <a:prstGeom prst="rect">
            <a:avLst/>
          </a:prstGeom>
          <a:noFill/>
          <a:ln>
            <a:noFill/>
          </a:ln>
        </p:spPr>
      </p:pic>
      <p:sp>
        <p:nvSpPr>
          <p:cNvPr id="436" name="Google Shape;436;g3ef65ee95d1_0_115"/>
          <p:cNvSpPr txBox="1"/>
          <p:nvPr/>
        </p:nvSpPr>
        <p:spPr>
          <a:xfrm>
            <a:off x="928289" y="2657475"/>
            <a:ext cx="3017100" cy="2160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s-ES" sz="1404" b="1" i="0" u="none" strike="noStrike" cap="none">
                <a:solidFill>
                  <a:srgbClr val="002D52"/>
                </a:solidFill>
                <a:latin typeface="Merriweather"/>
                <a:ea typeface="Merriweather"/>
                <a:cs typeface="Merriweather"/>
                <a:sym typeface="Merriweather"/>
              </a:rPr>
              <a:t>Maximizar Lucro</a:t>
            </a:r>
            <a:endParaRPr/>
          </a:p>
        </p:txBody>
      </p:sp>
      <p:sp>
        <p:nvSpPr>
          <p:cNvPr id="437" name="Google Shape;437;g3ef65ee95d1_0_115"/>
          <p:cNvSpPr txBox="1"/>
          <p:nvPr/>
        </p:nvSpPr>
        <p:spPr>
          <a:xfrm>
            <a:off x="1000125" y="3067050"/>
            <a:ext cx="2873400" cy="1477328"/>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s-ES" sz="1500" b="0" i="0" u="none" strike="noStrike" cap="none" dirty="0">
                <a:solidFill>
                  <a:srgbClr val="475569"/>
                </a:solidFill>
                <a:latin typeface="Roboto" panose="02000000000000000000" pitchFamily="2" charset="0"/>
                <a:ea typeface="Roboto" panose="02000000000000000000" pitchFamily="2" charset="0"/>
                <a:cs typeface="Roboto" panose="02000000000000000000" pitchFamily="2" charset="0"/>
                <a:sym typeface="DM Sans"/>
              </a:rPr>
              <a:t>As plataformas </a:t>
            </a:r>
            <a:r>
              <a:rPr lang="es-ES" sz="1500" b="0" i="0" u="none" strike="noStrike" cap="none" dirty="0" err="1">
                <a:solidFill>
                  <a:srgbClr val="475569"/>
                </a:solidFill>
                <a:latin typeface="Roboto" panose="02000000000000000000" pitchFamily="2" charset="0"/>
                <a:ea typeface="Roboto" panose="02000000000000000000" pitchFamily="2" charset="0"/>
                <a:cs typeface="Roboto" panose="02000000000000000000" pitchFamily="2" charset="0"/>
                <a:sym typeface="DM Sans"/>
              </a:rPr>
              <a:t>são</a:t>
            </a:r>
            <a:r>
              <a:rPr lang="es-ES" sz="1500" b="0" i="0" u="none" strike="noStrike" cap="none" dirty="0">
                <a:solidFill>
                  <a:srgbClr val="475569"/>
                </a:solidFill>
                <a:latin typeface="Roboto" panose="02000000000000000000" pitchFamily="2" charset="0"/>
                <a:ea typeface="Roboto" panose="02000000000000000000" pitchFamily="2" charset="0"/>
                <a:cs typeface="Roboto" panose="02000000000000000000" pitchFamily="2" charset="0"/>
                <a:sym typeface="DM Sans"/>
              </a:rPr>
              <a:t> entidades </a:t>
            </a:r>
            <a:r>
              <a:rPr lang="es-ES" sz="1500" b="0" i="0" u="none" strike="noStrike" cap="none" dirty="0" err="1">
                <a:solidFill>
                  <a:srgbClr val="475569"/>
                </a:solidFill>
                <a:latin typeface="Roboto" panose="02000000000000000000" pitchFamily="2" charset="0"/>
                <a:ea typeface="Roboto" panose="02000000000000000000" pitchFamily="2" charset="0"/>
                <a:cs typeface="Roboto" panose="02000000000000000000" pitchFamily="2" charset="0"/>
                <a:sym typeface="DM Sans"/>
              </a:rPr>
              <a:t>comerciais</a:t>
            </a:r>
            <a:r>
              <a:rPr lang="es-ES" sz="1500" b="0" i="0" u="none" strike="noStrike" cap="none" dirty="0">
                <a:solidFill>
                  <a:srgbClr val="475569"/>
                </a:solidFill>
                <a:latin typeface="Roboto" panose="02000000000000000000" pitchFamily="2" charset="0"/>
                <a:ea typeface="Roboto" panose="02000000000000000000" pitchFamily="2" charset="0"/>
                <a:cs typeface="Roboto" panose="02000000000000000000" pitchFamily="2" charset="0"/>
                <a:sym typeface="DM Sans"/>
              </a:rPr>
              <a:t> que </a:t>
            </a:r>
            <a:r>
              <a:rPr lang="es-ES" sz="1500" b="0" i="0" u="none" strike="noStrike" cap="none" dirty="0" err="1">
                <a:solidFill>
                  <a:srgbClr val="475569"/>
                </a:solidFill>
                <a:latin typeface="Roboto" panose="02000000000000000000" pitchFamily="2" charset="0"/>
                <a:ea typeface="Roboto" panose="02000000000000000000" pitchFamily="2" charset="0"/>
                <a:cs typeface="Roboto" panose="02000000000000000000" pitchFamily="2" charset="0"/>
                <a:sym typeface="DM Sans"/>
              </a:rPr>
              <a:t>bus</a:t>
            </a:r>
            <a:r>
              <a:rPr lang="es-ES" sz="1500" dirty="0" err="1">
                <a:solidFill>
                  <a:srgbClr val="475569"/>
                </a:solidFill>
                <a:latin typeface="Roboto" panose="02000000000000000000" pitchFamily="2" charset="0"/>
                <a:ea typeface="Roboto" panose="02000000000000000000" pitchFamily="2" charset="0"/>
                <a:cs typeface="Roboto" panose="02000000000000000000" pitchFamily="2" charset="0"/>
                <a:sym typeface="DM Sans"/>
              </a:rPr>
              <a:t>c</a:t>
            </a:r>
            <a:r>
              <a:rPr lang="es-ES" sz="1500" b="0" i="0" u="none" strike="noStrike" cap="none" dirty="0" err="1">
                <a:solidFill>
                  <a:srgbClr val="475569"/>
                </a:solidFill>
                <a:latin typeface="Roboto" panose="02000000000000000000" pitchFamily="2" charset="0"/>
                <a:ea typeface="Roboto" panose="02000000000000000000" pitchFamily="2" charset="0"/>
                <a:cs typeface="Roboto" panose="02000000000000000000" pitchFamily="2" charset="0"/>
                <a:sym typeface="DM Sans"/>
              </a:rPr>
              <a:t>am</a:t>
            </a:r>
            <a:r>
              <a:rPr lang="es-ES" sz="1500" b="0" i="0" u="none" strike="noStrike" cap="none" dirty="0">
                <a:solidFill>
                  <a:srgbClr val="475569"/>
                </a:solidFill>
                <a:latin typeface="Roboto" panose="02000000000000000000" pitchFamily="2" charset="0"/>
                <a:ea typeface="Roboto" panose="02000000000000000000" pitchFamily="2" charset="0"/>
                <a:cs typeface="Roboto" panose="02000000000000000000" pitchFamily="2" charset="0"/>
                <a:sym typeface="DM Sans"/>
              </a:rPr>
              <a:t> </a:t>
            </a:r>
            <a:r>
              <a:rPr lang="es-ES" sz="1500" b="0" i="0" u="none" strike="noStrike" cap="none" dirty="0" err="1">
                <a:solidFill>
                  <a:srgbClr val="475569"/>
                </a:solidFill>
                <a:latin typeface="Roboto" panose="02000000000000000000" pitchFamily="2" charset="0"/>
                <a:ea typeface="Roboto" panose="02000000000000000000" pitchFamily="2" charset="0"/>
                <a:cs typeface="Roboto" panose="02000000000000000000" pitchFamily="2" charset="0"/>
                <a:sym typeface="DM Sans"/>
              </a:rPr>
              <a:t>manter</a:t>
            </a:r>
            <a:r>
              <a:rPr lang="es-ES" sz="1500" b="0" i="0" u="none" strike="noStrike" cap="none" dirty="0">
                <a:solidFill>
                  <a:srgbClr val="475569"/>
                </a:solidFill>
                <a:latin typeface="Roboto" panose="02000000000000000000" pitchFamily="2" charset="0"/>
                <a:ea typeface="Roboto" panose="02000000000000000000" pitchFamily="2" charset="0"/>
                <a:cs typeface="Roboto" panose="02000000000000000000" pitchFamily="2" charset="0"/>
                <a:sym typeface="DM Sans"/>
              </a:rPr>
              <a:t> o </a:t>
            </a:r>
            <a:r>
              <a:rPr lang="es-ES" sz="1500" b="0" i="0" u="none" strike="noStrike" cap="none" dirty="0" err="1">
                <a:solidFill>
                  <a:srgbClr val="475569"/>
                </a:solidFill>
                <a:latin typeface="Roboto" panose="02000000000000000000" pitchFamily="2" charset="0"/>
                <a:ea typeface="Roboto" panose="02000000000000000000" pitchFamily="2" charset="0"/>
                <a:cs typeface="Roboto" panose="02000000000000000000" pitchFamily="2" charset="0"/>
                <a:sym typeface="DM Sans"/>
              </a:rPr>
              <a:t>usuário</a:t>
            </a:r>
            <a:r>
              <a:rPr lang="es-ES" sz="1500" b="0" i="0" u="none" strike="noStrike" cap="none" dirty="0">
                <a:solidFill>
                  <a:srgbClr val="475569"/>
                </a:solidFill>
                <a:latin typeface="Roboto" panose="02000000000000000000" pitchFamily="2" charset="0"/>
                <a:ea typeface="Roboto" panose="02000000000000000000" pitchFamily="2" charset="0"/>
                <a:cs typeface="Roboto" panose="02000000000000000000" pitchFamily="2" charset="0"/>
                <a:sym typeface="DM Sans"/>
              </a:rPr>
              <a:t> conectado </a:t>
            </a:r>
            <a:r>
              <a:rPr lang="es-ES" sz="1500" dirty="0">
                <a:solidFill>
                  <a:srgbClr val="475569"/>
                </a:solidFill>
                <a:latin typeface="Roboto" panose="02000000000000000000" pitchFamily="2" charset="0"/>
                <a:ea typeface="Roboto" panose="02000000000000000000" pitchFamily="2" charset="0"/>
                <a:cs typeface="Roboto" panose="02000000000000000000" pitchFamily="2" charset="0"/>
                <a:sym typeface="DM Sans"/>
              </a:rPr>
              <a:t>o </a:t>
            </a:r>
            <a:r>
              <a:rPr lang="es-ES" sz="1500" b="0" i="0" u="none" strike="noStrike" cap="none" dirty="0" err="1">
                <a:solidFill>
                  <a:srgbClr val="475569"/>
                </a:solidFill>
                <a:latin typeface="Roboto" panose="02000000000000000000" pitchFamily="2" charset="0"/>
                <a:ea typeface="Roboto" panose="02000000000000000000" pitchFamily="2" charset="0"/>
                <a:cs typeface="Roboto" panose="02000000000000000000" pitchFamily="2" charset="0"/>
                <a:sym typeface="DM Sans"/>
              </a:rPr>
              <a:t>maior</a:t>
            </a:r>
            <a:r>
              <a:rPr lang="es-ES" sz="1500" b="0" i="0" u="none" strike="noStrike" cap="none" dirty="0">
                <a:solidFill>
                  <a:srgbClr val="475569"/>
                </a:solidFill>
                <a:latin typeface="Roboto" panose="02000000000000000000" pitchFamily="2" charset="0"/>
                <a:ea typeface="Roboto" panose="02000000000000000000" pitchFamily="2" charset="0"/>
                <a:cs typeface="Roboto" panose="02000000000000000000" pitchFamily="2" charset="0"/>
                <a:sym typeface="DM Sans"/>
              </a:rPr>
              <a:t> tempo </a:t>
            </a:r>
            <a:r>
              <a:rPr lang="es-ES" sz="1500" b="0" i="0" u="none" strike="noStrike" cap="none" dirty="0" err="1">
                <a:solidFill>
                  <a:srgbClr val="475569"/>
                </a:solidFill>
                <a:latin typeface="Roboto" panose="02000000000000000000" pitchFamily="2" charset="0"/>
                <a:ea typeface="Roboto" panose="02000000000000000000" pitchFamily="2" charset="0"/>
                <a:cs typeface="Roboto" panose="02000000000000000000" pitchFamily="2" charset="0"/>
                <a:sym typeface="DM Sans"/>
              </a:rPr>
              <a:t>possível</a:t>
            </a:r>
            <a:r>
              <a:rPr lang="es-ES" sz="1500" b="0" i="0" u="none" strike="noStrike" cap="none" dirty="0">
                <a:solidFill>
                  <a:srgbClr val="475569"/>
                </a:solidFill>
                <a:latin typeface="Roboto" panose="02000000000000000000" pitchFamily="2" charset="0"/>
                <a:ea typeface="Roboto" panose="02000000000000000000" pitchFamily="2" charset="0"/>
                <a:cs typeface="Roboto" panose="02000000000000000000" pitchFamily="2" charset="0"/>
                <a:sym typeface="DM Sans"/>
              </a:rPr>
              <a:t>.</a:t>
            </a:r>
            <a:endParaRPr dirty="0">
              <a:latin typeface="Roboto" panose="02000000000000000000" pitchFamily="2" charset="0"/>
              <a:ea typeface="Roboto" panose="02000000000000000000" pitchFamily="2" charset="0"/>
              <a:cs typeface="Roboto" panose="02000000000000000000" pitchFamily="2" charset="0"/>
            </a:endParaRPr>
          </a:p>
        </p:txBody>
      </p:sp>
      <p:pic>
        <p:nvPicPr>
          <p:cNvPr id="438" name="Google Shape;438;g3ef65ee95d1_0_115" descr="image.png"/>
          <p:cNvPicPr preferRelativeResize="0"/>
          <p:nvPr/>
        </p:nvPicPr>
        <p:blipFill rotWithShape="1">
          <a:blip r:embed="rId8">
            <a:alphaModFix/>
          </a:blip>
          <a:srcRect/>
          <a:stretch/>
        </p:blipFill>
        <p:spPr>
          <a:xfrm>
            <a:off x="5929312" y="1990725"/>
            <a:ext cx="476250" cy="476250"/>
          </a:xfrm>
          <a:prstGeom prst="rect">
            <a:avLst/>
          </a:prstGeom>
          <a:noFill/>
          <a:ln>
            <a:noFill/>
          </a:ln>
        </p:spPr>
      </p:pic>
      <p:sp>
        <p:nvSpPr>
          <p:cNvPr id="439" name="Google Shape;439;g3ef65ee95d1_0_115"/>
          <p:cNvSpPr txBox="1"/>
          <p:nvPr/>
        </p:nvSpPr>
        <p:spPr>
          <a:xfrm>
            <a:off x="4658963" y="2657475"/>
            <a:ext cx="3017100" cy="2160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s-ES" sz="1404" b="1" i="0" u="none" strike="noStrike" cap="none" dirty="0" err="1">
                <a:solidFill>
                  <a:srgbClr val="002D52"/>
                </a:solidFill>
                <a:latin typeface="Merriweather"/>
                <a:ea typeface="Merriweather"/>
                <a:cs typeface="Merriweather"/>
                <a:sym typeface="Merriweather"/>
              </a:rPr>
              <a:t>Viés</a:t>
            </a:r>
            <a:r>
              <a:rPr lang="es-ES" sz="1404" b="1" i="0" u="none" strike="noStrike" cap="none" dirty="0">
                <a:solidFill>
                  <a:srgbClr val="002D52"/>
                </a:solidFill>
                <a:latin typeface="Merriweather"/>
                <a:ea typeface="Merriweather"/>
                <a:cs typeface="Merriweather"/>
                <a:sym typeface="Merriweather"/>
              </a:rPr>
              <a:t> de </a:t>
            </a:r>
            <a:r>
              <a:rPr lang="es-ES" sz="1404" b="1" i="0" u="none" strike="noStrike" cap="none" dirty="0" err="1">
                <a:solidFill>
                  <a:srgbClr val="002D52"/>
                </a:solidFill>
                <a:latin typeface="Merriweather"/>
                <a:ea typeface="Merriweather"/>
                <a:cs typeface="Merriweather"/>
                <a:sym typeface="Merriweather"/>
              </a:rPr>
              <a:t>Afirmação</a:t>
            </a:r>
            <a:endParaRPr dirty="0"/>
          </a:p>
        </p:txBody>
      </p:sp>
      <p:sp>
        <p:nvSpPr>
          <p:cNvPr id="440" name="Google Shape;440;g3ef65ee95d1_0_115"/>
          <p:cNvSpPr txBox="1"/>
          <p:nvPr/>
        </p:nvSpPr>
        <p:spPr>
          <a:xfrm>
            <a:off x="4730799" y="3067050"/>
            <a:ext cx="2873400" cy="1107996"/>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s-ES" sz="1500" b="0" i="0" u="none" strike="noStrike" cap="none" dirty="0" err="1">
                <a:solidFill>
                  <a:srgbClr val="475569"/>
                </a:solidFill>
                <a:latin typeface="Roboto" panose="02000000000000000000" pitchFamily="2" charset="0"/>
                <a:ea typeface="Roboto" panose="02000000000000000000" pitchFamily="2" charset="0"/>
                <a:cs typeface="Roboto" panose="02000000000000000000" pitchFamily="2" charset="0"/>
                <a:sym typeface="DM Sans"/>
              </a:rPr>
              <a:t>Conteúdo</a:t>
            </a:r>
            <a:r>
              <a:rPr lang="es-ES" sz="1500" b="0" i="0" u="none" strike="noStrike" cap="none" dirty="0">
                <a:solidFill>
                  <a:srgbClr val="475569"/>
                </a:solidFill>
                <a:latin typeface="Roboto" panose="02000000000000000000" pitchFamily="2" charset="0"/>
                <a:ea typeface="Roboto" panose="02000000000000000000" pitchFamily="2" charset="0"/>
                <a:cs typeface="Roboto" panose="02000000000000000000" pitchFamily="2" charset="0"/>
                <a:sym typeface="DM Sans"/>
              </a:rPr>
              <a:t> desafiante </a:t>
            </a:r>
            <a:r>
              <a:rPr lang="es-ES" sz="1500" b="0" i="0" u="none" strike="noStrike" cap="none" dirty="0" err="1">
                <a:solidFill>
                  <a:srgbClr val="475569"/>
                </a:solidFill>
                <a:latin typeface="Roboto" panose="02000000000000000000" pitchFamily="2" charset="0"/>
                <a:ea typeface="Roboto" panose="02000000000000000000" pitchFamily="2" charset="0"/>
                <a:cs typeface="Roboto" panose="02000000000000000000" pitchFamily="2" charset="0"/>
                <a:sym typeface="DM Sans"/>
              </a:rPr>
              <a:t>gera</a:t>
            </a:r>
            <a:r>
              <a:rPr lang="es-ES" sz="1500" b="0" i="0" u="none" strike="noStrike" cap="none" dirty="0">
                <a:solidFill>
                  <a:srgbClr val="475569"/>
                </a:solidFill>
                <a:latin typeface="Roboto" panose="02000000000000000000" pitchFamily="2" charset="0"/>
                <a:ea typeface="Roboto" panose="02000000000000000000" pitchFamily="2" charset="0"/>
                <a:cs typeface="Roboto" panose="02000000000000000000" pitchFamily="2" charset="0"/>
                <a:sym typeface="DM Sans"/>
              </a:rPr>
              <a:t> </a:t>
            </a:r>
            <a:r>
              <a:rPr lang="es-ES" sz="1500" b="0" i="0" u="none" strike="noStrike" cap="none" dirty="0" err="1">
                <a:solidFill>
                  <a:srgbClr val="475569"/>
                </a:solidFill>
                <a:latin typeface="Roboto" panose="02000000000000000000" pitchFamily="2" charset="0"/>
                <a:ea typeface="Roboto" panose="02000000000000000000" pitchFamily="2" charset="0"/>
                <a:cs typeface="Roboto" panose="02000000000000000000" pitchFamily="2" charset="0"/>
                <a:sym typeface="DM Sans"/>
              </a:rPr>
              <a:t>incômodo</a:t>
            </a:r>
            <a:r>
              <a:rPr lang="es-ES" sz="1500" b="0" i="0" u="none" strike="noStrike" cap="none" dirty="0">
                <a:solidFill>
                  <a:srgbClr val="475569"/>
                </a:solidFill>
                <a:latin typeface="Roboto" panose="02000000000000000000" pitchFamily="2" charset="0"/>
                <a:ea typeface="Roboto" panose="02000000000000000000" pitchFamily="2" charset="0"/>
                <a:cs typeface="Roboto" panose="02000000000000000000" pitchFamily="2" charset="0"/>
                <a:sym typeface="DM Sans"/>
              </a:rPr>
              <a:t>; </a:t>
            </a:r>
            <a:r>
              <a:rPr lang="es-ES" sz="1500" dirty="0">
                <a:solidFill>
                  <a:srgbClr val="475569"/>
                </a:solidFill>
                <a:latin typeface="Roboto" panose="02000000000000000000" pitchFamily="2" charset="0"/>
                <a:ea typeface="Roboto" panose="02000000000000000000" pitchFamily="2" charset="0"/>
                <a:cs typeface="Roboto" panose="02000000000000000000" pitchFamily="2" charset="0"/>
                <a:sym typeface="DM Sans"/>
              </a:rPr>
              <a:t>o </a:t>
            </a:r>
            <a:r>
              <a:rPr lang="es-ES" sz="1500" b="0" i="0" u="none" strike="noStrike" cap="none" dirty="0">
                <a:solidFill>
                  <a:srgbClr val="475569"/>
                </a:solidFill>
                <a:latin typeface="Roboto" panose="02000000000000000000" pitchFamily="2" charset="0"/>
                <a:ea typeface="Roboto" panose="02000000000000000000" pitchFamily="2" charset="0"/>
                <a:cs typeface="Roboto" panose="02000000000000000000" pitchFamily="2" charset="0"/>
                <a:sym typeface="DM Sans"/>
              </a:rPr>
              <a:t>algoritmo evita para </a:t>
            </a:r>
            <a:r>
              <a:rPr lang="es-ES" sz="1500" b="0" i="0" u="none" strike="noStrike" cap="none" dirty="0" err="1">
                <a:solidFill>
                  <a:srgbClr val="475569"/>
                </a:solidFill>
                <a:latin typeface="Roboto" panose="02000000000000000000" pitchFamily="2" charset="0"/>
                <a:ea typeface="Roboto" panose="02000000000000000000" pitchFamily="2" charset="0"/>
                <a:cs typeface="Roboto" panose="02000000000000000000" pitchFamily="2" charset="0"/>
                <a:sym typeface="DM Sans"/>
              </a:rPr>
              <a:t>não</a:t>
            </a:r>
            <a:r>
              <a:rPr lang="es-ES" sz="1500" b="0" i="0" u="none" strike="noStrike" cap="none" dirty="0">
                <a:solidFill>
                  <a:srgbClr val="475569"/>
                </a:solidFill>
                <a:latin typeface="Roboto" panose="02000000000000000000" pitchFamily="2" charset="0"/>
                <a:ea typeface="Roboto" panose="02000000000000000000" pitchFamily="2" charset="0"/>
                <a:cs typeface="Roboto" panose="02000000000000000000" pitchFamily="2" charset="0"/>
                <a:sym typeface="DM Sans"/>
              </a:rPr>
              <a:t> perder "</a:t>
            </a:r>
            <a:r>
              <a:rPr lang="es-ES" sz="1500" b="0" i="0" u="none" strike="noStrike" cap="none" dirty="0" err="1">
                <a:solidFill>
                  <a:srgbClr val="475569"/>
                </a:solidFill>
                <a:latin typeface="Roboto" panose="02000000000000000000" pitchFamily="2" charset="0"/>
                <a:ea typeface="Roboto" panose="02000000000000000000" pitchFamily="2" charset="0"/>
                <a:cs typeface="Roboto" panose="02000000000000000000" pitchFamily="2" charset="0"/>
                <a:sym typeface="DM Sans"/>
              </a:rPr>
              <a:t>engagement</a:t>
            </a:r>
            <a:r>
              <a:rPr lang="es-ES" sz="1500" b="0" i="0" u="none" strike="noStrike" cap="none" dirty="0">
                <a:solidFill>
                  <a:srgbClr val="475569"/>
                </a:solidFill>
                <a:latin typeface="Roboto" panose="02000000000000000000" pitchFamily="2" charset="0"/>
                <a:ea typeface="Roboto" panose="02000000000000000000" pitchFamily="2" charset="0"/>
                <a:cs typeface="Roboto" panose="02000000000000000000" pitchFamily="2" charset="0"/>
                <a:sym typeface="DM Sans"/>
              </a:rPr>
              <a:t>".</a:t>
            </a:r>
            <a:endParaRPr dirty="0">
              <a:latin typeface="Roboto" panose="02000000000000000000" pitchFamily="2" charset="0"/>
              <a:ea typeface="Roboto" panose="02000000000000000000" pitchFamily="2" charset="0"/>
              <a:cs typeface="Roboto" panose="02000000000000000000" pitchFamily="2" charset="0"/>
            </a:endParaRPr>
          </a:p>
        </p:txBody>
      </p:sp>
      <p:pic>
        <p:nvPicPr>
          <p:cNvPr id="441" name="Google Shape;441;g3ef65ee95d1_0_115" descr="image.png"/>
          <p:cNvPicPr preferRelativeResize="0"/>
          <p:nvPr/>
        </p:nvPicPr>
        <p:blipFill rotWithShape="1">
          <a:blip r:embed="rId9">
            <a:alphaModFix/>
          </a:blip>
          <a:srcRect/>
          <a:stretch/>
        </p:blipFill>
        <p:spPr>
          <a:xfrm>
            <a:off x="9717137" y="1990725"/>
            <a:ext cx="361950" cy="476250"/>
          </a:xfrm>
          <a:prstGeom prst="rect">
            <a:avLst/>
          </a:prstGeom>
          <a:noFill/>
          <a:ln>
            <a:noFill/>
          </a:ln>
        </p:spPr>
      </p:pic>
      <p:sp>
        <p:nvSpPr>
          <p:cNvPr id="442" name="Google Shape;442;g3ef65ee95d1_0_115"/>
          <p:cNvSpPr txBox="1"/>
          <p:nvPr/>
        </p:nvSpPr>
        <p:spPr>
          <a:xfrm>
            <a:off x="8389638" y="2657475"/>
            <a:ext cx="3017100" cy="2160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s-ES" sz="1404" b="1" i="0" u="none" strike="noStrike" cap="none" dirty="0">
                <a:solidFill>
                  <a:srgbClr val="002D52"/>
                </a:solidFill>
                <a:latin typeface="Merriweather"/>
                <a:ea typeface="Merriweather"/>
                <a:cs typeface="Merriweather"/>
                <a:sym typeface="Merriweather"/>
              </a:rPr>
              <a:t>Tempo de </a:t>
            </a:r>
            <a:r>
              <a:rPr lang="es-ES" sz="1404" b="1" i="0" u="none" strike="noStrike" cap="none" dirty="0" err="1">
                <a:solidFill>
                  <a:srgbClr val="002D52"/>
                </a:solidFill>
                <a:latin typeface="Merriweather"/>
                <a:ea typeface="Merriweather"/>
                <a:cs typeface="Merriweather"/>
                <a:sym typeface="Merriweather"/>
              </a:rPr>
              <a:t>Exposição</a:t>
            </a:r>
            <a:endParaRPr dirty="0"/>
          </a:p>
        </p:txBody>
      </p:sp>
      <p:sp>
        <p:nvSpPr>
          <p:cNvPr id="443" name="Google Shape;443;g3ef65ee95d1_0_115"/>
          <p:cNvSpPr txBox="1"/>
          <p:nvPr/>
        </p:nvSpPr>
        <p:spPr>
          <a:xfrm>
            <a:off x="8461474" y="3067050"/>
            <a:ext cx="2873400" cy="1107996"/>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s-ES" sz="1500" b="0" i="0" u="none" strike="noStrike" cap="none" dirty="0">
                <a:solidFill>
                  <a:srgbClr val="475569"/>
                </a:solidFill>
                <a:latin typeface="Roboto" panose="02000000000000000000" pitchFamily="2" charset="0"/>
                <a:ea typeface="Roboto" panose="02000000000000000000" pitchFamily="2" charset="0"/>
                <a:cs typeface="Roboto" panose="02000000000000000000" pitchFamily="2" charset="0"/>
                <a:sym typeface="DM Sans"/>
              </a:rPr>
              <a:t>Cada minuto </a:t>
            </a:r>
            <a:r>
              <a:rPr lang="es-ES" sz="1500" b="0" i="0" u="none" strike="noStrike" cap="none" dirty="0" err="1">
                <a:solidFill>
                  <a:srgbClr val="475569"/>
                </a:solidFill>
                <a:latin typeface="Roboto" panose="02000000000000000000" pitchFamily="2" charset="0"/>
                <a:ea typeface="Roboto" panose="02000000000000000000" pitchFamily="2" charset="0"/>
                <a:cs typeface="Roboto" panose="02000000000000000000" pitchFamily="2" charset="0"/>
                <a:sym typeface="DM Sans"/>
              </a:rPr>
              <a:t>na</a:t>
            </a:r>
            <a:r>
              <a:rPr lang="es-ES" sz="1500" b="0" i="0" u="none" strike="noStrike" cap="none" dirty="0">
                <a:solidFill>
                  <a:srgbClr val="475569"/>
                </a:solidFill>
                <a:latin typeface="Roboto" panose="02000000000000000000" pitchFamily="2" charset="0"/>
                <a:ea typeface="Roboto" panose="02000000000000000000" pitchFamily="2" charset="0"/>
                <a:cs typeface="Roboto" panose="02000000000000000000" pitchFamily="2" charset="0"/>
                <a:sym typeface="DM Sans"/>
              </a:rPr>
              <a:t> </a:t>
            </a:r>
            <a:r>
              <a:rPr lang="es-ES" sz="1500" b="0" i="0" u="none" strike="noStrike" cap="none" dirty="0" err="1">
                <a:solidFill>
                  <a:srgbClr val="475569"/>
                </a:solidFill>
                <a:latin typeface="Roboto" panose="02000000000000000000" pitchFamily="2" charset="0"/>
                <a:ea typeface="Roboto" panose="02000000000000000000" pitchFamily="2" charset="0"/>
                <a:cs typeface="Roboto" panose="02000000000000000000" pitchFamily="2" charset="0"/>
                <a:sym typeface="DM Sans"/>
              </a:rPr>
              <a:t>bolha</a:t>
            </a:r>
            <a:r>
              <a:rPr lang="es-ES" sz="1500" b="0" i="0" u="none" strike="noStrike" cap="none" dirty="0">
                <a:solidFill>
                  <a:srgbClr val="475569"/>
                </a:solidFill>
                <a:latin typeface="Roboto" panose="02000000000000000000" pitchFamily="2" charset="0"/>
                <a:ea typeface="Roboto" panose="02000000000000000000" pitchFamily="2" charset="0"/>
                <a:cs typeface="Roboto" panose="02000000000000000000" pitchFamily="2" charset="0"/>
                <a:sym typeface="DM Sans"/>
              </a:rPr>
              <a:t> </a:t>
            </a:r>
            <a:r>
              <a:rPr lang="es-ES" sz="1500" dirty="0">
                <a:solidFill>
                  <a:srgbClr val="475569"/>
                </a:solidFill>
                <a:latin typeface="Roboto" panose="02000000000000000000" pitchFamily="2" charset="0"/>
                <a:ea typeface="Roboto" panose="02000000000000000000" pitchFamily="2" charset="0"/>
                <a:cs typeface="Roboto" panose="02000000000000000000" pitchFamily="2" charset="0"/>
                <a:sym typeface="DM Sans"/>
              </a:rPr>
              <a:t>é</a:t>
            </a:r>
            <a:r>
              <a:rPr lang="es-ES" sz="1500" b="0" i="0" u="none" strike="noStrike" cap="none" dirty="0">
                <a:solidFill>
                  <a:srgbClr val="475569"/>
                </a:solidFill>
                <a:latin typeface="Roboto" panose="02000000000000000000" pitchFamily="2" charset="0"/>
                <a:ea typeface="Roboto" panose="02000000000000000000" pitchFamily="2" charset="0"/>
                <a:cs typeface="Roboto" panose="02000000000000000000" pitchFamily="2" charset="0"/>
                <a:sym typeface="DM Sans"/>
              </a:rPr>
              <a:t> </a:t>
            </a:r>
            <a:r>
              <a:rPr lang="es-ES" sz="1500" b="0" i="0" u="none" strike="noStrike" cap="none" dirty="0" err="1">
                <a:solidFill>
                  <a:srgbClr val="475569"/>
                </a:solidFill>
                <a:latin typeface="Roboto" panose="02000000000000000000" pitchFamily="2" charset="0"/>
                <a:ea typeface="Roboto" panose="02000000000000000000" pitchFamily="2" charset="0"/>
                <a:cs typeface="Roboto" panose="02000000000000000000" pitchFamily="2" charset="0"/>
                <a:sym typeface="DM Sans"/>
              </a:rPr>
              <a:t>um</a:t>
            </a:r>
            <a:r>
              <a:rPr lang="es-ES" sz="1500" b="0" i="0" u="none" strike="noStrike" cap="none" dirty="0">
                <a:solidFill>
                  <a:srgbClr val="475569"/>
                </a:solidFill>
                <a:latin typeface="Roboto" panose="02000000000000000000" pitchFamily="2" charset="0"/>
                <a:ea typeface="Roboto" panose="02000000000000000000" pitchFamily="2" charset="0"/>
                <a:cs typeface="Roboto" panose="02000000000000000000" pitchFamily="2" charset="0"/>
                <a:sym typeface="DM Sans"/>
              </a:rPr>
              <a:t> minuto </a:t>
            </a:r>
            <a:r>
              <a:rPr lang="es-ES" sz="1500" b="0" i="0" u="none" strike="noStrike" cap="none" dirty="0" err="1">
                <a:solidFill>
                  <a:srgbClr val="475569"/>
                </a:solidFill>
                <a:latin typeface="Roboto" panose="02000000000000000000" pitchFamily="2" charset="0"/>
                <a:ea typeface="Roboto" panose="02000000000000000000" pitchFamily="2" charset="0"/>
                <a:cs typeface="Roboto" panose="02000000000000000000" pitchFamily="2" charset="0"/>
                <a:sym typeface="DM Sans"/>
              </a:rPr>
              <a:t>mais</a:t>
            </a:r>
            <a:r>
              <a:rPr lang="es-ES" sz="1500" b="0" i="0" u="none" strike="noStrike" cap="none" dirty="0">
                <a:solidFill>
                  <a:srgbClr val="475569"/>
                </a:solidFill>
                <a:latin typeface="Roboto" panose="02000000000000000000" pitchFamily="2" charset="0"/>
                <a:ea typeface="Roboto" panose="02000000000000000000" pitchFamily="2" charset="0"/>
                <a:cs typeface="Roboto" panose="02000000000000000000" pitchFamily="2" charset="0"/>
                <a:sym typeface="DM Sans"/>
              </a:rPr>
              <a:t> de </a:t>
            </a:r>
            <a:r>
              <a:rPr lang="es-ES" sz="1500" b="0" i="0" u="none" strike="noStrike" cap="none" dirty="0" err="1">
                <a:solidFill>
                  <a:srgbClr val="475569"/>
                </a:solidFill>
                <a:latin typeface="Roboto" panose="02000000000000000000" pitchFamily="2" charset="0"/>
                <a:ea typeface="Roboto" panose="02000000000000000000" pitchFamily="2" charset="0"/>
                <a:cs typeface="Roboto" panose="02000000000000000000" pitchFamily="2" charset="0"/>
                <a:sym typeface="DM Sans"/>
              </a:rPr>
              <a:t>exposição</a:t>
            </a:r>
            <a:r>
              <a:rPr lang="es-ES" sz="1500" b="0" i="0" u="none" strike="noStrike" cap="none" dirty="0">
                <a:solidFill>
                  <a:srgbClr val="475569"/>
                </a:solidFill>
                <a:latin typeface="Roboto" panose="02000000000000000000" pitchFamily="2" charset="0"/>
                <a:ea typeface="Roboto" panose="02000000000000000000" pitchFamily="2" charset="0"/>
                <a:cs typeface="Roboto" panose="02000000000000000000" pitchFamily="2" charset="0"/>
                <a:sym typeface="DM Sans"/>
              </a:rPr>
              <a:t> </a:t>
            </a:r>
            <a:r>
              <a:rPr lang="es-ES" sz="1500" b="0" i="0" u="none" strike="noStrike" cap="none" dirty="0" err="1">
                <a:solidFill>
                  <a:srgbClr val="475569"/>
                </a:solidFill>
                <a:latin typeface="Roboto" panose="02000000000000000000" pitchFamily="2" charset="0"/>
                <a:ea typeface="Roboto" panose="02000000000000000000" pitchFamily="2" charset="0"/>
                <a:cs typeface="Roboto" panose="02000000000000000000" pitchFamily="2" charset="0"/>
                <a:sym typeface="DM Sans"/>
              </a:rPr>
              <a:t>publicitária</a:t>
            </a:r>
            <a:r>
              <a:rPr lang="es-ES" sz="1500" b="0" i="0" u="none" strike="noStrike" cap="none" dirty="0">
                <a:solidFill>
                  <a:srgbClr val="475569"/>
                </a:solidFill>
                <a:latin typeface="Roboto" panose="02000000000000000000" pitchFamily="2" charset="0"/>
                <a:ea typeface="Roboto" panose="02000000000000000000" pitchFamily="2" charset="0"/>
                <a:cs typeface="Roboto" panose="02000000000000000000" pitchFamily="2" charset="0"/>
                <a:sym typeface="DM Sans"/>
              </a:rPr>
              <a:t> para </a:t>
            </a:r>
            <a:r>
              <a:rPr lang="es-ES" sz="1500" dirty="0">
                <a:solidFill>
                  <a:srgbClr val="475569"/>
                </a:solidFill>
                <a:latin typeface="Roboto" panose="02000000000000000000" pitchFamily="2" charset="0"/>
                <a:ea typeface="Roboto" panose="02000000000000000000" pitchFamily="2" charset="0"/>
                <a:cs typeface="Roboto" panose="02000000000000000000" pitchFamily="2" charset="0"/>
                <a:sym typeface="DM Sans"/>
              </a:rPr>
              <a:t>a</a:t>
            </a:r>
            <a:r>
              <a:rPr lang="es-ES" sz="1500" b="0" i="0" u="none" strike="noStrike" cap="none" dirty="0">
                <a:solidFill>
                  <a:srgbClr val="475569"/>
                </a:solidFill>
                <a:latin typeface="Roboto" panose="02000000000000000000" pitchFamily="2" charset="0"/>
                <a:ea typeface="Roboto" panose="02000000000000000000" pitchFamily="2" charset="0"/>
                <a:cs typeface="Roboto" panose="02000000000000000000" pitchFamily="2" charset="0"/>
                <a:sym typeface="DM Sans"/>
              </a:rPr>
              <a:t> plataforma.</a:t>
            </a:r>
            <a:endParaRPr dirty="0">
              <a:latin typeface="Roboto" panose="02000000000000000000" pitchFamily="2" charset="0"/>
              <a:ea typeface="Roboto" panose="02000000000000000000" pitchFamily="2" charset="0"/>
              <a:cs typeface="Roboto" panose="02000000000000000000" pitchFamily="2" charset="0"/>
            </a:endParaRPr>
          </a:p>
        </p:txBody>
      </p:sp>
      <p:sp>
        <p:nvSpPr>
          <p:cNvPr id="444" name="Google Shape;444;g3ef65ee95d1_0_115"/>
          <p:cNvSpPr txBox="1"/>
          <p:nvPr/>
        </p:nvSpPr>
        <p:spPr>
          <a:xfrm>
            <a:off x="1881187" y="571500"/>
            <a:ext cx="9001200" cy="4848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s-ES" sz="3150" b="1" i="0" u="none" strike="noStrike" cap="none" dirty="0">
                <a:solidFill>
                  <a:srgbClr val="002D52"/>
                </a:solidFill>
                <a:latin typeface="Roboto" panose="02000000000000000000" pitchFamily="2" charset="0"/>
                <a:ea typeface="Roboto" panose="02000000000000000000" pitchFamily="2" charset="0"/>
                <a:cs typeface="Roboto" panose="02000000000000000000" pitchFamily="2" charset="0"/>
                <a:sym typeface="Merriweather"/>
              </a:rPr>
              <a:t>Incentivos </a:t>
            </a:r>
            <a:r>
              <a:rPr lang="es-ES" sz="3150" b="1" i="0" u="none" strike="noStrike" cap="none" dirty="0" err="1">
                <a:solidFill>
                  <a:srgbClr val="002D52"/>
                </a:solidFill>
                <a:latin typeface="Roboto" panose="02000000000000000000" pitchFamily="2" charset="0"/>
                <a:ea typeface="Roboto" panose="02000000000000000000" pitchFamily="2" charset="0"/>
                <a:cs typeface="Roboto" panose="02000000000000000000" pitchFamily="2" charset="0"/>
                <a:sym typeface="Merriweather"/>
              </a:rPr>
              <a:t>Comerciais</a:t>
            </a:r>
            <a:endParaRPr dirty="0">
              <a:latin typeface="Roboto" panose="02000000000000000000" pitchFamily="2" charset="0"/>
              <a:ea typeface="Roboto" panose="02000000000000000000" pitchFamily="2" charset="0"/>
              <a:cs typeface="Roboto" panose="02000000000000000000" pitchFamily="2" charset="0"/>
            </a:endParaRPr>
          </a:p>
        </p:txBody>
      </p:sp>
      <p:sp>
        <p:nvSpPr>
          <p:cNvPr id="445" name="Google Shape;445;g3ef65ee95d1_0_115"/>
          <p:cNvSpPr/>
          <p:nvPr/>
        </p:nvSpPr>
        <p:spPr>
          <a:xfrm>
            <a:off x="1881187" y="1209675"/>
            <a:ext cx="8572500" cy="19200"/>
          </a:xfrm>
          <a:prstGeom prst="rect">
            <a:avLst/>
          </a:prstGeom>
          <a:solidFill>
            <a:srgbClr val="D4AF3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5" name="Imagem 4">
            <a:extLst>
              <a:ext uri="{FF2B5EF4-FFF2-40B4-BE49-F238E27FC236}">
                <a16:creationId xmlns:a16="http://schemas.microsoft.com/office/drawing/2014/main" id="{E464582C-5F70-DE41-CB5A-93BAC3D3061C}"/>
              </a:ext>
            </a:extLst>
          </p:cNvPr>
          <p:cNvPicPr>
            <a:picLocks noChangeAspect="1"/>
          </p:cNvPicPr>
          <p:nvPr/>
        </p:nvPicPr>
        <p:blipFill>
          <a:blip r:embed="rId10"/>
          <a:stretch>
            <a:fillRect/>
          </a:stretch>
        </p:blipFill>
        <p:spPr>
          <a:xfrm>
            <a:off x="142800" y="5598864"/>
            <a:ext cx="12049200" cy="1251608"/>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354">
          <a:extLst>
            <a:ext uri="{FF2B5EF4-FFF2-40B4-BE49-F238E27FC236}">
              <a16:creationId xmlns:a16="http://schemas.microsoft.com/office/drawing/2014/main" id="{43008781-F6B4-B564-EBC8-E48092B30BAE}"/>
            </a:ext>
          </a:extLst>
        </p:cNvPr>
        <p:cNvGrpSpPr/>
        <p:nvPr/>
      </p:nvGrpSpPr>
      <p:grpSpPr>
        <a:xfrm>
          <a:off x="0" y="0"/>
          <a:ext cx="0" cy="0"/>
          <a:chOff x="0" y="0"/>
          <a:chExt cx="0" cy="0"/>
        </a:xfrm>
      </p:grpSpPr>
      <p:sp>
        <p:nvSpPr>
          <p:cNvPr id="355" name="Google Shape;355;p25">
            <a:extLst>
              <a:ext uri="{FF2B5EF4-FFF2-40B4-BE49-F238E27FC236}">
                <a16:creationId xmlns:a16="http://schemas.microsoft.com/office/drawing/2014/main" id="{0283AE00-2F97-5A71-BCBD-21CFDD981895}"/>
              </a:ext>
            </a:extLst>
          </p:cNvPr>
          <p:cNvSpPr/>
          <p:nvPr/>
        </p:nvSpPr>
        <p:spPr>
          <a:xfrm>
            <a:off x="185194" y="138896"/>
            <a:ext cx="11852476" cy="6569511"/>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6" name="Google Shape;356;p25">
            <a:extLst>
              <a:ext uri="{FF2B5EF4-FFF2-40B4-BE49-F238E27FC236}">
                <a16:creationId xmlns:a16="http://schemas.microsoft.com/office/drawing/2014/main" id="{981DBDFC-6CCF-A37E-9AC6-B10BCC43C5D3}"/>
              </a:ext>
            </a:extLst>
          </p:cNvPr>
          <p:cNvSpPr/>
          <p:nvPr/>
        </p:nvSpPr>
        <p:spPr>
          <a:xfrm>
            <a:off x="0" y="298901"/>
            <a:ext cx="6096000"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7" name="Google Shape;357;p25">
            <a:extLst>
              <a:ext uri="{FF2B5EF4-FFF2-40B4-BE49-F238E27FC236}">
                <a16:creationId xmlns:a16="http://schemas.microsoft.com/office/drawing/2014/main" id="{66AA5A50-603D-876C-E832-D5EA7ED7AC36}"/>
              </a:ext>
            </a:extLst>
          </p:cNvPr>
          <p:cNvSpPr txBox="1"/>
          <p:nvPr/>
        </p:nvSpPr>
        <p:spPr>
          <a:xfrm>
            <a:off x="275303" y="365757"/>
            <a:ext cx="5957857" cy="523180"/>
          </a:xfrm>
          <a:prstGeom prst="rect">
            <a:avLst/>
          </a:prstGeom>
          <a:noFill/>
          <a:ln>
            <a:noFill/>
          </a:ln>
        </p:spPr>
        <p:txBody>
          <a:bodyPr spcFirstLastPara="1" wrap="square" lIns="91425" tIns="45700" rIns="91425" bIns="45700" anchor="t" anchorCtr="0">
            <a:spAutoFit/>
          </a:bodyPr>
          <a:lstStyle/>
          <a:p>
            <a:pPr lvl="0"/>
            <a:r>
              <a:rPr lang="es-ES" sz="2800" b="1" dirty="0" err="1">
                <a:solidFill>
                  <a:schemeClr val="bg1"/>
                </a:solidFill>
                <a:latin typeface="Roboto" panose="02000000000000000000" pitchFamily="2" charset="0"/>
                <a:ea typeface="Roboto" panose="02000000000000000000" pitchFamily="2" charset="0"/>
                <a:cs typeface="Roboto" panose="02000000000000000000" pitchFamily="2" charset="0"/>
              </a:rPr>
              <a:t>Transição</a:t>
            </a:r>
            <a:endParaRPr lang="es-ES" sz="2800" b="1"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359" name="Google Shape;359;p25">
            <a:extLst>
              <a:ext uri="{FF2B5EF4-FFF2-40B4-BE49-F238E27FC236}">
                <a16:creationId xmlns:a16="http://schemas.microsoft.com/office/drawing/2014/main" id="{B6C90E5B-2208-7AD4-0DFB-8AE25AD3BFA5}"/>
              </a:ext>
            </a:extLst>
          </p:cNvPr>
          <p:cNvSpPr/>
          <p:nvPr/>
        </p:nvSpPr>
        <p:spPr>
          <a:xfrm>
            <a:off x="-137160" y="195118"/>
            <a:ext cx="6096000" cy="1024082"/>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 name="TextBox 3">
            <a:extLst>
              <a:ext uri="{FF2B5EF4-FFF2-40B4-BE49-F238E27FC236}">
                <a16:creationId xmlns:a16="http://schemas.microsoft.com/office/drawing/2014/main" id="{47813AC1-9B1A-B738-4B52-E00FCFFE8B2A}"/>
              </a:ext>
            </a:extLst>
          </p:cNvPr>
          <p:cNvSpPr txBox="1"/>
          <p:nvPr/>
        </p:nvSpPr>
        <p:spPr>
          <a:xfrm>
            <a:off x="275303" y="1493018"/>
            <a:ext cx="11247391" cy="4801314"/>
          </a:xfrm>
          <a:prstGeom prst="rect">
            <a:avLst/>
          </a:prstGeom>
          <a:noFill/>
        </p:spPr>
        <p:txBody>
          <a:bodyPr wrap="square">
            <a:spAutoFit/>
          </a:bodyPr>
          <a:lstStyle/>
          <a:p>
            <a:pPr marL="285750" indent="-285750" algn="just">
              <a:buFont typeface="Wingdings" panose="05000000000000000000" pitchFamily="2" charset="2"/>
              <a:buChar char="§"/>
            </a:pPr>
            <a:r>
              <a:rPr lang="pt-BR" sz="1800" dirty="0">
                <a:latin typeface="Roboto" panose="02000000000000000000" pitchFamily="2" charset="0"/>
                <a:ea typeface="Roboto" panose="02000000000000000000" pitchFamily="2" charset="0"/>
                <a:cs typeface="Roboto" panose="02000000000000000000" pitchFamily="2" charset="0"/>
              </a:rPr>
              <a:t>Historicamente, as grandes plataformas digitais, como o Facebook, o Google e o X (antigo Twitter), têm funcionado de acordo com um modelo predominantemente autorregulatório e de “laissez-faire”, respaldado por normativas como a Diretiva sobre Comércio Eletrônico da União Europeia.</a:t>
            </a:r>
          </a:p>
          <a:p>
            <a:pPr marL="285750" indent="-285750" algn="just">
              <a:buFont typeface="Wingdings" panose="05000000000000000000" pitchFamily="2" charset="2"/>
              <a:buChar char="§"/>
            </a:pPr>
            <a:endParaRPr lang="pt-BR" sz="1800" dirty="0">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endParaRPr lang="pt-BR" sz="1800" dirty="0">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pt-BR" sz="1800" dirty="0">
                <a:latin typeface="Roboto" panose="02000000000000000000" pitchFamily="2" charset="0"/>
                <a:ea typeface="Roboto" panose="02000000000000000000" pitchFamily="2" charset="0"/>
                <a:cs typeface="Roboto" panose="02000000000000000000" pitchFamily="2" charset="0"/>
              </a:rPr>
              <a:t>Nesse contexto, as plataformas atuavam como verdadeiros “governantes” do espaço digital, definindo de forma unilateral e autônoma suas condições de serviço, suas políticas de moderação de conteúdo e suas normas de governança.</a:t>
            </a:r>
          </a:p>
          <a:p>
            <a:pPr marL="285750" indent="-285750" algn="just">
              <a:buFont typeface="Wingdings" panose="05000000000000000000" pitchFamily="2" charset="2"/>
              <a:buChar char="§"/>
            </a:pPr>
            <a:endParaRPr lang="pt-BR" sz="1800" dirty="0">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endParaRPr lang="pt-BR" sz="1800" dirty="0">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pt-BR" sz="1800" dirty="0">
                <a:latin typeface="Roboto" panose="02000000000000000000" pitchFamily="2" charset="0"/>
                <a:ea typeface="Roboto" panose="02000000000000000000" pitchFamily="2" charset="0"/>
                <a:cs typeface="Roboto" panose="02000000000000000000" pitchFamily="2" charset="0"/>
              </a:rPr>
              <a:t>Essa autorregulação permitia que a moderação fosse opaca, arbitrária e baseada quase exclusivamente nos modelos de negócios das empresas.</a:t>
            </a:r>
          </a:p>
          <a:p>
            <a:pPr marL="285750" indent="-285750" algn="just">
              <a:buFont typeface="Wingdings" panose="05000000000000000000" pitchFamily="2" charset="2"/>
              <a:buChar char="§"/>
            </a:pPr>
            <a:endParaRPr lang="pt-BR" sz="1800" dirty="0">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endParaRPr lang="pt-BR" sz="1800" dirty="0">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pt-BR" sz="1800" dirty="0">
                <a:latin typeface="Roboto" panose="02000000000000000000" pitchFamily="2" charset="0"/>
                <a:ea typeface="Roboto" panose="02000000000000000000" pitchFamily="2" charset="0"/>
                <a:cs typeface="Roboto" panose="02000000000000000000" pitchFamily="2" charset="0"/>
              </a:rPr>
              <a:t>Como o objetivo principal dessas corporações é maximizar os lucros e o tempo de uso, as decisões sobre quais conteúdos eram destacados ou removidos eram regidas por métricas de interação e viralidade, em vez de pela proteção dos direitos fundamentais dos usuários.</a:t>
            </a:r>
          </a:p>
        </p:txBody>
      </p:sp>
      <p:pic>
        <p:nvPicPr>
          <p:cNvPr id="3" name="Imagem 2">
            <a:extLst>
              <a:ext uri="{FF2B5EF4-FFF2-40B4-BE49-F238E27FC236}">
                <a16:creationId xmlns:a16="http://schemas.microsoft.com/office/drawing/2014/main" id="{002F1D1F-CFF0-EDD5-B96E-993AEE9BFFAC}"/>
              </a:ext>
            </a:extLst>
          </p:cNvPr>
          <p:cNvPicPr>
            <a:picLocks noChangeAspect="1"/>
          </p:cNvPicPr>
          <p:nvPr/>
        </p:nvPicPr>
        <p:blipFill>
          <a:blip r:embed="rId3"/>
          <a:stretch>
            <a:fillRect/>
          </a:stretch>
        </p:blipFill>
        <p:spPr>
          <a:xfrm>
            <a:off x="9972862" y="138896"/>
            <a:ext cx="2033943" cy="1139007"/>
          </a:xfrm>
          <a:prstGeom prst="rect">
            <a:avLst/>
          </a:prstGeom>
          <a:ln>
            <a:noFill/>
          </a:ln>
          <a:effectLst>
            <a:softEdge rad="112500"/>
          </a:effectLst>
        </p:spPr>
      </p:pic>
    </p:spTree>
    <p:extLst>
      <p:ext uri="{BB962C8B-B14F-4D97-AF65-F5344CB8AC3E}">
        <p14:creationId xmlns:p14="http://schemas.microsoft.com/office/powerpoint/2010/main" val="40955741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354">
          <a:extLst>
            <a:ext uri="{FF2B5EF4-FFF2-40B4-BE49-F238E27FC236}">
              <a16:creationId xmlns:a16="http://schemas.microsoft.com/office/drawing/2014/main" id="{7B5545C6-BDCE-3414-C6B2-3A79A6A7D2D8}"/>
            </a:ext>
          </a:extLst>
        </p:cNvPr>
        <p:cNvGrpSpPr/>
        <p:nvPr/>
      </p:nvGrpSpPr>
      <p:grpSpPr>
        <a:xfrm>
          <a:off x="0" y="0"/>
          <a:ext cx="0" cy="0"/>
          <a:chOff x="0" y="0"/>
          <a:chExt cx="0" cy="0"/>
        </a:xfrm>
      </p:grpSpPr>
      <p:sp>
        <p:nvSpPr>
          <p:cNvPr id="355" name="Google Shape;355;p25">
            <a:extLst>
              <a:ext uri="{FF2B5EF4-FFF2-40B4-BE49-F238E27FC236}">
                <a16:creationId xmlns:a16="http://schemas.microsoft.com/office/drawing/2014/main" id="{B2D2CD3B-3664-04E9-55FB-13336BF4B9B5}"/>
              </a:ext>
            </a:extLst>
          </p:cNvPr>
          <p:cNvSpPr/>
          <p:nvPr/>
        </p:nvSpPr>
        <p:spPr>
          <a:xfrm>
            <a:off x="185194" y="138896"/>
            <a:ext cx="11852476" cy="6569511"/>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6" name="Google Shape;356;p25">
            <a:extLst>
              <a:ext uri="{FF2B5EF4-FFF2-40B4-BE49-F238E27FC236}">
                <a16:creationId xmlns:a16="http://schemas.microsoft.com/office/drawing/2014/main" id="{2EE025AA-4F90-27BB-43B3-26DD1985E7F0}"/>
              </a:ext>
            </a:extLst>
          </p:cNvPr>
          <p:cNvSpPr/>
          <p:nvPr/>
        </p:nvSpPr>
        <p:spPr>
          <a:xfrm>
            <a:off x="0" y="298901"/>
            <a:ext cx="6096000"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7" name="Google Shape;357;p25">
            <a:extLst>
              <a:ext uri="{FF2B5EF4-FFF2-40B4-BE49-F238E27FC236}">
                <a16:creationId xmlns:a16="http://schemas.microsoft.com/office/drawing/2014/main" id="{26686225-3FC2-5C84-9201-5C092FADF517}"/>
              </a:ext>
            </a:extLst>
          </p:cNvPr>
          <p:cNvSpPr txBox="1"/>
          <p:nvPr/>
        </p:nvSpPr>
        <p:spPr>
          <a:xfrm>
            <a:off x="303952" y="445569"/>
            <a:ext cx="5213775" cy="523180"/>
          </a:xfrm>
          <a:prstGeom prst="rect">
            <a:avLst/>
          </a:prstGeom>
          <a:noFill/>
          <a:ln>
            <a:noFill/>
          </a:ln>
        </p:spPr>
        <p:txBody>
          <a:bodyPr spcFirstLastPara="1" wrap="square" lIns="91425" tIns="45700" rIns="91425" bIns="45700" anchor="t" anchorCtr="0">
            <a:spAutoFit/>
          </a:bodyPr>
          <a:lstStyle/>
          <a:p>
            <a:pPr lvl="0"/>
            <a:r>
              <a:rPr lang="es-ES" sz="2800" b="1" dirty="0" err="1">
                <a:solidFill>
                  <a:schemeClr val="bg1"/>
                </a:solidFill>
                <a:latin typeface="Roboto" panose="02000000000000000000" pitchFamily="2" charset="0"/>
                <a:ea typeface="Roboto" panose="02000000000000000000" pitchFamily="2" charset="0"/>
                <a:cs typeface="Roboto" panose="02000000000000000000" pitchFamily="2" charset="0"/>
              </a:rPr>
              <a:t>Transição</a:t>
            </a:r>
            <a:endParaRPr lang="es-ES" sz="2800" b="1"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359" name="Google Shape;359;p25">
            <a:extLst>
              <a:ext uri="{FF2B5EF4-FFF2-40B4-BE49-F238E27FC236}">
                <a16:creationId xmlns:a16="http://schemas.microsoft.com/office/drawing/2014/main" id="{81D4F1ED-3F83-D054-1928-E0C54C9144A3}"/>
              </a:ext>
            </a:extLst>
          </p:cNvPr>
          <p:cNvSpPr/>
          <p:nvPr/>
        </p:nvSpPr>
        <p:spPr>
          <a:xfrm>
            <a:off x="-137160" y="195118"/>
            <a:ext cx="6096000" cy="1024082"/>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 name="TextBox 3">
            <a:extLst>
              <a:ext uri="{FF2B5EF4-FFF2-40B4-BE49-F238E27FC236}">
                <a16:creationId xmlns:a16="http://schemas.microsoft.com/office/drawing/2014/main" id="{F2D83FA1-8B6B-7AB2-D9C6-23861D3A400B}"/>
              </a:ext>
            </a:extLst>
          </p:cNvPr>
          <p:cNvSpPr txBox="1"/>
          <p:nvPr/>
        </p:nvSpPr>
        <p:spPr>
          <a:xfrm>
            <a:off x="303952" y="1390906"/>
            <a:ext cx="11622577" cy="4770537"/>
          </a:xfrm>
          <a:prstGeom prst="rect">
            <a:avLst/>
          </a:prstGeom>
          <a:noFill/>
        </p:spPr>
        <p:txBody>
          <a:bodyPr wrap="square">
            <a:spAutoFit/>
          </a:bodyPr>
          <a:lstStyle/>
          <a:p>
            <a:pPr marL="285750" indent="-285750" algn="just">
              <a:buFont typeface="Wingdings" panose="05000000000000000000" pitchFamily="2" charset="2"/>
              <a:buChar char="§"/>
            </a:pPr>
            <a:r>
              <a:rPr lang="pt-BR" sz="1600" dirty="0">
                <a:latin typeface="Roboto" panose="02000000000000000000" pitchFamily="2" charset="0"/>
                <a:ea typeface="Roboto" panose="02000000000000000000" pitchFamily="2" charset="0"/>
                <a:cs typeface="Roboto" panose="02000000000000000000" pitchFamily="2" charset="0"/>
              </a:rPr>
              <a:t>No entanto, a crescente influência dessas plataformas sobre a democracia e o debate público revelou as deficiências fundamentais desse modelo. As redes sociais se tornaram a principal infraestrutura para o discurso cívico e a participação política.</a:t>
            </a:r>
          </a:p>
          <a:p>
            <a:pPr marL="285750" indent="-285750" algn="just">
              <a:buFont typeface="Wingdings" panose="05000000000000000000" pitchFamily="2" charset="2"/>
              <a:buChar char="§"/>
            </a:pPr>
            <a:endParaRPr lang="pt-BR" sz="1600" dirty="0">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pt-BR" sz="1600" dirty="0">
                <a:latin typeface="Roboto" panose="02000000000000000000" pitchFamily="2" charset="0"/>
                <a:ea typeface="Roboto" panose="02000000000000000000" pitchFamily="2" charset="0"/>
                <a:cs typeface="Roboto" panose="02000000000000000000" pitchFamily="2" charset="0"/>
              </a:rPr>
              <a:t>Ao mesmo tempo, seus algoritmos de recomendação, que priorizam conteúdos que geram fortes reações emocionais (muitas vezes negativas), facilitaram a proliferação de riscos sistêmicos: campanhas de desinformação, propaganda digital, bolhas de filtro e polarização extrema.</a:t>
            </a:r>
          </a:p>
          <a:p>
            <a:pPr marL="285750" indent="-285750" algn="just">
              <a:buFont typeface="Wingdings" panose="05000000000000000000" pitchFamily="2" charset="2"/>
              <a:buChar char="§"/>
            </a:pPr>
            <a:endParaRPr lang="pt-BR" sz="1600" dirty="0">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pt-BR" sz="1600" dirty="0">
                <a:latin typeface="Roboto" panose="02000000000000000000" pitchFamily="2" charset="0"/>
                <a:ea typeface="Roboto" panose="02000000000000000000" pitchFamily="2" charset="0"/>
                <a:cs typeface="Roboto" panose="02000000000000000000" pitchFamily="2" charset="0"/>
              </a:rPr>
              <a:t>Como o objetivo principal dessas empresas é maximizar os lucros e o tempo de uso, as decisões sobre quais conteúdos seriam destacados ou removidos eram regidas por métricas de interação e viralidade, em vez de pela proteção dos direitos fundamentais dos usuários.</a:t>
            </a:r>
          </a:p>
          <a:p>
            <a:pPr marL="285750" indent="-285750" algn="just">
              <a:buFont typeface="Wingdings" panose="05000000000000000000" pitchFamily="2" charset="2"/>
              <a:buChar char="§"/>
            </a:pPr>
            <a:endParaRPr lang="pt-BR" sz="1600" dirty="0">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pt-BR" sz="1600" dirty="0">
                <a:latin typeface="Roboto" panose="02000000000000000000" pitchFamily="2" charset="0"/>
                <a:ea typeface="Roboto" panose="02000000000000000000" pitchFamily="2" charset="0"/>
                <a:cs typeface="Roboto" panose="02000000000000000000" pitchFamily="2" charset="0"/>
              </a:rPr>
              <a:t>O escândalo da Cambridge </a:t>
            </a:r>
            <a:r>
              <a:rPr lang="pt-BR" sz="1600" dirty="0" err="1">
                <a:latin typeface="Roboto" panose="02000000000000000000" pitchFamily="2" charset="0"/>
                <a:ea typeface="Roboto" panose="02000000000000000000" pitchFamily="2" charset="0"/>
                <a:cs typeface="Roboto" panose="02000000000000000000" pitchFamily="2" charset="0"/>
              </a:rPr>
              <a:t>Analytica</a:t>
            </a:r>
            <a:r>
              <a:rPr lang="pt-BR" sz="1600" dirty="0">
                <a:latin typeface="Roboto" panose="02000000000000000000" pitchFamily="2" charset="0"/>
                <a:ea typeface="Roboto" panose="02000000000000000000" pitchFamily="2" charset="0"/>
                <a:cs typeface="Roboto" panose="02000000000000000000" pitchFamily="2" charset="0"/>
              </a:rPr>
              <a:t>, o uso de </a:t>
            </a:r>
            <a:r>
              <a:rPr lang="pt-BR" sz="1600" dirty="0" err="1">
                <a:latin typeface="Roboto" panose="02000000000000000000" pitchFamily="2" charset="0"/>
                <a:ea typeface="Roboto" panose="02000000000000000000" pitchFamily="2" charset="0"/>
                <a:cs typeface="Roboto" panose="02000000000000000000" pitchFamily="2" charset="0"/>
              </a:rPr>
              <a:t>bots</a:t>
            </a:r>
            <a:r>
              <a:rPr lang="pt-BR" sz="1600" dirty="0">
                <a:latin typeface="Roboto" panose="02000000000000000000" pitchFamily="2" charset="0"/>
                <a:ea typeface="Roboto" panose="02000000000000000000" pitchFamily="2" charset="0"/>
                <a:cs typeface="Roboto" panose="02000000000000000000" pitchFamily="2" charset="0"/>
              </a:rPr>
              <a:t> e a disseminação de notícias falsas nos processos eleitorais revelaram como atores estatais e não estatais poderiam se aproveitar da arquitetura dessas plataformas para manipular a opinião pública e ameaçar a integridade das eleições.</a:t>
            </a:r>
          </a:p>
          <a:p>
            <a:pPr marL="285750" indent="-285750" algn="just">
              <a:buFont typeface="Wingdings" panose="05000000000000000000" pitchFamily="2" charset="2"/>
              <a:buChar char="§"/>
            </a:pPr>
            <a:endParaRPr lang="pt-BR" sz="1600" dirty="0">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pt-BR" sz="1600" dirty="0">
                <a:latin typeface="Roboto" panose="02000000000000000000" pitchFamily="2" charset="0"/>
                <a:ea typeface="Roboto" panose="02000000000000000000" pitchFamily="2" charset="0"/>
                <a:cs typeface="Roboto" panose="02000000000000000000" pitchFamily="2" charset="0"/>
              </a:rPr>
              <a:t>Diante dessa “crise democrática”, ficou claro que a autorregulação e as iniciativas voluntárias das plataformas (como o primeiro Código de Práticas sobre Desinformação, de 2018) eram insuficientes para proteger a sociedade. A necessidade de mitigar esses danos levou à criação de novas.</a:t>
            </a:r>
            <a:endParaRPr lang="es-ES" sz="1600" dirty="0">
              <a:latin typeface="Roboto" panose="02000000000000000000" pitchFamily="2" charset="0"/>
              <a:ea typeface="Roboto" panose="02000000000000000000" pitchFamily="2" charset="0"/>
              <a:cs typeface="Roboto" panose="02000000000000000000" pitchFamily="2" charset="0"/>
            </a:endParaRPr>
          </a:p>
        </p:txBody>
      </p:sp>
      <p:pic>
        <p:nvPicPr>
          <p:cNvPr id="3" name="Imagem 2">
            <a:extLst>
              <a:ext uri="{FF2B5EF4-FFF2-40B4-BE49-F238E27FC236}">
                <a16:creationId xmlns:a16="http://schemas.microsoft.com/office/drawing/2014/main" id="{163CB1EE-F156-6013-250E-3AF6F4C60C18}"/>
              </a:ext>
            </a:extLst>
          </p:cNvPr>
          <p:cNvPicPr>
            <a:picLocks noChangeAspect="1"/>
          </p:cNvPicPr>
          <p:nvPr/>
        </p:nvPicPr>
        <p:blipFill>
          <a:blip r:embed="rId3"/>
          <a:stretch>
            <a:fillRect/>
          </a:stretch>
        </p:blipFill>
        <p:spPr>
          <a:xfrm>
            <a:off x="9972862" y="138896"/>
            <a:ext cx="2033943" cy="1139007"/>
          </a:xfrm>
          <a:prstGeom prst="rect">
            <a:avLst/>
          </a:prstGeom>
          <a:ln>
            <a:noFill/>
          </a:ln>
          <a:effectLst>
            <a:softEdge rad="112500"/>
          </a:effectLst>
        </p:spPr>
      </p:pic>
    </p:spTree>
    <p:extLst>
      <p:ext uri="{BB962C8B-B14F-4D97-AF65-F5344CB8AC3E}">
        <p14:creationId xmlns:p14="http://schemas.microsoft.com/office/powerpoint/2010/main" val="12846201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354">
          <a:extLst>
            <a:ext uri="{FF2B5EF4-FFF2-40B4-BE49-F238E27FC236}">
              <a16:creationId xmlns:a16="http://schemas.microsoft.com/office/drawing/2014/main" id="{52481AE9-6E5E-F599-4C10-2B28DE15A239}"/>
            </a:ext>
          </a:extLst>
        </p:cNvPr>
        <p:cNvGrpSpPr/>
        <p:nvPr/>
      </p:nvGrpSpPr>
      <p:grpSpPr>
        <a:xfrm>
          <a:off x="0" y="0"/>
          <a:ext cx="0" cy="0"/>
          <a:chOff x="0" y="0"/>
          <a:chExt cx="0" cy="0"/>
        </a:xfrm>
      </p:grpSpPr>
      <p:sp>
        <p:nvSpPr>
          <p:cNvPr id="355" name="Google Shape;355;p25">
            <a:extLst>
              <a:ext uri="{FF2B5EF4-FFF2-40B4-BE49-F238E27FC236}">
                <a16:creationId xmlns:a16="http://schemas.microsoft.com/office/drawing/2014/main" id="{1CE7BDA1-519A-8C5D-0FCE-A202DD542EAD}"/>
              </a:ext>
            </a:extLst>
          </p:cNvPr>
          <p:cNvSpPr/>
          <p:nvPr/>
        </p:nvSpPr>
        <p:spPr>
          <a:xfrm>
            <a:off x="185194" y="138896"/>
            <a:ext cx="11852476" cy="6569511"/>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6" name="Google Shape;356;p25">
            <a:extLst>
              <a:ext uri="{FF2B5EF4-FFF2-40B4-BE49-F238E27FC236}">
                <a16:creationId xmlns:a16="http://schemas.microsoft.com/office/drawing/2014/main" id="{7A3C8287-B1BA-8620-BD95-703CB8378567}"/>
              </a:ext>
            </a:extLst>
          </p:cNvPr>
          <p:cNvSpPr/>
          <p:nvPr/>
        </p:nvSpPr>
        <p:spPr>
          <a:xfrm>
            <a:off x="0" y="298901"/>
            <a:ext cx="6096000"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7" name="Google Shape;357;p25">
            <a:extLst>
              <a:ext uri="{FF2B5EF4-FFF2-40B4-BE49-F238E27FC236}">
                <a16:creationId xmlns:a16="http://schemas.microsoft.com/office/drawing/2014/main" id="{8FA0F92D-A05F-9178-D176-FDA788C617E9}"/>
              </a:ext>
            </a:extLst>
          </p:cNvPr>
          <p:cNvSpPr txBox="1"/>
          <p:nvPr/>
        </p:nvSpPr>
        <p:spPr>
          <a:xfrm>
            <a:off x="303952" y="488887"/>
            <a:ext cx="5213775" cy="400069"/>
          </a:xfrm>
          <a:prstGeom prst="rect">
            <a:avLst/>
          </a:prstGeom>
          <a:noFill/>
          <a:ln>
            <a:noFill/>
          </a:ln>
        </p:spPr>
        <p:txBody>
          <a:bodyPr spcFirstLastPara="1" wrap="square" lIns="91425" tIns="45700" rIns="91425" bIns="45700" anchor="t" anchorCtr="0">
            <a:spAutoFit/>
          </a:bodyPr>
          <a:lstStyle/>
          <a:p>
            <a:pPr lvl="0"/>
            <a:r>
              <a:rPr lang="es-ES" sz="2000" b="1" dirty="0" err="1">
                <a:solidFill>
                  <a:schemeClr val="bg1"/>
                </a:solidFill>
                <a:latin typeface="Roboto" panose="02000000000000000000" pitchFamily="2" charset="0"/>
                <a:ea typeface="Roboto" panose="02000000000000000000" pitchFamily="2" charset="0"/>
                <a:cs typeface="Roboto" panose="02000000000000000000" pitchFamily="2" charset="0"/>
              </a:rPr>
              <a:t>Lei</a:t>
            </a:r>
            <a:r>
              <a:rPr lang="es-ES" sz="2000" b="1" dirty="0">
                <a:solidFill>
                  <a:schemeClr val="bg1"/>
                </a:solidFill>
                <a:latin typeface="Roboto" panose="02000000000000000000" pitchFamily="2" charset="0"/>
                <a:ea typeface="Roboto" panose="02000000000000000000" pitchFamily="2" charset="0"/>
                <a:cs typeface="Roboto" panose="02000000000000000000" pitchFamily="2" charset="0"/>
              </a:rPr>
              <a:t> de </a:t>
            </a:r>
            <a:r>
              <a:rPr lang="es-ES" sz="2000" b="1" dirty="0" err="1">
                <a:solidFill>
                  <a:schemeClr val="bg1"/>
                </a:solidFill>
                <a:latin typeface="Roboto" panose="02000000000000000000" pitchFamily="2" charset="0"/>
                <a:ea typeface="Roboto" panose="02000000000000000000" pitchFamily="2" charset="0"/>
                <a:cs typeface="Roboto" panose="02000000000000000000" pitchFamily="2" charset="0"/>
              </a:rPr>
              <a:t>Serviços</a:t>
            </a:r>
            <a:r>
              <a:rPr lang="es-ES" sz="20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s-ES" sz="2000" b="1" dirty="0" err="1">
                <a:solidFill>
                  <a:schemeClr val="bg1"/>
                </a:solidFill>
                <a:latin typeface="Roboto" panose="02000000000000000000" pitchFamily="2" charset="0"/>
                <a:ea typeface="Roboto" panose="02000000000000000000" pitchFamily="2" charset="0"/>
                <a:cs typeface="Roboto" panose="02000000000000000000" pitchFamily="2" charset="0"/>
              </a:rPr>
              <a:t>Digitais</a:t>
            </a:r>
            <a:r>
              <a:rPr lang="es-ES" sz="2000" b="1" dirty="0">
                <a:solidFill>
                  <a:schemeClr val="bg1"/>
                </a:solidFill>
                <a:latin typeface="Roboto" panose="02000000000000000000" pitchFamily="2" charset="0"/>
                <a:ea typeface="Roboto" panose="02000000000000000000" pitchFamily="2" charset="0"/>
                <a:cs typeface="Roboto" panose="02000000000000000000" pitchFamily="2" charset="0"/>
              </a:rPr>
              <a:t> (DSA)</a:t>
            </a:r>
          </a:p>
        </p:txBody>
      </p:sp>
      <p:sp>
        <p:nvSpPr>
          <p:cNvPr id="359" name="Google Shape;359;p25">
            <a:extLst>
              <a:ext uri="{FF2B5EF4-FFF2-40B4-BE49-F238E27FC236}">
                <a16:creationId xmlns:a16="http://schemas.microsoft.com/office/drawing/2014/main" id="{EB424BF8-BA0A-A51D-59FB-1B4BADF6BBBD}"/>
              </a:ext>
            </a:extLst>
          </p:cNvPr>
          <p:cNvSpPr/>
          <p:nvPr/>
        </p:nvSpPr>
        <p:spPr>
          <a:xfrm>
            <a:off x="-137160" y="195118"/>
            <a:ext cx="6096000" cy="1024082"/>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 name="CaixaDeTexto 2">
            <a:extLst>
              <a:ext uri="{FF2B5EF4-FFF2-40B4-BE49-F238E27FC236}">
                <a16:creationId xmlns:a16="http://schemas.microsoft.com/office/drawing/2014/main" id="{8A72C2F2-0DD0-4B87-03E1-C0CB44ACF655}"/>
              </a:ext>
            </a:extLst>
          </p:cNvPr>
          <p:cNvSpPr txBox="1"/>
          <p:nvPr/>
        </p:nvSpPr>
        <p:spPr>
          <a:xfrm>
            <a:off x="244573" y="1363792"/>
            <a:ext cx="11702854" cy="5632311"/>
          </a:xfrm>
          <a:prstGeom prst="rect">
            <a:avLst/>
          </a:prstGeom>
          <a:noFill/>
        </p:spPr>
        <p:txBody>
          <a:bodyPr wrap="square">
            <a:spAutoFit/>
          </a:bodyPr>
          <a:lstStyle/>
          <a:p>
            <a:pPr algn="just"/>
            <a:r>
              <a:rPr lang="pt-BR" sz="1800" dirty="0">
                <a:latin typeface="Roboto" panose="02000000000000000000" pitchFamily="2" charset="0"/>
                <a:ea typeface="Roboto" panose="02000000000000000000" pitchFamily="2" charset="0"/>
                <a:cs typeface="Roboto" panose="02000000000000000000" pitchFamily="2" charset="0"/>
              </a:rPr>
              <a:t>A DSA representa uma </a:t>
            </a:r>
            <a:r>
              <a:rPr lang="pt-BR" sz="1800" b="1" dirty="0">
                <a:latin typeface="Roboto" panose="02000000000000000000" pitchFamily="2" charset="0"/>
                <a:ea typeface="Roboto" panose="02000000000000000000" pitchFamily="2" charset="0"/>
                <a:cs typeface="Roboto" panose="02000000000000000000" pitchFamily="2" charset="0"/>
              </a:rPr>
              <a:t>transição histórica da autorregulação para a responsabilidade processual</a:t>
            </a:r>
            <a:r>
              <a:rPr lang="pt-BR" sz="1800" dirty="0">
                <a:latin typeface="Roboto" panose="02000000000000000000" pitchFamily="2" charset="0"/>
                <a:ea typeface="Roboto" panose="02000000000000000000" pitchFamily="2" charset="0"/>
                <a:cs typeface="Roboto" panose="02000000000000000000" pitchFamily="2" charset="0"/>
              </a:rPr>
              <a:t>. Em vez de determinar diretamente quais conteúdos devem ser removidos (evitando, assim, a censura prévia ou a vigilância generalizada), a legislação europeia impõe às plataformas obrigações rigorosas de diligência e transparência.</a:t>
            </a:r>
          </a:p>
          <a:p>
            <a:pPr algn="just"/>
            <a:endParaRPr lang="pt-BR" sz="1800" dirty="0">
              <a:latin typeface="Roboto" panose="02000000000000000000" pitchFamily="2" charset="0"/>
              <a:ea typeface="Roboto" panose="02000000000000000000" pitchFamily="2" charset="0"/>
              <a:cs typeface="Roboto" panose="02000000000000000000" pitchFamily="2" charset="0"/>
            </a:endParaRPr>
          </a:p>
          <a:p>
            <a:pPr algn="just"/>
            <a:r>
              <a:rPr lang="pt-BR" sz="1800" dirty="0">
                <a:latin typeface="Roboto" panose="02000000000000000000" pitchFamily="2" charset="0"/>
                <a:ea typeface="Roboto" panose="02000000000000000000" pitchFamily="2" charset="0"/>
                <a:cs typeface="Roboto" panose="02000000000000000000" pitchFamily="2" charset="0"/>
              </a:rPr>
              <a:t>Avaliação e mitigação de riscos sistêmicos: As grandes plataformas online (VLOP) são legalmente obrigadas a realizar auditorias anuais e a avaliar os riscos que seus algoritmos e sistemas representam para o discurso cívico, os processos eleitorais e os direitos fundamentais, devendo adotar medidas concretas para mitigá-los.</a:t>
            </a:r>
          </a:p>
          <a:p>
            <a:pPr algn="just"/>
            <a:endParaRPr lang="pt-BR" sz="1800" dirty="0">
              <a:latin typeface="Roboto" panose="02000000000000000000" pitchFamily="2" charset="0"/>
              <a:ea typeface="Roboto" panose="02000000000000000000" pitchFamily="2" charset="0"/>
              <a:cs typeface="Roboto" panose="02000000000000000000" pitchFamily="2" charset="0"/>
            </a:endParaRPr>
          </a:p>
          <a:p>
            <a:pPr algn="just"/>
            <a:r>
              <a:rPr lang="pt-BR" sz="1800" dirty="0">
                <a:latin typeface="Roboto" panose="02000000000000000000" pitchFamily="2" charset="0"/>
                <a:ea typeface="Roboto" panose="02000000000000000000" pitchFamily="2" charset="0"/>
                <a:cs typeface="Roboto" panose="02000000000000000000" pitchFamily="2" charset="0"/>
              </a:rPr>
              <a:t>Transparência algorítmica e publicitária: A DSA exige a criação de repositórios públicos de anúncios políticos (arquivos de anúncios) e obriga as plataformas a comunicar suas decisões de moderação em um banco de dados de transparência acessível a pesquisadores e reguladores.</a:t>
            </a:r>
          </a:p>
          <a:p>
            <a:pPr algn="just"/>
            <a:endParaRPr lang="pt-BR" sz="1800" dirty="0">
              <a:latin typeface="Roboto" panose="02000000000000000000" pitchFamily="2" charset="0"/>
              <a:ea typeface="Roboto" panose="02000000000000000000" pitchFamily="2" charset="0"/>
              <a:cs typeface="Roboto" panose="02000000000000000000" pitchFamily="2" charset="0"/>
            </a:endParaRPr>
          </a:p>
          <a:p>
            <a:pPr algn="just"/>
            <a:r>
              <a:rPr lang="pt-BR" sz="1800" dirty="0">
                <a:latin typeface="Roboto" panose="02000000000000000000" pitchFamily="2" charset="0"/>
                <a:ea typeface="Roboto" panose="02000000000000000000" pitchFamily="2" charset="0"/>
                <a:cs typeface="Roboto" panose="02000000000000000000" pitchFamily="2" charset="0"/>
              </a:rPr>
              <a:t>Garantias processuais para os usuários: A lei estabelece um “devido processo tecnológico”, exigindo que as plataformas forneçam justificativas claras ao remover conteúdos e ofereçam sistemas internos de tratamento de reclamações e resolução extrajudicial de litígios.</a:t>
            </a:r>
          </a:p>
          <a:p>
            <a:pPr algn="just"/>
            <a:endParaRPr lang="pt-BR" sz="1800" dirty="0">
              <a:latin typeface="Roboto" panose="02000000000000000000" pitchFamily="2" charset="0"/>
              <a:ea typeface="Roboto" panose="02000000000000000000" pitchFamily="2" charset="0"/>
              <a:cs typeface="Roboto" panose="02000000000000000000" pitchFamily="2" charset="0"/>
            </a:endParaRPr>
          </a:p>
          <a:p>
            <a:pPr algn="just"/>
            <a:r>
              <a:rPr lang="pt-BR" sz="1800" dirty="0">
                <a:latin typeface="Roboto" panose="02000000000000000000" pitchFamily="2" charset="0"/>
                <a:ea typeface="Roboto" panose="02000000000000000000" pitchFamily="2" charset="0"/>
                <a:cs typeface="Roboto" panose="02000000000000000000" pitchFamily="2" charset="0"/>
              </a:rPr>
              <a:t>Dessa forma, a DSA </a:t>
            </a:r>
            <a:r>
              <a:rPr lang="pt-BR" sz="1800" b="1" dirty="0">
                <a:latin typeface="Roboto" panose="02000000000000000000" pitchFamily="2" charset="0"/>
                <a:ea typeface="Roboto" panose="02000000000000000000" pitchFamily="2" charset="0"/>
                <a:cs typeface="Roboto" panose="02000000000000000000" pitchFamily="2" charset="0"/>
              </a:rPr>
              <a:t>não define o que é verdade ou mentira</a:t>
            </a:r>
            <a:r>
              <a:rPr lang="pt-BR" sz="1800" dirty="0">
                <a:latin typeface="Roboto" panose="02000000000000000000" pitchFamily="2" charset="0"/>
                <a:ea typeface="Roboto" panose="02000000000000000000" pitchFamily="2" charset="0"/>
                <a:cs typeface="Roboto" panose="02000000000000000000" pitchFamily="2" charset="0"/>
              </a:rPr>
              <a:t>, mas obriga as plataformas a assumirem a responsabilidade pelos processos e pelas arquiteturas que estruturam o debate público, garantindo que o poder privado sobre a informação fique, em última instância, sujeito ao escrutínio democrático e à prestação de contas.</a:t>
            </a:r>
          </a:p>
          <a:p>
            <a:pPr algn="just"/>
            <a:endParaRPr lang="pt-BR" sz="1800" dirty="0">
              <a:latin typeface="Roboto" panose="02000000000000000000" pitchFamily="2" charset="0"/>
              <a:ea typeface="Roboto" panose="02000000000000000000" pitchFamily="2" charset="0"/>
              <a:cs typeface="Roboto" panose="02000000000000000000" pitchFamily="2" charset="0"/>
            </a:endParaRPr>
          </a:p>
        </p:txBody>
      </p:sp>
      <p:pic>
        <p:nvPicPr>
          <p:cNvPr id="4" name="Imagem 3">
            <a:extLst>
              <a:ext uri="{FF2B5EF4-FFF2-40B4-BE49-F238E27FC236}">
                <a16:creationId xmlns:a16="http://schemas.microsoft.com/office/drawing/2014/main" id="{7E7C0426-289F-082F-B296-159E7B8D746E}"/>
              </a:ext>
            </a:extLst>
          </p:cNvPr>
          <p:cNvPicPr>
            <a:picLocks noChangeAspect="1"/>
          </p:cNvPicPr>
          <p:nvPr/>
        </p:nvPicPr>
        <p:blipFill>
          <a:blip r:embed="rId3"/>
          <a:stretch>
            <a:fillRect/>
          </a:stretch>
        </p:blipFill>
        <p:spPr>
          <a:xfrm>
            <a:off x="9972862" y="138896"/>
            <a:ext cx="2033943" cy="1139007"/>
          </a:xfrm>
          <a:prstGeom prst="rect">
            <a:avLst/>
          </a:prstGeom>
          <a:ln>
            <a:noFill/>
          </a:ln>
          <a:effectLst>
            <a:softEdge rad="112500"/>
          </a:effectLst>
        </p:spPr>
      </p:pic>
    </p:spTree>
    <p:extLst>
      <p:ext uri="{BB962C8B-B14F-4D97-AF65-F5344CB8AC3E}">
        <p14:creationId xmlns:p14="http://schemas.microsoft.com/office/powerpoint/2010/main" val="59079453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354">
          <a:extLst>
            <a:ext uri="{FF2B5EF4-FFF2-40B4-BE49-F238E27FC236}">
              <a16:creationId xmlns:a16="http://schemas.microsoft.com/office/drawing/2014/main" id="{F840F16F-132E-9485-24F4-74AE6F2C7E4A}"/>
            </a:ext>
          </a:extLst>
        </p:cNvPr>
        <p:cNvGrpSpPr/>
        <p:nvPr/>
      </p:nvGrpSpPr>
      <p:grpSpPr>
        <a:xfrm>
          <a:off x="0" y="0"/>
          <a:ext cx="0" cy="0"/>
          <a:chOff x="0" y="0"/>
          <a:chExt cx="0" cy="0"/>
        </a:xfrm>
      </p:grpSpPr>
      <p:sp>
        <p:nvSpPr>
          <p:cNvPr id="355" name="Google Shape;355;p25">
            <a:extLst>
              <a:ext uri="{FF2B5EF4-FFF2-40B4-BE49-F238E27FC236}">
                <a16:creationId xmlns:a16="http://schemas.microsoft.com/office/drawing/2014/main" id="{B8838E89-0B60-1785-E174-5D54DF1464CB}"/>
              </a:ext>
            </a:extLst>
          </p:cNvPr>
          <p:cNvSpPr/>
          <p:nvPr/>
        </p:nvSpPr>
        <p:spPr>
          <a:xfrm>
            <a:off x="185194" y="138896"/>
            <a:ext cx="11852476" cy="6569511"/>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6" name="Google Shape;356;p25">
            <a:extLst>
              <a:ext uri="{FF2B5EF4-FFF2-40B4-BE49-F238E27FC236}">
                <a16:creationId xmlns:a16="http://schemas.microsoft.com/office/drawing/2014/main" id="{A4B35C66-6E63-BA1B-D784-95B8CC1BC803}"/>
              </a:ext>
            </a:extLst>
          </p:cNvPr>
          <p:cNvSpPr/>
          <p:nvPr/>
        </p:nvSpPr>
        <p:spPr>
          <a:xfrm>
            <a:off x="0" y="298901"/>
            <a:ext cx="6096000"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7" name="Google Shape;357;p25">
            <a:extLst>
              <a:ext uri="{FF2B5EF4-FFF2-40B4-BE49-F238E27FC236}">
                <a16:creationId xmlns:a16="http://schemas.microsoft.com/office/drawing/2014/main" id="{05D0B00D-58D8-3999-0317-B020FCC252F8}"/>
              </a:ext>
            </a:extLst>
          </p:cNvPr>
          <p:cNvSpPr txBox="1"/>
          <p:nvPr/>
        </p:nvSpPr>
        <p:spPr>
          <a:xfrm>
            <a:off x="185195" y="345286"/>
            <a:ext cx="5875220" cy="646290"/>
          </a:xfrm>
          <a:prstGeom prst="rect">
            <a:avLst/>
          </a:prstGeom>
          <a:noFill/>
          <a:ln>
            <a:noFill/>
          </a:ln>
        </p:spPr>
        <p:txBody>
          <a:bodyPr spcFirstLastPara="1" wrap="square" lIns="91425" tIns="45700" rIns="91425" bIns="45700" anchor="t" anchorCtr="0">
            <a:spAutoFit/>
          </a:bodyPr>
          <a:lstStyle/>
          <a:p>
            <a:pPr lvl="0"/>
            <a:r>
              <a:rPr lang="es-ES" sz="1800" b="1" dirty="0">
                <a:solidFill>
                  <a:schemeClr val="bg1"/>
                </a:solidFill>
                <a:latin typeface="Roboto" panose="02000000000000000000" pitchFamily="2" charset="0"/>
                <a:ea typeface="Roboto" panose="02000000000000000000" pitchFamily="2" charset="0"/>
                <a:cs typeface="Roboto" panose="02000000000000000000" pitchFamily="2" charset="0"/>
              </a:rPr>
              <a:t>As plataformas como </a:t>
            </a:r>
            <a:r>
              <a:rPr lang="es-ES" sz="1800" b="1" dirty="0" err="1">
                <a:solidFill>
                  <a:schemeClr val="bg1"/>
                </a:solidFill>
                <a:latin typeface="Roboto" panose="02000000000000000000" pitchFamily="2" charset="0"/>
                <a:ea typeface="Roboto" panose="02000000000000000000" pitchFamily="2" charset="0"/>
                <a:cs typeface="Roboto" panose="02000000000000000000" pitchFamily="2" charset="0"/>
              </a:rPr>
              <a:t>infraestruturas</a:t>
            </a:r>
            <a:r>
              <a:rPr lang="es-ES" sz="1800" b="1" dirty="0">
                <a:solidFill>
                  <a:schemeClr val="bg1"/>
                </a:solidFill>
                <a:latin typeface="Roboto" panose="02000000000000000000" pitchFamily="2" charset="0"/>
                <a:ea typeface="Roboto" panose="02000000000000000000" pitchFamily="2" charset="0"/>
                <a:cs typeface="Roboto" panose="02000000000000000000" pitchFamily="2" charset="0"/>
              </a:rPr>
              <a:t> críticas para a democracia</a:t>
            </a:r>
          </a:p>
        </p:txBody>
      </p:sp>
      <p:sp>
        <p:nvSpPr>
          <p:cNvPr id="359" name="Google Shape;359;p25">
            <a:extLst>
              <a:ext uri="{FF2B5EF4-FFF2-40B4-BE49-F238E27FC236}">
                <a16:creationId xmlns:a16="http://schemas.microsoft.com/office/drawing/2014/main" id="{E11E71A3-6DCA-424C-82B4-A2EE13008D45}"/>
              </a:ext>
            </a:extLst>
          </p:cNvPr>
          <p:cNvSpPr/>
          <p:nvPr/>
        </p:nvSpPr>
        <p:spPr>
          <a:xfrm>
            <a:off x="-137160" y="195118"/>
            <a:ext cx="6096000" cy="1024082"/>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 name="TextBox 3">
            <a:extLst>
              <a:ext uri="{FF2B5EF4-FFF2-40B4-BE49-F238E27FC236}">
                <a16:creationId xmlns:a16="http://schemas.microsoft.com/office/drawing/2014/main" id="{26FEA1D0-1BB9-408E-3E3E-B9669FA33589}"/>
              </a:ext>
            </a:extLst>
          </p:cNvPr>
          <p:cNvSpPr txBox="1"/>
          <p:nvPr/>
        </p:nvSpPr>
        <p:spPr>
          <a:xfrm>
            <a:off x="487736" y="1322983"/>
            <a:ext cx="11247391" cy="5601533"/>
          </a:xfrm>
          <a:prstGeom prst="rect">
            <a:avLst/>
          </a:prstGeom>
          <a:noFill/>
        </p:spPr>
        <p:txBody>
          <a:bodyPr wrap="square">
            <a:spAutoFit/>
          </a:bodyPr>
          <a:lstStyle/>
          <a:p>
            <a:pPr marL="285750" indent="-285750" algn="just">
              <a:buFont typeface="Wingdings" panose="05000000000000000000" pitchFamily="2" charset="2"/>
              <a:buChar char="§"/>
            </a:pPr>
            <a:r>
              <a:rPr lang="pt-BR" sz="1800" dirty="0">
                <a:solidFill>
                  <a:srgbClr val="303030"/>
                </a:solidFill>
                <a:latin typeface="Roboto" panose="02000000000000000000" pitchFamily="2" charset="0"/>
                <a:ea typeface="Roboto" panose="02000000000000000000" pitchFamily="2" charset="0"/>
                <a:cs typeface="Roboto" panose="02000000000000000000" pitchFamily="2" charset="0"/>
              </a:rPr>
              <a:t>Um pequeno número de empresas adquiriu o poder de estruturar o fluxo de informações, atuando como “</a:t>
            </a:r>
            <a:r>
              <a:rPr lang="pt-BR" sz="1800" dirty="0" err="1">
                <a:solidFill>
                  <a:srgbClr val="303030"/>
                </a:solidFill>
                <a:latin typeface="Roboto" panose="02000000000000000000" pitchFamily="2" charset="0"/>
                <a:ea typeface="Roboto" panose="02000000000000000000" pitchFamily="2" charset="0"/>
                <a:cs typeface="Roboto" panose="02000000000000000000" pitchFamily="2" charset="0"/>
              </a:rPr>
              <a:t>gatekeepers</a:t>
            </a:r>
            <a:r>
              <a:rPr lang="pt-BR" sz="1800" dirty="0">
                <a:solidFill>
                  <a:srgbClr val="303030"/>
                </a:solidFill>
                <a:latin typeface="Roboto" panose="02000000000000000000" pitchFamily="2" charset="0"/>
                <a:ea typeface="Roboto" panose="02000000000000000000" pitchFamily="2" charset="0"/>
                <a:cs typeface="Roboto" panose="02000000000000000000" pitchFamily="2" charset="0"/>
              </a:rPr>
              <a:t>” (guardiões) digitais.</a:t>
            </a:r>
          </a:p>
          <a:p>
            <a:pPr marL="285750" indent="-285750" algn="just">
              <a:buFont typeface="Wingdings" panose="05000000000000000000" pitchFamily="2" charset="2"/>
              <a:buChar char="§"/>
            </a:pPr>
            <a:r>
              <a:rPr lang="pt-BR" sz="1800" dirty="0">
                <a:solidFill>
                  <a:srgbClr val="303030"/>
                </a:solidFill>
                <a:latin typeface="Roboto" panose="02000000000000000000" pitchFamily="2" charset="0"/>
                <a:ea typeface="Roboto" panose="02000000000000000000" pitchFamily="2" charset="0"/>
                <a:cs typeface="Roboto" panose="02000000000000000000" pitchFamily="2" charset="0"/>
              </a:rPr>
              <a:t>O modelo da DSA introduz obrigações assimétricas, impondo responsabilidades muito mais rigorosas às grandes plataformas on-line (VLOP) e aos grandes mecanismos de busca (VLOSE) — aqueles com mais de 45 milhões de usuários na UE —, justamente porque essas empresas concentram o maior potencial de causar danos sistêmicos à sociedade.</a:t>
            </a:r>
          </a:p>
          <a:p>
            <a:pPr marL="285750" indent="-285750" algn="just">
              <a:buFont typeface="Wingdings" panose="05000000000000000000" pitchFamily="2" charset="2"/>
              <a:buChar char="§"/>
            </a:pPr>
            <a:r>
              <a:rPr lang="pt-BR" sz="1800" dirty="0">
                <a:solidFill>
                  <a:srgbClr val="303030"/>
                </a:solidFill>
                <a:latin typeface="Roboto" panose="02000000000000000000" pitchFamily="2" charset="0"/>
                <a:ea typeface="Roboto" panose="02000000000000000000" pitchFamily="2" charset="0"/>
                <a:cs typeface="Roboto" panose="02000000000000000000" pitchFamily="2" charset="0"/>
              </a:rPr>
              <a:t>Ao decidir qual conteúdo é destacado e qual é suprimido por meio da moderação algorítmica de conteúdo, as plataformas assumiram funções de governança quase equivalentes às do Estado.</a:t>
            </a:r>
          </a:p>
          <a:p>
            <a:pPr marL="285750" indent="-285750" algn="just">
              <a:buFont typeface="Wingdings" panose="05000000000000000000" pitchFamily="2" charset="2"/>
              <a:buChar char="§"/>
            </a:pPr>
            <a:r>
              <a:rPr lang="pt-BR" sz="1800" dirty="0">
                <a:solidFill>
                  <a:srgbClr val="303030"/>
                </a:solidFill>
                <a:latin typeface="Roboto" panose="02000000000000000000" pitchFamily="2" charset="0"/>
                <a:ea typeface="Roboto" panose="02000000000000000000" pitchFamily="2" charset="0"/>
                <a:cs typeface="Roboto" panose="02000000000000000000" pitchFamily="2" charset="0"/>
              </a:rPr>
              <a:t>Elas impõem suas próprias políticas privadas como normas universais de expressão, exercendo um controle sem precedentes sobre a liberdade de expressão.</a:t>
            </a:r>
          </a:p>
          <a:p>
            <a:pPr marL="285750" indent="-285750" algn="just">
              <a:buFont typeface="Wingdings" panose="05000000000000000000" pitchFamily="2" charset="2"/>
              <a:buChar char="§"/>
            </a:pPr>
            <a:r>
              <a:rPr lang="pt-BR" sz="1800" dirty="0">
                <a:solidFill>
                  <a:srgbClr val="303030"/>
                </a:solidFill>
                <a:latin typeface="Roboto" panose="02000000000000000000" pitchFamily="2" charset="0"/>
                <a:ea typeface="Roboto" panose="02000000000000000000" pitchFamily="2" charset="0"/>
                <a:cs typeface="Roboto" panose="02000000000000000000" pitchFamily="2" charset="0"/>
              </a:rPr>
              <a:t>As plataformas se tornaram infraestruturas sociais vitais, que determinam a forma como os seres humanos se comunicam e obtêm informações sobre o mundo.</a:t>
            </a:r>
          </a:p>
          <a:p>
            <a:pPr marL="285750" indent="-285750" algn="just">
              <a:buFont typeface="Wingdings" panose="05000000000000000000" pitchFamily="2" charset="2"/>
              <a:buChar char="§"/>
            </a:pPr>
            <a:r>
              <a:rPr lang="pt-BR" sz="1800" dirty="0">
                <a:solidFill>
                  <a:srgbClr val="303030"/>
                </a:solidFill>
                <a:latin typeface="Roboto" panose="02000000000000000000" pitchFamily="2" charset="0"/>
                <a:ea typeface="Roboto" panose="02000000000000000000" pitchFamily="2" charset="0"/>
                <a:cs typeface="Roboto" panose="02000000000000000000" pitchFamily="2" charset="0"/>
              </a:rPr>
              <a:t>Os gigantes da tecnologia exercem um “poder infraestrutural” absoluto: se políticos, cidadãos ou movimentos querem alcançar o público, são obrigados a se adaptar à lógica comercial, afetiva e algorítmica das interações ditadas pela arquitetura da plataforma.</a:t>
            </a:r>
          </a:p>
          <a:p>
            <a:pPr marL="285750" indent="-285750" algn="just">
              <a:buFont typeface="Wingdings" panose="05000000000000000000" pitchFamily="2" charset="2"/>
              <a:buChar char="§"/>
            </a:pPr>
            <a:r>
              <a:rPr lang="pt-BR" sz="1800" dirty="0">
                <a:solidFill>
                  <a:srgbClr val="303030"/>
                </a:solidFill>
                <a:latin typeface="Roboto" panose="02000000000000000000" pitchFamily="2" charset="0"/>
                <a:ea typeface="Roboto" panose="02000000000000000000" pitchFamily="2" charset="0"/>
                <a:cs typeface="Roboto" panose="02000000000000000000" pitchFamily="2" charset="0"/>
              </a:rPr>
              <a:t>A democracia, tal como é entendida atualmente na Europa, não pode terceirizar a garantia dos direitos fundamentais para empresas com fins lucrativos. Por outro lado, essas plataformas são obrigadas por lei a realizar avaliações contínuas dos riscos sistêmicos e a adotar um “devido processo tecnológico”, submetendo seu poder infraestrutural à supervisão, à auditoria externa e à transparência democrática.</a:t>
            </a:r>
          </a:p>
          <a:p>
            <a:pPr marL="285750" indent="-285750" algn="just">
              <a:buFont typeface="Wingdings" panose="05000000000000000000" pitchFamily="2" charset="2"/>
              <a:buChar char="§"/>
            </a:pPr>
            <a:endParaRPr lang="pt-BR" sz="1600" dirty="0">
              <a:solidFill>
                <a:srgbClr val="303030"/>
              </a:solidFill>
              <a:latin typeface="Google Sans Text"/>
            </a:endParaRPr>
          </a:p>
        </p:txBody>
      </p:sp>
      <p:pic>
        <p:nvPicPr>
          <p:cNvPr id="3" name="Imagem 2">
            <a:extLst>
              <a:ext uri="{FF2B5EF4-FFF2-40B4-BE49-F238E27FC236}">
                <a16:creationId xmlns:a16="http://schemas.microsoft.com/office/drawing/2014/main" id="{DB448C52-038A-4AA3-A173-E9C346E4F06A}"/>
              </a:ext>
            </a:extLst>
          </p:cNvPr>
          <p:cNvPicPr>
            <a:picLocks noChangeAspect="1"/>
          </p:cNvPicPr>
          <p:nvPr/>
        </p:nvPicPr>
        <p:blipFill>
          <a:blip r:embed="rId3"/>
          <a:stretch>
            <a:fillRect/>
          </a:stretch>
        </p:blipFill>
        <p:spPr>
          <a:xfrm>
            <a:off x="9972862" y="138896"/>
            <a:ext cx="2033943" cy="1139007"/>
          </a:xfrm>
          <a:prstGeom prst="rect">
            <a:avLst/>
          </a:prstGeom>
          <a:ln>
            <a:noFill/>
          </a:ln>
          <a:effectLst>
            <a:softEdge rad="112500"/>
          </a:effectLst>
        </p:spPr>
      </p:pic>
    </p:spTree>
    <p:extLst>
      <p:ext uri="{BB962C8B-B14F-4D97-AF65-F5344CB8AC3E}">
        <p14:creationId xmlns:p14="http://schemas.microsoft.com/office/powerpoint/2010/main" val="83590877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354">
          <a:extLst>
            <a:ext uri="{FF2B5EF4-FFF2-40B4-BE49-F238E27FC236}">
              <a16:creationId xmlns:a16="http://schemas.microsoft.com/office/drawing/2014/main" id="{2793CD92-E9E4-DFFB-4A7E-F75CAFF3F994}"/>
            </a:ext>
          </a:extLst>
        </p:cNvPr>
        <p:cNvGrpSpPr/>
        <p:nvPr/>
      </p:nvGrpSpPr>
      <p:grpSpPr>
        <a:xfrm>
          <a:off x="0" y="0"/>
          <a:ext cx="0" cy="0"/>
          <a:chOff x="0" y="0"/>
          <a:chExt cx="0" cy="0"/>
        </a:xfrm>
      </p:grpSpPr>
      <p:sp>
        <p:nvSpPr>
          <p:cNvPr id="355" name="Google Shape;355;p25">
            <a:extLst>
              <a:ext uri="{FF2B5EF4-FFF2-40B4-BE49-F238E27FC236}">
                <a16:creationId xmlns:a16="http://schemas.microsoft.com/office/drawing/2014/main" id="{5D89285F-F201-E7D7-BB27-45A1E6CB3FB2}"/>
              </a:ext>
            </a:extLst>
          </p:cNvPr>
          <p:cNvSpPr/>
          <p:nvPr/>
        </p:nvSpPr>
        <p:spPr>
          <a:xfrm>
            <a:off x="185194" y="138896"/>
            <a:ext cx="11852476" cy="6569511"/>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6" name="Google Shape;356;p25">
            <a:extLst>
              <a:ext uri="{FF2B5EF4-FFF2-40B4-BE49-F238E27FC236}">
                <a16:creationId xmlns:a16="http://schemas.microsoft.com/office/drawing/2014/main" id="{F410F2C2-77E4-9F15-D491-37AFF926A743}"/>
              </a:ext>
            </a:extLst>
          </p:cNvPr>
          <p:cNvSpPr/>
          <p:nvPr/>
        </p:nvSpPr>
        <p:spPr>
          <a:xfrm>
            <a:off x="0" y="298901"/>
            <a:ext cx="6096000"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7" name="Google Shape;357;p25">
            <a:extLst>
              <a:ext uri="{FF2B5EF4-FFF2-40B4-BE49-F238E27FC236}">
                <a16:creationId xmlns:a16="http://schemas.microsoft.com/office/drawing/2014/main" id="{0528104F-7684-50FE-D53A-1B0D4C6C613B}"/>
              </a:ext>
            </a:extLst>
          </p:cNvPr>
          <p:cNvSpPr txBox="1"/>
          <p:nvPr/>
        </p:nvSpPr>
        <p:spPr>
          <a:xfrm>
            <a:off x="262142" y="353236"/>
            <a:ext cx="5571715" cy="707846"/>
          </a:xfrm>
          <a:prstGeom prst="rect">
            <a:avLst/>
          </a:prstGeom>
          <a:noFill/>
          <a:ln>
            <a:noFill/>
          </a:ln>
        </p:spPr>
        <p:txBody>
          <a:bodyPr spcFirstLastPara="1" wrap="square" lIns="91425" tIns="45700" rIns="91425" bIns="45700" anchor="t" anchorCtr="0">
            <a:spAutoFit/>
          </a:bodyPr>
          <a:lstStyle/>
          <a:p>
            <a:pPr lvl="0"/>
            <a:r>
              <a:rPr lang="es-ES" sz="2000" b="1" dirty="0">
                <a:solidFill>
                  <a:schemeClr val="bg1"/>
                </a:solidFill>
                <a:latin typeface="Roboto" panose="02000000000000000000" pitchFamily="2" charset="0"/>
                <a:ea typeface="Roboto" panose="02000000000000000000" pitchFamily="2" charset="0"/>
                <a:cs typeface="Roboto" panose="02000000000000000000" pitchFamily="2" charset="0"/>
              </a:rPr>
              <a:t>O conceito de obrigações de transparência assimétrica na DSA</a:t>
            </a:r>
          </a:p>
        </p:txBody>
      </p:sp>
      <p:sp>
        <p:nvSpPr>
          <p:cNvPr id="359" name="Google Shape;359;p25">
            <a:extLst>
              <a:ext uri="{FF2B5EF4-FFF2-40B4-BE49-F238E27FC236}">
                <a16:creationId xmlns:a16="http://schemas.microsoft.com/office/drawing/2014/main" id="{8B57EFD8-E4FD-D715-7921-58FE7FF3F3A5}"/>
              </a:ext>
            </a:extLst>
          </p:cNvPr>
          <p:cNvSpPr/>
          <p:nvPr/>
        </p:nvSpPr>
        <p:spPr>
          <a:xfrm>
            <a:off x="-137160" y="195118"/>
            <a:ext cx="6096000" cy="1024082"/>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 name="TextBox 3">
            <a:extLst>
              <a:ext uri="{FF2B5EF4-FFF2-40B4-BE49-F238E27FC236}">
                <a16:creationId xmlns:a16="http://schemas.microsoft.com/office/drawing/2014/main" id="{735B57FB-AEC0-A7D9-552C-2364BBBBC68B}"/>
              </a:ext>
            </a:extLst>
          </p:cNvPr>
          <p:cNvSpPr txBox="1"/>
          <p:nvPr/>
        </p:nvSpPr>
        <p:spPr>
          <a:xfrm>
            <a:off x="262142" y="1440035"/>
            <a:ext cx="11247391" cy="5047536"/>
          </a:xfrm>
          <a:prstGeom prst="rect">
            <a:avLst/>
          </a:prstGeom>
          <a:noFill/>
        </p:spPr>
        <p:txBody>
          <a:bodyPr wrap="square">
            <a:spAutoFit/>
          </a:bodyPr>
          <a:lstStyle/>
          <a:p>
            <a:pPr marL="285750" indent="-285750" algn="just">
              <a:buFont typeface="Wingdings" panose="05000000000000000000" pitchFamily="2" charset="2"/>
              <a:buChar char="§"/>
            </a:pPr>
            <a:r>
              <a:rPr lang="es-ES" dirty="0">
                <a:solidFill>
                  <a:srgbClr val="303030"/>
                </a:solidFill>
                <a:latin typeface="Roboto" panose="02000000000000000000" pitchFamily="2" charset="0"/>
                <a:ea typeface="Roboto" panose="02000000000000000000" pitchFamily="2" charset="0"/>
                <a:cs typeface="Roboto" panose="02000000000000000000" pitchFamily="2" charset="0"/>
              </a:rPr>
              <a:t>A DSA estabelece que o novo regime europeu não impõe normas idênticas a todas as plataformas digitais. </a:t>
            </a:r>
          </a:p>
          <a:p>
            <a:pPr marL="285750" indent="-285750" algn="just">
              <a:buFont typeface="Wingdings" panose="05000000000000000000" pitchFamily="2" charset="2"/>
              <a:buChar char="§"/>
            </a:pPr>
            <a:endParaRPr lang="es-ES" dirty="0">
              <a:solidFill>
                <a:srgbClr val="303030"/>
              </a:solidFill>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es-ES" dirty="0">
                <a:solidFill>
                  <a:srgbClr val="303030"/>
                </a:solidFill>
                <a:latin typeface="Roboto" panose="02000000000000000000" pitchFamily="2" charset="0"/>
                <a:ea typeface="Roboto" panose="02000000000000000000" pitchFamily="2" charset="0"/>
                <a:cs typeface="Roboto" panose="02000000000000000000" pitchFamily="2" charset="0"/>
              </a:rPr>
              <a:t>A estrutura da lei se baseia no princípio da proporcionalidade, o que significa que as obrigações e responsabilidades legais de uma plataforma variam conforme sua função, seu porte e sua influência estrutural sobre o fluxo de informação na sociedade.</a:t>
            </a:r>
          </a:p>
          <a:p>
            <a:pPr marL="285750" indent="-285750" algn="just">
              <a:buFont typeface="Wingdings" panose="05000000000000000000" pitchFamily="2" charset="2"/>
              <a:buChar char="§"/>
            </a:pPr>
            <a:endParaRPr lang="es-ES" dirty="0">
              <a:solidFill>
                <a:srgbClr val="303030"/>
              </a:solidFill>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es-ES" dirty="0">
                <a:solidFill>
                  <a:srgbClr val="303030"/>
                </a:solidFill>
                <a:latin typeface="Roboto" panose="02000000000000000000" pitchFamily="2" charset="0"/>
                <a:ea typeface="Roboto" panose="02000000000000000000" pitchFamily="2" charset="0"/>
                <a:cs typeface="Roboto" panose="02000000000000000000" pitchFamily="2" charset="0"/>
              </a:rPr>
              <a:t>O modelo regulatório concentra seus esforços em quem realmente controla o ecossistema digital, seguindo uma lógica de gradação na qual a regulação se adapta ao poder da empresa:</a:t>
            </a:r>
          </a:p>
          <a:p>
            <a:pPr marL="285750" indent="-285750" algn="just">
              <a:buFont typeface="Wingdings" panose="05000000000000000000" pitchFamily="2" charset="2"/>
              <a:buChar char="§"/>
            </a:pPr>
            <a:endParaRPr lang="es-ES" dirty="0">
              <a:solidFill>
                <a:srgbClr val="303030"/>
              </a:solidFill>
              <a:latin typeface="Roboto" panose="02000000000000000000" pitchFamily="2" charset="0"/>
              <a:ea typeface="Roboto" panose="02000000000000000000" pitchFamily="2" charset="0"/>
              <a:cs typeface="Roboto" panose="02000000000000000000" pitchFamily="2" charset="0"/>
            </a:endParaRPr>
          </a:p>
          <a:p>
            <a:pPr marL="895350" lvl="2" indent="-285750" algn="just">
              <a:buFont typeface="Wingdings" panose="05000000000000000000" pitchFamily="2" charset="2"/>
              <a:buChar char="§"/>
            </a:pPr>
            <a:r>
              <a:rPr lang="es-ES" b="1" dirty="0">
                <a:solidFill>
                  <a:srgbClr val="303030"/>
                </a:solidFill>
                <a:latin typeface="Roboto" panose="02000000000000000000" pitchFamily="2" charset="0"/>
                <a:ea typeface="Roboto" panose="02000000000000000000" pitchFamily="2" charset="0"/>
                <a:cs typeface="Roboto" panose="02000000000000000000" pitchFamily="2" charset="0"/>
              </a:rPr>
              <a:t>Quanto maior o impacto e o alcance social: o topo da pirâmide de requisitos da DSA é reservado às plataformas online de grande porte (VLOP) e aos motores de busca online de grande porte (VLOSE). A lei estabelece que empresas com mais de 45 milhões de usuários ativos mensais na União Europeia atingem um nível de alcance social tão amplo que passam a facilitar (e a controlar) o próprio debate público.</a:t>
            </a:r>
          </a:p>
          <a:p>
            <a:pPr marL="895350" lvl="2" indent="-285750" algn="just">
              <a:buFont typeface="Wingdings" panose="05000000000000000000" pitchFamily="2" charset="2"/>
              <a:buChar char="§"/>
            </a:pPr>
            <a:endParaRPr lang="es-ES" dirty="0">
              <a:solidFill>
                <a:srgbClr val="303030"/>
              </a:solidFill>
              <a:latin typeface="Roboto" panose="02000000000000000000" pitchFamily="2" charset="0"/>
              <a:ea typeface="Roboto" panose="02000000000000000000" pitchFamily="2" charset="0"/>
              <a:cs typeface="Roboto" panose="02000000000000000000" pitchFamily="2" charset="0"/>
            </a:endParaRPr>
          </a:p>
          <a:p>
            <a:pPr marL="895350" lvl="2" indent="-285750" algn="just">
              <a:buFont typeface="Wingdings" panose="05000000000000000000" pitchFamily="2" charset="2"/>
              <a:buChar char="§"/>
            </a:pPr>
            <a:r>
              <a:rPr lang="es-ES" b="1" dirty="0">
                <a:solidFill>
                  <a:srgbClr val="303030"/>
                </a:solidFill>
                <a:latin typeface="Roboto" panose="02000000000000000000" pitchFamily="2" charset="0"/>
                <a:ea typeface="Roboto" panose="02000000000000000000" pitchFamily="2" charset="0"/>
                <a:cs typeface="Roboto" panose="02000000000000000000" pitchFamily="2" charset="0"/>
              </a:rPr>
              <a:t>Quanto maior o potencial de gerar riscos sistêmicos: a premissa regulatória é que essas plataformas massivas atuam como guardiãs da informação e, portanto, representam um risco significativamente maior de disseminar campanhas de desinformação, radicalização e ameaças aos direitos humanos em larga escala.</a:t>
            </a:r>
          </a:p>
          <a:p>
            <a:pPr marL="609600" lvl="2" algn="just"/>
            <a:endParaRPr lang="es-ES" dirty="0">
              <a:solidFill>
                <a:srgbClr val="303030"/>
              </a:solidFill>
              <a:latin typeface="Roboto" panose="02000000000000000000" pitchFamily="2" charset="0"/>
              <a:ea typeface="Roboto" panose="02000000000000000000" pitchFamily="2" charset="0"/>
              <a:cs typeface="Roboto" panose="02000000000000000000" pitchFamily="2" charset="0"/>
            </a:endParaRPr>
          </a:p>
          <a:p>
            <a:pPr marL="895350" lvl="2" indent="-285750" algn="just">
              <a:buFont typeface="Wingdings" panose="05000000000000000000" pitchFamily="2" charset="2"/>
              <a:buChar char="§"/>
            </a:pPr>
            <a:r>
              <a:rPr lang="es-ES" b="1" dirty="0">
                <a:solidFill>
                  <a:srgbClr val="303030"/>
                </a:solidFill>
                <a:latin typeface="Roboto" panose="02000000000000000000" pitchFamily="2" charset="0"/>
                <a:ea typeface="Roboto" panose="02000000000000000000" pitchFamily="2" charset="0"/>
                <a:cs typeface="Roboto" panose="02000000000000000000" pitchFamily="2" charset="0"/>
              </a:rPr>
              <a:t>Quanto maiores as exigências normativas: como essas gigantes tecnológicas têm capacidade de causar os maiores danos à sociedade, são as únicas obrigadas a cumprir o nível mais alto de governança previsto pela lei; devem realizar e publicar avaliações anuais dos riscos sistêmicos gerados por seus serviços, submeter-se a auditorias independentes anuais financiadas com recursos próprios, manter registros públicos detalhados sobre publicidade e conceder acesso a seus dados internos para que pesquisadores externos avaliem seus algoritmos.</a:t>
            </a:r>
          </a:p>
          <a:p>
            <a:pPr marL="285750" indent="-285750" algn="just">
              <a:buFont typeface="Wingdings" panose="05000000000000000000" pitchFamily="2" charset="2"/>
              <a:buChar char="§"/>
            </a:pPr>
            <a:endParaRPr lang="pt-BR" dirty="0">
              <a:solidFill>
                <a:srgbClr val="303030"/>
              </a:solidFill>
              <a:latin typeface="Google Sans Text"/>
            </a:endParaRPr>
          </a:p>
        </p:txBody>
      </p:sp>
      <p:pic>
        <p:nvPicPr>
          <p:cNvPr id="3" name="Imagem 2">
            <a:extLst>
              <a:ext uri="{FF2B5EF4-FFF2-40B4-BE49-F238E27FC236}">
                <a16:creationId xmlns:a16="http://schemas.microsoft.com/office/drawing/2014/main" id="{CC560D98-38A3-060F-D9C3-396BDDBEAF96}"/>
              </a:ext>
            </a:extLst>
          </p:cNvPr>
          <p:cNvPicPr>
            <a:picLocks noChangeAspect="1"/>
          </p:cNvPicPr>
          <p:nvPr/>
        </p:nvPicPr>
        <p:blipFill>
          <a:blip r:embed="rId3"/>
          <a:stretch>
            <a:fillRect/>
          </a:stretch>
        </p:blipFill>
        <p:spPr>
          <a:xfrm>
            <a:off x="9895915" y="219962"/>
            <a:ext cx="2033943" cy="1139007"/>
          </a:xfrm>
          <a:prstGeom prst="rect">
            <a:avLst/>
          </a:prstGeom>
          <a:ln>
            <a:noFill/>
          </a:ln>
          <a:effectLst>
            <a:softEdge rad="112500"/>
          </a:effectLst>
        </p:spPr>
      </p:pic>
    </p:spTree>
    <p:extLst>
      <p:ext uri="{BB962C8B-B14F-4D97-AF65-F5344CB8AC3E}">
        <p14:creationId xmlns:p14="http://schemas.microsoft.com/office/powerpoint/2010/main" val="962343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animEffect transition="in" filter="fade">
                                      <p:cBhvr>
                                        <p:cTn id="7" dur="1000"/>
                                        <p:tgtEl>
                                          <p:spTgt spid="4">
                                            <p:txEl>
                                              <p:pRg st="6" end="6"/>
                                            </p:txEl>
                                          </p:spTgt>
                                        </p:tgtEl>
                                      </p:cBhvr>
                                    </p:animEffect>
                                    <p:anim calcmode="lin" valueType="num">
                                      <p:cBhvr>
                                        <p:cTn id="8"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4">
                                            <p:txEl>
                                              <p:pRg st="8" end="8"/>
                                            </p:txEl>
                                          </p:spTgt>
                                        </p:tgtEl>
                                        <p:attrNameLst>
                                          <p:attrName>style.visibility</p:attrName>
                                        </p:attrNameLst>
                                      </p:cBhvr>
                                      <p:to>
                                        <p:strVal val="visible"/>
                                      </p:to>
                                    </p:set>
                                    <p:animEffect transition="in" filter="wipe(down)">
                                      <p:cBhvr>
                                        <p:cTn id="14" dur="500"/>
                                        <p:tgtEl>
                                          <p:spTgt spid="4">
                                            <p:txEl>
                                              <p:pRg st="8" end="8"/>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4">
                                            <p:txEl>
                                              <p:pRg st="10" end="10"/>
                                            </p:txEl>
                                          </p:spTgt>
                                        </p:tgtEl>
                                        <p:attrNameLst>
                                          <p:attrName>style.visibility</p:attrName>
                                        </p:attrNameLst>
                                      </p:cBhvr>
                                      <p:to>
                                        <p:strVal val="visible"/>
                                      </p:to>
                                    </p:set>
                                    <p:animEffect transition="in" filter="barn(inVertical)">
                                      <p:cBhvr>
                                        <p:cTn id="19"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354">
          <a:extLst>
            <a:ext uri="{FF2B5EF4-FFF2-40B4-BE49-F238E27FC236}">
              <a16:creationId xmlns:a16="http://schemas.microsoft.com/office/drawing/2014/main" id="{80BB1CB3-0954-0D69-3D80-DDBF117996A9}"/>
            </a:ext>
          </a:extLst>
        </p:cNvPr>
        <p:cNvGrpSpPr/>
        <p:nvPr/>
      </p:nvGrpSpPr>
      <p:grpSpPr>
        <a:xfrm>
          <a:off x="0" y="0"/>
          <a:ext cx="0" cy="0"/>
          <a:chOff x="0" y="0"/>
          <a:chExt cx="0" cy="0"/>
        </a:xfrm>
      </p:grpSpPr>
      <p:sp>
        <p:nvSpPr>
          <p:cNvPr id="355" name="Google Shape;355;p25">
            <a:extLst>
              <a:ext uri="{FF2B5EF4-FFF2-40B4-BE49-F238E27FC236}">
                <a16:creationId xmlns:a16="http://schemas.microsoft.com/office/drawing/2014/main" id="{C61E79E4-47B4-8212-30ED-4578B0A2E3BF}"/>
              </a:ext>
            </a:extLst>
          </p:cNvPr>
          <p:cNvSpPr/>
          <p:nvPr/>
        </p:nvSpPr>
        <p:spPr>
          <a:xfrm>
            <a:off x="185194" y="138896"/>
            <a:ext cx="11852476" cy="6569511"/>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6" name="Google Shape;356;p25">
            <a:extLst>
              <a:ext uri="{FF2B5EF4-FFF2-40B4-BE49-F238E27FC236}">
                <a16:creationId xmlns:a16="http://schemas.microsoft.com/office/drawing/2014/main" id="{AA941C87-2813-84D1-5749-4DEF9306C2FC}"/>
              </a:ext>
            </a:extLst>
          </p:cNvPr>
          <p:cNvSpPr/>
          <p:nvPr/>
        </p:nvSpPr>
        <p:spPr>
          <a:xfrm>
            <a:off x="0" y="298901"/>
            <a:ext cx="6096000"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7" name="Google Shape;357;p25">
            <a:extLst>
              <a:ext uri="{FF2B5EF4-FFF2-40B4-BE49-F238E27FC236}">
                <a16:creationId xmlns:a16="http://schemas.microsoft.com/office/drawing/2014/main" id="{43F8B264-6574-7B64-5D93-BFF7E54E39D7}"/>
              </a:ext>
            </a:extLst>
          </p:cNvPr>
          <p:cNvSpPr txBox="1"/>
          <p:nvPr/>
        </p:nvSpPr>
        <p:spPr>
          <a:xfrm>
            <a:off x="262142" y="353236"/>
            <a:ext cx="5571715" cy="707846"/>
          </a:xfrm>
          <a:prstGeom prst="rect">
            <a:avLst/>
          </a:prstGeom>
          <a:noFill/>
          <a:ln>
            <a:noFill/>
          </a:ln>
        </p:spPr>
        <p:txBody>
          <a:bodyPr spcFirstLastPara="1" wrap="square" lIns="91425" tIns="45700" rIns="91425" bIns="45700" anchor="t" anchorCtr="0">
            <a:spAutoFit/>
          </a:bodyPr>
          <a:lstStyle/>
          <a:p>
            <a:pPr lvl="0"/>
            <a:r>
              <a:rPr lang="es-ES" sz="2000" b="1" dirty="0">
                <a:solidFill>
                  <a:schemeClr val="bg1"/>
                </a:solidFill>
                <a:latin typeface="Roboto" panose="02000000000000000000" pitchFamily="2" charset="0"/>
                <a:ea typeface="Roboto" panose="02000000000000000000" pitchFamily="2" charset="0"/>
                <a:cs typeface="Roboto" panose="02000000000000000000" pitchFamily="2" charset="0"/>
              </a:rPr>
              <a:t>Avaliação e mitigação de riscos: o foco na governança interna</a:t>
            </a:r>
          </a:p>
        </p:txBody>
      </p:sp>
      <p:sp>
        <p:nvSpPr>
          <p:cNvPr id="359" name="Google Shape;359;p25">
            <a:extLst>
              <a:ext uri="{FF2B5EF4-FFF2-40B4-BE49-F238E27FC236}">
                <a16:creationId xmlns:a16="http://schemas.microsoft.com/office/drawing/2014/main" id="{D5C446F7-D4CA-761C-220E-711D973C8AA1}"/>
              </a:ext>
            </a:extLst>
          </p:cNvPr>
          <p:cNvSpPr/>
          <p:nvPr/>
        </p:nvSpPr>
        <p:spPr>
          <a:xfrm>
            <a:off x="-137160" y="195118"/>
            <a:ext cx="6096000" cy="1024082"/>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 name="TextBox 3">
            <a:extLst>
              <a:ext uri="{FF2B5EF4-FFF2-40B4-BE49-F238E27FC236}">
                <a16:creationId xmlns:a16="http://schemas.microsoft.com/office/drawing/2014/main" id="{154A37B5-36EA-4EC3-2819-F242D11DB22F}"/>
              </a:ext>
            </a:extLst>
          </p:cNvPr>
          <p:cNvSpPr txBox="1"/>
          <p:nvPr/>
        </p:nvSpPr>
        <p:spPr>
          <a:xfrm>
            <a:off x="262142" y="1245855"/>
            <a:ext cx="11247391" cy="5478423"/>
          </a:xfrm>
          <a:prstGeom prst="rect">
            <a:avLst/>
          </a:prstGeom>
          <a:noFill/>
        </p:spPr>
        <p:txBody>
          <a:bodyPr wrap="square">
            <a:spAutoFit/>
          </a:bodyPr>
          <a:lstStyle/>
          <a:p>
            <a:pPr marL="285750" indent="-285750" algn="just">
              <a:buFont typeface="Wingdings" panose="05000000000000000000" pitchFamily="2" charset="2"/>
              <a:buChar char="§"/>
            </a:pPr>
            <a:r>
              <a:rPr lang="es-ES" dirty="0">
                <a:solidFill>
                  <a:srgbClr val="303030"/>
                </a:solidFill>
                <a:latin typeface="Roboto" panose="02000000000000000000" pitchFamily="2" charset="0"/>
                <a:ea typeface="Roboto" panose="02000000000000000000" pitchFamily="2" charset="0"/>
                <a:cs typeface="Roboto" panose="02000000000000000000" pitchFamily="2" charset="0"/>
              </a:rPr>
              <a:t>A DSA exige que as plataformas VLOP realizem auditorias e avaliações anuais detalhadas sobre os riscos sistêmicos gerados pelo desenho e pelo funcionamento de seus serviços, especialmente por seus sistemas algorítmicos</a:t>
            </a:r>
          </a:p>
          <a:p>
            <a:pPr marL="285750" indent="-285750" algn="just">
              <a:buFont typeface="Wingdings" panose="05000000000000000000" pitchFamily="2" charset="2"/>
              <a:buChar char="§"/>
            </a:pPr>
            <a:endParaRPr lang="es-ES" dirty="0">
              <a:solidFill>
                <a:srgbClr val="303030"/>
              </a:solidFill>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es-ES" dirty="0">
                <a:solidFill>
                  <a:srgbClr val="303030"/>
                </a:solidFill>
                <a:latin typeface="Roboto" panose="02000000000000000000" pitchFamily="2" charset="0"/>
                <a:ea typeface="Roboto" panose="02000000000000000000" pitchFamily="2" charset="0"/>
                <a:cs typeface="Roboto" panose="02000000000000000000" pitchFamily="2" charset="0"/>
              </a:rPr>
              <a:t>A legislação obriga a identificar riscos com impactos reais ou previsíveis relacionados a:</a:t>
            </a:r>
          </a:p>
          <a:p>
            <a:pPr marL="285750" indent="-285750" algn="just">
              <a:buFont typeface="Wingdings" panose="05000000000000000000" pitchFamily="2" charset="2"/>
              <a:buChar char="§"/>
            </a:pPr>
            <a:endParaRPr lang="es-ES" dirty="0">
              <a:solidFill>
                <a:srgbClr val="303030"/>
              </a:solidFill>
              <a:latin typeface="Roboto" panose="02000000000000000000" pitchFamily="2" charset="0"/>
              <a:ea typeface="Roboto" panose="02000000000000000000" pitchFamily="2" charset="0"/>
              <a:cs typeface="Roboto" panose="02000000000000000000" pitchFamily="2" charset="0"/>
            </a:endParaRPr>
          </a:p>
          <a:p>
            <a:pPr marL="536575" lvl="1" indent="-285750" algn="just">
              <a:buFont typeface="Wingdings" panose="05000000000000000000" pitchFamily="2" charset="2"/>
              <a:buChar char="§"/>
            </a:pPr>
            <a:r>
              <a:rPr lang="es-ES" dirty="0">
                <a:solidFill>
                  <a:srgbClr val="303030"/>
                </a:solidFill>
                <a:latin typeface="Roboto" panose="02000000000000000000" pitchFamily="2" charset="0"/>
                <a:ea typeface="Roboto" panose="02000000000000000000" pitchFamily="2" charset="0"/>
                <a:cs typeface="Roboto" panose="02000000000000000000" pitchFamily="2" charset="0"/>
              </a:rPr>
              <a:t>Efeitos negativos no discurso cívico e nos processos eleitorais;</a:t>
            </a:r>
          </a:p>
          <a:p>
            <a:pPr marL="536575" lvl="1" indent="-285750" algn="just">
              <a:buFont typeface="Wingdings" panose="05000000000000000000" pitchFamily="2" charset="2"/>
              <a:buChar char="§"/>
            </a:pPr>
            <a:endParaRPr lang="es-ES" dirty="0">
              <a:solidFill>
                <a:srgbClr val="303030"/>
              </a:solidFill>
              <a:latin typeface="Roboto" panose="02000000000000000000" pitchFamily="2" charset="0"/>
              <a:ea typeface="Roboto" panose="02000000000000000000" pitchFamily="2" charset="0"/>
              <a:cs typeface="Roboto" panose="02000000000000000000" pitchFamily="2" charset="0"/>
            </a:endParaRPr>
          </a:p>
          <a:p>
            <a:pPr marL="536575" indent="-285750" algn="just">
              <a:buFont typeface="Wingdings" panose="05000000000000000000" pitchFamily="2" charset="2"/>
              <a:buChar char="§"/>
            </a:pPr>
            <a:r>
              <a:rPr lang="es-ES" dirty="0">
                <a:solidFill>
                  <a:srgbClr val="303030"/>
                </a:solidFill>
                <a:latin typeface="Roboto" panose="02000000000000000000" pitchFamily="2" charset="0"/>
                <a:ea typeface="Roboto" panose="02000000000000000000" pitchFamily="2" charset="0"/>
                <a:cs typeface="Roboto" panose="02000000000000000000" pitchFamily="2" charset="0"/>
              </a:rPr>
              <a:t>O exercício dos direitos fundamentais, incluindo a liberdade de expressão e a não discriminação;</a:t>
            </a:r>
          </a:p>
          <a:p>
            <a:pPr marL="536575" indent="-285750" algn="just">
              <a:buFont typeface="Wingdings" panose="05000000000000000000" pitchFamily="2" charset="2"/>
              <a:buChar char="§"/>
            </a:pPr>
            <a:endParaRPr lang="es-ES" dirty="0">
              <a:solidFill>
                <a:srgbClr val="303030"/>
              </a:solidFill>
              <a:latin typeface="Roboto" panose="02000000000000000000" pitchFamily="2" charset="0"/>
              <a:ea typeface="Roboto" panose="02000000000000000000" pitchFamily="2" charset="0"/>
              <a:cs typeface="Roboto" panose="02000000000000000000" pitchFamily="2" charset="0"/>
            </a:endParaRPr>
          </a:p>
          <a:p>
            <a:pPr marL="536575" indent="-285750" algn="just">
              <a:buFont typeface="Wingdings" panose="05000000000000000000" pitchFamily="2" charset="2"/>
              <a:buChar char="§"/>
            </a:pPr>
            <a:r>
              <a:rPr lang="es-ES" dirty="0">
                <a:solidFill>
                  <a:srgbClr val="303030"/>
                </a:solidFill>
                <a:latin typeface="Roboto" panose="02000000000000000000" pitchFamily="2" charset="0"/>
                <a:ea typeface="Roboto" panose="02000000000000000000" pitchFamily="2" charset="0"/>
                <a:cs typeface="Roboto" panose="02000000000000000000" pitchFamily="2" charset="0"/>
              </a:rPr>
              <a:t>A proteção da saúde pública e de menores de idade;</a:t>
            </a:r>
          </a:p>
          <a:p>
            <a:pPr marL="536575" indent="-285750" algn="just">
              <a:buFont typeface="Wingdings" panose="05000000000000000000" pitchFamily="2" charset="2"/>
              <a:buChar char="§"/>
            </a:pPr>
            <a:endParaRPr lang="es-ES" dirty="0">
              <a:solidFill>
                <a:srgbClr val="303030"/>
              </a:solidFill>
              <a:latin typeface="Roboto" panose="02000000000000000000" pitchFamily="2" charset="0"/>
              <a:ea typeface="Roboto" panose="02000000000000000000" pitchFamily="2" charset="0"/>
              <a:cs typeface="Roboto" panose="02000000000000000000" pitchFamily="2" charset="0"/>
            </a:endParaRPr>
          </a:p>
          <a:p>
            <a:pPr marL="536575" indent="-285750" algn="just">
              <a:buFont typeface="Wingdings" panose="05000000000000000000" pitchFamily="2" charset="2"/>
              <a:buChar char="§"/>
            </a:pPr>
            <a:r>
              <a:rPr lang="es-ES" dirty="0">
                <a:solidFill>
                  <a:srgbClr val="303030"/>
                </a:solidFill>
                <a:latin typeface="Roboto" panose="02000000000000000000" pitchFamily="2" charset="0"/>
                <a:ea typeface="Roboto" panose="02000000000000000000" pitchFamily="2" charset="0"/>
                <a:cs typeface="Roboto" panose="02000000000000000000" pitchFamily="2" charset="0"/>
              </a:rPr>
              <a:t>Desinformação: embora não seja estritamente ilegal na maioria dos casos, as diretrizes da DSA exigem atenção especial à forma como as plataformas são usadas para amplificar campanhas coordenadas de desinformação e conteúdos enganosos que afetam a segurança pública e a saúde.</a:t>
            </a:r>
          </a:p>
          <a:p>
            <a:pPr marL="285750" indent="-285750" algn="just">
              <a:buFont typeface="Wingdings" panose="05000000000000000000" pitchFamily="2" charset="2"/>
              <a:buChar char="§"/>
            </a:pPr>
            <a:endParaRPr lang="pt-BR" dirty="0">
              <a:solidFill>
                <a:srgbClr val="303030"/>
              </a:solidFill>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es-ES" dirty="0">
                <a:solidFill>
                  <a:srgbClr val="303030"/>
                </a:solidFill>
                <a:latin typeface="Roboto" panose="02000000000000000000" pitchFamily="2" charset="0"/>
                <a:ea typeface="Roboto" panose="02000000000000000000" pitchFamily="2" charset="0"/>
                <a:cs typeface="Roboto" panose="02000000000000000000" pitchFamily="2" charset="0"/>
              </a:rPr>
              <a:t>Uma vez identificados os riscos, as plataformas têm a obrigação legal de aplicar medidas de mitigação razoáveis, proporcionais e eficazes.</a:t>
            </a:r>
          </a:p>
          <a:p>
            <a:pPr marL="285750" indent="-285750" algn="just">
              <a:buFont typeface="Wingdings" panose="05000000000000000000" pitchFamily="2" charset="2"/>
              <a:buChar char="§"/>
            </a:pPr>
            <a:endParaRPr lang="es-ES" sz="900" dirty="0">
              <a:solidFill>
                <a:srgbClr val="303030"/>
              </a:solidFill>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es-ES" b="1" dirty="0">
                <a:solidFill>
                  <a:srgbClr val="303030"/>
                </a:solidFill>
                <a:latin typeface="Roboto" panose="02000000000000000000" pitchFamily="2" charset="0"/>
                <a:ea typeface="Roboto" panose="02000000000000000000" pitchFamily="2" charset="0"/>
                <a:cs typeface="Roboto" panose="02000000000000000000" pitchFamily="2" charset="0"/>
              </a:rPr>
              <a:t>Entre essas medidas concretas, incluem-se:</a:t>
            </a:r>
          </a:p>
          <a:p>
            <a:pPr marL="285750" indent="-285750" algn="just">
              <a:buFont typeface="Wingdings" panose="05000000000000000000" pitchFamily="2" charset="2"/>
              <a:buChar char="§"/>
            </a:pPr>
            <a:endParaRPr lang="es-ES" dirty="0">
              <a:solidFill>
                <a:srgbClr val="303030"/>
              </a:solidFill>
              <a:latin typeface="Roboto" panose="02000000000000000000" pitchFamily="2" charset="0"/>
              <a:ea typeface="Roboto" panose="02000000000000000000" pitchFamily="2" charset="0"/>
              <a:cs typeface="Roboto" panose="02000000000000000000" pitchFamily="2" charset="0"/>
            </a:endParaRPr>
          </a:p>
          <a:p>
            <a:pPr marL="536575" indent="-285750" algn="just">
              <a:buFont typeface="Wingdings" panose="05000000000000000000" pitchFamily="2" charset="2"/>
              <a:buChar char="§"/>
            </a:pPr>
            <a:r>
              <a:rPr lang="es-ES" dirty="0">
                <a:solidFill>
                  <a:srgbClr val="303030"/>
                </a:solidFill>
                <a:latin typeface="Roboto" panose="02000000000000000000" pitchFamily="2" charset="0"/>
                <a:ea typeface="Roboto" panose="02000000000000000000" pitchFamily="2" charset="0"/>
                <a:cs typeface="Roboto" panose="02000000000000000000" pitchFamily="2" charset="0"/>
              </a:rPr>
              <a:t>A adaptação do design de suas interfaces e a modificação dos sistemas algorítmicos e de recomendação (para evitar que amplifiquem discurso de ódio ou desinformação apenas para gerar engajamento);</a:t>
            </a:r>
          </a:p>
          <a:p>
            <a:pPr marL="536575" indent="-285750" algn="just">
              <a:buFont typeface="Wingdings" panose="05000000000000000000" pitchFamily="2" charset="2"/>
              <a:buChar char="§"/>
            </a:pPr>
            <a:endParaRPr lang="es-ES" sz="1050" dirty="0">
              <a:solidFill>
                <a:srgbClr val="303030"/>
              </a:solidFill>
              <a:latin typeface="Roboto" panose="02000000000000000000" pitchFamily="2" charset="0"/>
              <a:ea typeface="Roboto" panose="02000000000000000000" pitchFamily="2" charset="0"/>
              <a:cs typeface="Roboto" panose="02000000000000000000" pitchFamily="2" charset="0"/>
            </a:endParaRPr>
          </a:p>
          <a:p>
            <a:pPr marL="536575" indent="-285750" algn="just">
              <a:buFont typeface="Wingdings" panose="05000000000000000000" pitchFamily="2" charset="2"/>
              <a:buChar char="§"/>
            </a:pPr>
            <a:r>
              <a:rPr lang="es-ES" dirty="0">
                <a:solidFill>
                  <a:srgbClr val="303030"/>
                </a:solidFill>
                <a:latin typeface="Roboto" panose="02000000000000000000" pitchFamily="2" charset="0"/>
                <a:ea typeface="Roboto" panose="02000000000000000000" pitchFamily="2" charset="0"/>
                <a:cs typeface="Roboto" panose="02000000000000000000" pitchFamily="2" charset="0"/>
              </a:rPr>
              <a:t>A modificação dos processos de moderação de conteúdo e dos sistemas publicitários;</a:t>
            </a:r>
          </a:p>
          <a:p>
            <a:pPr marL="536575" indent="-285750" algn="just">
              <a:buFont typeface="Wingdings" panose="05000000000000000000" pitchFamily="2" charset="2"/>
              <a:buChar char="§"/>
            </a:pPr>
            <a:endParaRPr lang="es-ES" sz="1050" dirty="0">
              <a:solidFill>
                <a:srgbClr val="303030"/>
              </a:solidFill>
              <a:latin typeface="Roboto" panose="02000000000000000000" pitchFamily="2" charset="0"/>
              <a:ea typeface="Roboto" panose="02000000000000000000" pitchFamily="2" charset="0"/>
              <a:cs typeface="Roboto" panose="02000000000000000000" pitchFamily="2" charset="0"/>
            </a:endParaRPr>
          </a:p>
          <a:p>
            <a:pPr marL="536575" indent="-285750" algn="just">
              <a:buFont typeface="Wingdings" panose="05000000000000000000" pitchFamily="2" charset="2"/>
              <a:buChar char="§"/>
            </a:pPr>
            <a:r>
              <a:rPr lang="es-ES" dirty="0">
                <a:solidFill>
                  <a:srgbClr val="303030"/>
                </a:solidFill>
                <a:latin typeface="Roboto" panose="02000000000000000000" pitchFamily="2" charset="0"/>
                <a:ea typeface="Roboto" panose="02000000000000000000" pitchFamily="2" charset="0"/>
                <a:cs typeface="Roboto" panose="02000000000000000000" pitchFamily="2" charset="0"/>
              </a:rPr>
              <a:t>O estabelecimento de colaboração com verificadores de fatos independentes e “sinalizadores de confiança” (trusted flaggers);</a:t>
            </a:r>
            <a:endParaRPr lang="pt-BR" dirty="0">
              <a:solidFill>
                <a:srgbClr val="303030"/>
              </a:solidFill>
              <a:latin typeface="Roboto" panose="02000000000000000000" pitchFamily="2" charset="0"/>
              <a:ea typeface="Roboto" panose="02000000000000000000" pitchFamily="2" charset="0"/>
              <a:cs typeface="Roboto" panose="02000000000000000000" pitchFamily="2" charset="0"/>
            </a:endParaRPr>
          </a:p>
        </p:txBody>
      </p:sp>
      <p:pic>
        <p:nvPicPr>
          <p:cNvPr id="3" name="Imagem 2">
            <a:extLst>
              <a:ext uri="{FF2B5EF4-FFF2-40B4-BE49-F238E27FC236}">
                <a16:creationId xmlns:a16="http://schemas.microsoft.com/office/drawing/2014/main" id="{D5CE19BF-499C-95A5-A992-BE57051A95DB}"/>
              </a:ext>
            </a:extLst>
          </p:cNvPr>
          <p:cNvPicPr>
            <a:picLocks noChangeAspect="1"/>
          </p:cNvPicPr>
          <p:nvPr/>
        </p:nvPicPr>
        <p:blipFill>
          <a:blip r:embed="rId3"/>
          <a:stretch>
            <a:fillRect/>
          </a:stretch>
        </p:blipFill>
        <p:spPr>
          <a:xfrm>
            <a:off x="10139158" y="239636"/>
            <a:ext cx="1692168" cy="947613"/>
          </a:xfrm>
          <a:prstGeom prst="rect">
            <a:avLst/>
          </a:prstGeom>
          <a:ln>
            <a:noFill/>
          </a:ln>
          <a:effectLst>
            <a:softEdge rad="112500"/>
          </a:effectLst>
        </p:spPr>
      </p:pic>
    </p:spTree>
    <p:extLst>
      <p:ext uri="{BB962C8B-B14F-4D97-AF65-F5344CB8AC3E}">
        <p14:creationId xmlns:p14="http://schemas.microsoft.com/office/powerpoint/2010/main" val="187200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 calcmode="lin" valueType="num">
                                      <p:cBhvr additive="base">
                                        <p:cTn id="7"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4">
                                            <p:txEl>
                                              <p:pRg st="6" end="6"/>
                                            </p:txEl>
                                          </p:spTgt>
                                        </p:tgtEl>
                                        <p:attrNameLst>
                                          <p:attrName>style.visibility</p:attrName>
                                        </p:attrNameLst>
                                      </p:cBhvr>
                                      <p:to>
                                        <p:strVal val="visible"/>
                                      </p:to>
                                    </p:set>
                                    <p:animEffect transition="in" filter="fade">
                                      <p:cBhvr>
                                        <p:cTn id="13" dur="1000"/>
                                        <p:tgtEl>
                                          <p:spTgt spid="4">
                                            <p:txEl>
                                              <p:pRg st="6" end="6"/>
                                            </p:txEl>
                                          </p:spTgt>
                                        </p:tgtEl>
                                      </p:cBhvr>
                                    </p:animEffect>
                                    <p:anim calcmode="lin" valueType="num">
                                      <p:cBhvr>
                                        <p:cTn id="14"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15"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4">
                                            <p:txEl>
                                              <p:pRg st="8" end="8"/>
                                            </p:txEl>
                                          </p:spTgt>
                                        </p:tgtEl>
                                        <p:attrNameLst>
                                          <p:attrName>style.visibility</p:attrName>
                                        </p:attrNameLst>
                                      </p:cBhvr>
                                      <p:to>
                                        <p:strVal val="visible"/>
                                      </p:to>
                                    </p:set>
                                    <p:animEffect transition="in" filter="fade">
                                      <p:cBhvr>
                                        <p:cTn id="20" dur="1000"/>
                                        <p:tgtEl>
                                          <p:spTgt spid="4">
                                            <p:txEl>
                                              <p:pRg st="8" end="8"/>
                                            </p:txEl>
                                          </p:spTgt>
                                        </p:tgtEl>
                                      </p:cBhvr>
                                    </p:animEffect>
                                    <p:anim calcmode="lin" valueType="num">
                                      <p:cBhvr>
                                        <p:cTn id="21"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22"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4">
                                            <p:txEl>
                                              <p:pRg st="10" end="10"/>
                                            </p:txEl>
                                          </p:spTgt>
                                        </p:tgtEl>
                                        <p:attrNameLst>
                                          <p:attrName>style.visibility</p:attrName>
                                        </p:attrNameLst>
                                      </p:cBhvr>
                                      <p:to>
                                        <p:strVal val="visible"/>
                                      </p:to>
                                    </p:set>
                                    <p:animEffect transition="in" filter="barn(inVertical)">
                                      <p:cBhvr>
                                        <p:cTn id="27" dur="500"/>
                                        <p:tgtEl>
                                          <p:spTgt spid="4">
                                            <p:txEl>
                                              <p:pRg st="10" end="1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4">
                                            <p:txEl>
                                              <p:pRg st="12" end="12"/>
                                            </p:txEl>
                                          </p:spTgt>
                                        </p:tgtEl>
                                        <p:attrNameLst>
                                          <p:attrName>style.visibility</p:attrName>
                                        </p:attrNameLst>
                                      </p:cBhvr>
                                      <p:to>
                                        <p:strVal val="visible"/>
                                      </p:to>
                                    </p:set>
                                    <p:animEffect transition="in" filter="barn(inVertical)">
                                      <p:cBhvr>
                                        <p:cTn id="32" dur="500"/>
                                        <p:tgtEl>
                                          <p:spTgt spid="4">
                                            <p:txEl>
                                              <p:pRg st="12" end="1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4">
                                            <p:txEl>
                                              <p:pRg st="14" end="14"/>
                                            </p:txEl>
                                          </p:spTgt>
                                        </p:tgtEl>
                                        <p:attrNameLst>
                                          <p:attrName>style.visibility</p:attrName>
                                        </p:attrNameLst>
                                      </p:cBhvr>
                                      <p:to>
                                        <p:strVal val="visible"/>
                                      </p:to>
                                    </p:set>
                                    <p:animEffect transition="in" filter="barn(inVertical)">
                                      <p:cBhvr>
                                        <p:cTn id="37" dur="500"/>
                                        <p:tgtEl>
                                          <p:spTgt spid="4">
                                            <p:txEl>
                                              <p:pRg st="14" end="1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4">
                                            <p:txEl>
                                              <p:pRg st="16" end="16"/>
                                            </p:txEl>
                                          </p:spTgt>
                                        </p:tgtEl>
                                        <p:attrNameLst>
                                          <p:attrName>style.visibility</p:attrName>
                                        </p:attrNameLst>
                                      </p:cBhvr>
                                      <p:to>
                                        <p:strVal val="visible"/>
                                      </p:to>
                                    </p:set>
                                    <p:animEffect transition="in" filter="barn(inVertical)">
                                      <p:cBhvr>
                                        <p:cTn id="42" dur="500"/>
                                        <p:tgtEl>
                                          <p:spTgt spid="4">
                                            <p:txEl>
                                              <p:pRg st="16" end="1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4">
                                            <p:txEl>
                                              <p:pRg st="18" end="18"/>
                                            </p:txEl>
                                          </p:spTgt>
                                        </p:tgtEl>
                                        <p:attrNameLst>
                                          <p:attrName>style.visibility</p:attrName>
                                        </p:attrNameLst>
                                      </p:cBhvr>
                                      <p:to>
                                        <p:strVal val="visible"/>
                                      </p:to>
                                    </p:set>
                                    <p:animEffect transition="in" filter="barn(inVertical)">
                                      <p:cBhvr>
                                        <p:cTn id="47" dur="500"/>
                                        <p:tgtEl>
                                          <p:spTgt spid="4">
                                            <p:txEl>
                                              <p:pRg st="18" end="1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4">
                                            <p:txEl>
                                              <p:pRg st="20" end="20"/>
                                            </p:txEl>
                                          </p:spTgt>
                                        </p:tgtEl>
                                        <p:attrNameLst>
                                          <p:attrName>style.visibility</p:attrName>
                                        </p:attrNameLst>
                                      </p:cBhvr>
                                      <p:to>
                                        <p:strVal val="visible"/>
                                      </p:to>
                                    </p:set>
                                    <p:animEffect transition="in" filter="barn(inVertical)">
                                      <p:cBhvr>
                                        <p:cTn id="52" dur="500"/>
                                        <p:tgtEl>
                                          <p:spTgt spid="4">
                                            <p:txEl>
                                              <p:pRg st="20" end="2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354">
          <a:extLst>
            <a:ext uri="{FF2B5EF4-FFF2-40B4-BE49-F238E27FC236}">
              <a16:creationId xmlns:a16="http://schemas.microsoft.com/office/drawing/2014/main" id="{50136CF1-63F3-453F-F544-7A7EFD4D27E8}"/>
            </a:ext>
          </a:extLst>
        </p:cNvPr>
        <p:cNvGrpSpPr/>
        <p:nvPr/>
      </p:nvGrpSpPr>
      <p:grpSpPr>
        <a:xfrm>
          <a:off x="0" y="0"/>
          <a:ext cx="0" cy="0"/>
          <a:chOff x="0" y="0"/>
          <a:chExt cx="0" cy="0"/>
        </a:xfrm>
      </p:grpSpPr>
      <p:sp>
        <p:nvSpPr>
          <p:cNvPr id="355" name="Google Shape;355;p25">
            <a:extLst>
              <a:ext uri="{FF2B5EF4-FFF2-40B4-BE49-F238E27FC236}">
                <a16:creationId xmlns:a16="http://schemas.microsoft.com/office/drawing/2014/main" id="{1EDA37AB-E9B4-393F-9270-7E53AE71F88E}"/>
              </a:ext>
            </a:extLst>
          </p:cNvPr>
          <p:cNvSpPr/>
          <p:nvPr/>
        </p:nvSpPr>
        <p:spPr>
          <a:xfrm>
            <a:off x="185194" y="138896"/>
            <a:ext cx="11852476" cy="6569511"/>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6" name="Google Shape;356;p25">
            <a:extLst>
              <a:ext uri="{FF2B5EF4-FFF2-40B4-BE49-F238E27FC236}">
                <a16:creationId xmlns:a16="http://schemas.microsoft.com/office/drawing/2014/main" id="{882BD121-0A38-2DFC-B4E0-A9B4F8CABE4A}"/>
              </a:ext>
            </a:extLst>
          </p:cNvPr>
          <p:cNvSpPr/>
          <p:nvPr/>
        </p:nvSpPr>
        <p:spPr>
          <a:xfrm>
            <a:off x="0" y="298901"/>
            <a:ext cx="6096000"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7" name="Google Shape;357;p25">
            <a:extLst>
              <a:ext uri="{FF2B5EF4-FFF2-40B4-BE49-F238E27FC236}">
                <a16:creationId xmlns:a16="http://schemas.microsoft.com/office/drawing/2014/main" id="{A7CF3FDA-76A6-70B8-C7B6-1971E0AA2F93}"/>
              </a:ext>
            </a:extLst>
          </p:cNvPr>
          <p:cNvSpPr txBox="1"/>
          <p:nvPr/>
        </p:nvSpPr>
        <p:spPr>
          <a:xfrm>
            <a:off x="387125" y="353236"/>
            <a:ext cx="5571715" cy="707846"/>
          </a:xfrm>
          <a:prstGeom prst="rect">
            <a:avLst/>
          </a:prstGeom>
          <a:noFill/>
          <a:ln>
            <a:noFill/>
          </a:ln>
        </p:spPr>
        <p:txBody>
          <a:bodyPr spcFirstLastPara="1" wrap="square" lIns="91425" tIns="45700" rIns="91425" bIns="45700" anchor="t" anchorCtr="0">
            <a:spAutoFit/>
          </a:bodyPr>
          <a:lstStyle/>
          <a:p>
            <a:pPr lvl="0"/>
            <a:r>
              <a:rPr lang="es-ES" sz="2000" b="1" dirty="0">
                <a:solidFill>
                  <a:schemeClr val="bg1"/>
                </a:solidFill>
                <a:latin typeface="Roboto" panose="02000000000000000000" pitchFamily="2" charset="0"/>
                <a:ea typeface="Roboto" panose="02000000000000000000" pitchFamily="2" charset="0"/>
                <a:cs typeface="Roboto" panose="02000000000000000000" pitchFamily="2" charset="0"/>
              </a:rPr>
              <a:t>Mudança de paradigma: foco nos processos e não (apenas) no conteúdo</a:t>
            </a:r>
          </a:p>
        </p:txBody>
      </p:sp>
      <p:sp>
        <p:nvSpPr>
          <p:cNvPr id="359" name="Google Shape;359;p25">
            <a:extLst>
              <a:ext uri="{FF2B5EF4-FFF2-40B4-BE49-F238E27FC236}">
                <a16:creationId xmlns:a16="http://schemas.microsoft.com/office/drawing/2014/main" id="{5817E900-F42F-E2FE-5F8D-369E969EFE08}"/>
              </a:ext>
            </a:extLst>
          </p:cNvPr>
          <p:cNvSpPr/>
          <p:nvPr/>
        </p:nvSpPr>
        <p:spPr>
          <a:xfrm>
            <a:off x="-137160" y="195118"/>
            <a:ext cx="6096000" cy="1024082"/>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 name="TextBox 2">
            <a:extLst>
              <a:ext uri="{FF2B5EF4-FFF2-40B4-BE49-F238E27FC236}">
                <a16:creationId xmlns:a16="http://schemas.microsoft.com/office/drawing/2014/main" id="{39B55CD1-A72C-71CE-B8F6-13818058AD5B}"/>
              </a:ext>
            </a:extLst>
          </p:cNvPr>
          <p:cNvSpPr txBox="1"/>
          <p:nvPr/>
        </p:nvSpPr>
        <p:spPr>
          <a:xfrm>
            <a:off x="185194" y="1877738"/>
            <a:ext cx="11751167" cy="4031873"/>
          </a:xfrm>
          <a:prstGeom prst="rect">
            <a:avLst/>
          </a:prstGeom>
          <a:noFill/>
        </p:spPr>
        <p:txBody>
          <a:bodyPr wrap="square">
            <a:spAutoFit/>
          </a:bodyPr>
          <a:lstStyle/>
          <a:p>
            <a:pPr marL="285750" indent="-285750" algn="just">
              <a:buFont typeface="Wingdings" panose="05000000000000000000" pitchFamily="2" charset="2"/>
              <a:buChar char="§"/>
            </a:pPr>
            <a:r>
              <a:rPr lang="pt-BR" sz="1600" b="1" dirty="0" err="1">
                <a:latin typeface="Roboto" panose="02000000000000000000" pitchFamily="2" charset="0"/>
                <a:ea typeface="Roboto" panose="02000000000000000000" pitchFamily="2" charset="0"/>
                <a:cs typeface="Roboto" panose="02000000000000000000" pitchFamily="2" charset="0"/>
              </a:rPr>
              <a:t>Regulação ex ante da arquitetura: o aspecto mais inovador da DSA é promover a transição de uma regulação reativa (ex post, centrada apenas em remover conteúdos após sua publicação) para uma regulação preventiva (ex ante).</a:t>
            </a:r>
          </a:p>
          <a:p>
            <a:pPr marL="285750" indent="-285750" algn="just">
              <a:buFont typeface="Wingdings" panose="05000000000000000000" pitchFamily="2" charset="2"/>
              <a:buChar char="§"/>
            </a:pPr>
            <a:endParaRPr lang="pt-BR" sz="1600" dirty="0">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pt-BR" sz="1600" dirty="0">
                <a:latin typeface="Roboto" panose="02000000000000000000" pitchFamily="2" charset="0"/>
                <a:ea typeface="Roboto" panose="02000000000000000000" pitchFamily="2" charset="0"/>
                <a:cs typeface="Roboto" panose="02000000000000000000" pitchFamily="2" charset="0"/>
              </a:rPr>
              <a:t>O objetivo da lei é a arquitetura da plataforma e sua função como “guardiã” (gatekeeper) do debate público.</a:t>
            </a:r>
          </a:p>
          <a:p>
            <a:pPr marL="285750" indent="-285750" algn="just">
              <a:buFont typeface="Wingdings" panose="05000000000000000000" pitchFamily="2" charset="2"/>
              <a:buChar char="§"/>
            </a:pPr>
            <a:endParaRPr lang="pt-BR" sz="1600" dirty="0">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pt-BR" sz="1600" b="1" dirty="0">
                <a:latin typeface="Roboto" panose="02000000000000000000" pitchFamily="2" charset="0"/>
                <a:ea typeface="Roboto" panose="02000000000000000000" pitchFamily="2" charset="0"/>
                <a:cs typeface="Roboto" panose="02000000000000000000" pitchFamily="2" charset="0"/>
              </a:rPr>
              <a:t>Enfrentamento do modelo de negócio: a regulação reconhece que atores mal-intencionados exploram os algoritmos das plataformas (que priorizam o envolvimento emocional) para disseminar desinformação. Ao focar nos processos, a DSA obriga as empresas a reavaliar as estruturas de incentivos e os recursos de design que facilitam a manipulação.</a:t>
            </a:r>
          </a:p>
          <a:p>
            <a:pPr marL="285750" indent="-285750" algn="just">
              <a:buFont typeface="Wingdings" panose="05000000000000000000" pitchFamily="2" charset="2"/>
              <a:buChar char="§"/>
            </a:pPr>
            <a:endParaRPr lang="pt-BR" sz="1600" dirty="0">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pt-BR" sz="1600" dirty="0">
                <a:latin typeface="Roboto" panose="02000000000000000000" pitchFamily="2" charset="0"/>
                <a:ea typeface="Roboto" panose="02000000000000000000" pitchFamily="2" charset="0"/>
                <a:cs typeface="Roboto" panose="02000000000000000000" pitchFamily="2" charset="0"/>
              </a:rPr>
              <a:t>Evitar o “Ministério da Verdade”: a DSA evita definir o que é “verdade” ou “mentira”, o que poderia constituir censura e violar o direito à liberdade de expressão.</a:t>
            </a:r>
          </a:p>
          <a:p>
            <a:pPr marL="285750" indent="-285750" algn="just">
              <a:buFont typeface="Wingdings" panose="05000000000000000000" pitchFamily="2" charset="2"/>
              <a:buChar char="§"/>
            </a:pPr>
            <a:endParaRPr lang="pt-BR" sz="1600" dirty="0">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pt-BR" sz="1600" dirty="0" err="1">
                <a:latin typeface="Roboto" panose="02000000000000000000" pitchFamily="2" charset="0"/>
                <a:ea typeface="Roboto" panose="02000000000000000000" pitchFamily="2" charset="0"/>
                <a:cs typeface="Roboto" panose="02000000000000000000" pitchFamily="2" charset="0"/>
              </a:rPr>
              <a:t>Em vez disso, impõe responsabilidade sobre os processos internos de governança, exigindo auditorias independentes, transparência sobre como são tomadas as decisões de moderação e mecanismos claros para que os usuários possam contestar a remoção de conteúdos.</a:t>
            </a:r>
          </a:p>
          <a:p>
            <a:pPr algn="just"/>
            <a:r>
              <a:rPr lang="pt-BR" sz="1600" dirty="0"/>
              <a:t>.</a:t>
            </a:r>
          </a:p>
        </p:txBody>
      </p:sp>
      <p:pic>
        <p:nvPicPr>
          <p:cNvPr id="4" name="Imagem 3">
            <a:extLst>
              <a:ext uri="{FF2B5EF4-FFF2-40B4-BE49-F238E27FC236}">
                <a16:creationId xmlns:a16="http://schemas.microsoft.com/office/drawing/2014/main" id="{BFAEBE5B-AAAA-3E37-4065-E92931E1A278}"/>
              </a:ext>
            </a:extLst>
          </p:cNvPr>
          <p:cNvPicPr>
            <a:picLocks noChangeAspect="1"/>
          </p:cNvPicPr>
          <p:nvPr/>
        </p:nvPicPr>
        <p:blipFill>
          <a:blip r:embed="rId3"/>
          <a:stretch>
            <a:fillRect/>
          </a:stretch>
        </p:blipFill>
        <p:spPr>
          <a:xfrm>
            <a:off x="9972863" y="195118"/>
            <a:ext cx="2033943" cy="1139007"/>
          </a:xfrm>
          <a:prstGeom prst="rect">
            <a:avLst/>
          </a:prstGeom>
          <a:ln>
            <a:noFill/>
          </a:ln>
          <a:effectLst>
            <a:softEdge rad="112500"/>
          </a:effectLst>
        </p:spPr>
      </p:pic>
    </p:spTree>
    <p:extLst>
      <p:ext uri="{BB962C8B-B14F-4D97-AF65-F5344CB8AC3E}">
        <p14:creationId xmlns:p14="http://schemas.microsoft.com/office/powerpoint/2010/main" val="380223973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354">
          <a:extLst>
            <a:ext uri="{FF2B5EF4-FFF2-40B4-BE49-F238E27FC236}">
              <a16:creationId xmlns:a16="http://schemas.microsoft.com/office/drawing/2014/main" id="{73A2A194-AB91-9DD7-4B07-26749D02688B}"/>
            </a:ext>
          </a:extLst>
        </p:cNvPr>
        <p:cNvGrpSpPr/>
        <p:nvPr/>
      </p:nvGrpSpPr>
      <p:grpSpPr>
        <a:xfrm>
          <a:off x="0" y="0"/>
          <a:ext cx="0" cy="0"/>
          <a:chOff x="0" y="0"/>
          <a:chExt cx="0" cy="0"/>
        </a:xfrm>
      </p:grpSpPr>
      <p:sp>
        <p:nvSpPr>
          <p:cNvPr id="355" name="Google Shape;355;p25">
            <a:extLst>
              <a:ext uri="{FF2B5EF4-FFF2-40B4-BE49-F238E27FC236}">
                <a16:creationId xmlns:a16="http://schemas.microsoft.com/office/drawing/2014/main" id="{15EC8E2C-0B24-DA43-42E1-2BD1BE39AFD6}"/>
              </a:ext>
            </a:extLst>
          </p:cNvPr>
          <p:cNvSpPr/>
          <p:nvPr/>
        </p:nvSpPr>
        <p:spPr>
          <a:xfrm>
            <a:off x="185194" y="138896"/>
            <a:ext cx="11852476" cy="6569511"/>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6" name="Google Shape;356;p25">
            <a:extLst>
              <a:ext uri="{FF2B5EF4-FFF2-40B4-BE49-F238E27FC236}">
                <a16:creationId xmlns:a16="http://schemas.microsoft.com/office/drawing/2014/main" id="{6BA58453-41C5-4B37-61E4-02028CF7A4C3}"/>
              </a:ext>
            </a:extLst>
          </p:cNvPr>
          <p:cNvSpPr/>
          <p:nvPr/>
        </p:nvSpPr>
        <p:spPr>
          <a:xfrm>
            <a:off x="0" y="298901"/>
            <a:ext cx="6096000"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7" name="Google Shape;357;p25">
            <a:extLst>
              <a:ext uri="{FF2B5EF4-FFF2-40B4-BE49-F238E27FC236}">
                <a16:creationId xmlns:a16="http://schemas.microsoft.com/office/drawing/2014/main" id="{D6D8AB04-EE55-3C2A-D986-3DC517C2A6A3}"/>
              </a:ext>
            </a:extLst>
          </p:cNvPr>
          <p:cNvSpPr txBox="1"/>
          <p:nvPr/>
        </p:nvSpPr>
        <p:spPr>
          <a:xfrm>
            <a:off x="315699" y="424921"/>
            <a:ext cx="5045114" cy="707846"/>
          </a:xfrm>
          <a:prstGeom prst="rect">
            <a:avLst/>
          </a:prstGeom>
          <a:noFill/>
          <a:ln>
            <a:noFill/>
          </a:ln>
        </p:spPr>
        <p:txBody>
          <a:bodyPr spcFirstLastPara="1" wrap="square" lIns="91425" tIns="45700" rIns="91425" bIns="45700" anchor="t" anchorCtr="0">
            <a:spAutoFit/>
          </a:bodyPr>
          <a:lstStyle/>
          <a:p>
            <a:pPr lvl="0"/>
            <a:r>
              <a:rPr lang="es-ES" sz="2000" b="1" dirty="0">
                <a:solidFill>
                  <a:schemeClr val="bg1"/>
                </a:solidFill>
                <a:latin typeface="Roboto" panose="02000000000000000000" pitchFamily="2" charset="0"/>
                <a:ea typeface="Roboto" panose="02000000000000000000" pitchFamily="2" charset="0"/>
                <a:cs typeface="Roboto" panose="02000000000000000000" pitchFamily="2" charset="0"/>
              </a:rPr>
              <a:t>A interseção normativa: a relação entre a DSA e a Lei de IA</a:t>
            </a:r>
          </a:p>
        </p:txBody>
      </p:sp>
      <p:sp>
        <p:nvSpPr>
          <p:cNvPr id="359" name="Google Shape;359;p25">
            <a:extLst>
              <a:ext uri="{FF2B5EF4-FFF2-40B4-BE49-F238E27FC236}">
                <a16:creationId xmlns:a16="http://schemas.microsoft.com/office/drawing/2014/main" id="{50345DC4-CE78-6FD5-C172-27AC262C5DF2}"/>
              </a:ext>
            </a:extLst>
          </p:cNvPr>
          <p:cNvSpPr/>
          <p:nvPr/>
        </p:nvSpPr>
        <p:spPr>
          <a:xfrm>
            <a:off x="-137160" y="195118"/>
            <a:ext cx="6096000" cy="1024082"/>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 name="TextBox 2">
            <a:extLst>
              <a:ext uri="{FF2B5EF4-FFF2-40B4-BE49-F238E27FC236}">
                <a16:creationId xmlns:a16="http://schemas.microsoft.com/office/drawing/2014/main" id="{35117451-6713-B3C2-5836-82B449BF844C}"/>
              </a:ext>
            </a:extLst>
          </p:cNvPr>
          <p:cNvSpPr txBox="1"/>
          <p:nvPr/>
        </p:nvSpPr>
        <p:spPr>
          <a:xfrm>
            <a:off x="426429" y="1754179"/>
            <a:ext cx="11064821" cy="4093428"/>
          </a:xfrm>
          <a:prstGeom prst="rect">
            <a:avLst/>
          </a:prstGeom>
          <a:noFill/>
        </p:spPr>
        <p:txBody>
          <a:bodyPr wrap="square">
            <a:spAutoFit/>
          </a:bodyPr>
          <a:lstStyle/>
          <a:p>
            <a:pPr marL="285750" indent="-285750" algn="just">
              <a:buFont typeface="Wingdings" panose="05000000000000000000" pitchFamily="2" charset="2"/>
              <a:buChar char="§"/>
            </a:pPr>
            <a:r>
              <a:rPr lang="es-ES" sz="2000" dirty="0">
                <a:latin typeface="Roboto" panose="02000000000000000000" pitchFamily="2" charset="0"/>
                <a:ea typeface="Roboto" panose="02000000000000000000" pitchFamily="2" charset="0"/>
                <a:cs typeface="Roboto" panose="02000000000000000000" pitchFamily="2" charset="0"/>
              </a:rPr>
              <a:t>A DSA e a Lei de Inteligência Artificial (AI Act) constituem peças fundamentais e complementares do mosaico normativo da União Europeia contra a desinformação. </a:t>
            </a:r>
          </a:p>
          <a:p>
            <a:pPr marL="285750" indent="-285750" algn="just">
              <a:buFont typeface="Wingdings" panose="05000000000000000000" pitchFamily="2" charset="2"/>
              <a:buChar char="§"/>
            </a:pPr>
            <a:endParaRPr lang="es-ES" sz="2000" dirty="0">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endParaRPr lang="es-ES" sz="2000" dirty="0">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es-ES" sz="2000" dirty="0">
                <a:latin typeface="Roboto" panose="02000000000000000000" pitchFamily="2" charset="0"/>
                <a:ea typeface="Roboto" panose="02000000000000000000" pitchFamily="2" charset="0"/>
                <a:cs typeface="Roboto" panose="02000000000000000000" pitchFamily="2" charset="0"/>
              </a:rPr>
              <a:t>Enquanto a DSA se concentra em mitigar a difusão e os riscos sistêmicos orquestrados pelas plataformas digitais (como a amplificação da desinformação), a Lei de Inteligência Artificial regula a própria tecnologia, com foco nos sistemas algorítmicos e nos modelos de inteligência artificial usados para gerar ou direcionar esse conteúdo.</a:t>
            </a:r>
          </a:p>
          <a:p>
            <a:pPr marL="285750" indent="-285750" algn="just">
              <a:buFont typeface="Wingdings" panose="05000000000000000000" pitchFamily="2" charset="2"/>
              <a:buChar char="§"/>
            </a:pPr>
            <a:endParaRPr lang="es-ES" sz="2000" dirty="0">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endParaRPr lang="es-ES" sz="2000" dirty="0">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es-ES" sz="2000" dirty="0">
                <a:latin typeface="Roboto" panose="02000000000000000000" pitchFamily="2" charset="0"/>
                <a:ea typeface="Roboto" panose="02000000000000000000" pitchFamily="2" charset="0"/>
                <a:cs typeface="Roboto" panose="02000000000000000000" pitchFamily="2" charset="0"/>
              </a:rPr>
              <a:t>A “AI Act” faz referência expressa à DSA para destacar que não interfere nas obrigações de avaliação de riscos das grandes plataformas, mas aumenta a responsabilidade dessas empresas quando atuam como fornecedoras ou implementadoras de IA.</a:t>
            </a:r>
            <a:endParaRPr lang="pt-BR" sz="2000" b="1" dirty="0">
              <a:latin typeface="Roboto" panose="02000000000000000000" pitchFamily="2" charset="0"/>
              <a:ea typeface="Roboto" panose="02000000000000000000" pitchFamily="2" charset="0"/>
              <a:cs typeface="Roboto" panose="02000000000000000000" pitchFamily="2" charset="0"/>
            </a:endParaRPr>
          </a:p>
        </p:txBody>
      </p:sp>
      <p:pic>
        <p:nvPicPr>
          <p:cNvPr id="4" name="Imagem 3">
            <a:extLst>
              <a:ext uri="{FF2B5EF4-FFF2-40B4-BE49-F238E27FC236}">
                <a16:creationId xmlns:a16="http://schemas.microsoft.com/office/drawing/2014/main" id="{4AC49F1E-F6A8-8E7F-16DB-83EA7C134333}"/>
              </a:ext>
            </a:extLst>
          </p:cNvPr>
          <p:cNvPicPr>
            <a:picLocks noChangeAspect="1"/>
          </p:cNvPicPr>
          <p:nvPr/>
        </p:nvPicPr>
        <p:blipFill>
          <a:blip r:embed="rId3"/>
          <a:stretch>
            <a:fillRect/>
          </a:stretch>
        </p:blipFill>
        <p:spPr>
          <a:xfrm>
            <a:off x="9972863" y="277554"/>
            <a:ext cx="2033943" cy="1139007"/>
          </a:xfrm>
          <a:prstGeom prst="rect">
            <a:avLst/>
          </a:prstGeom>
          <a:ln>
            <a:noFill/>
          </a:ln>
          <a:effectLst>
            <a:softEdge rad="112500"/>
          </a:effectLst>
        </p:spPr>
      </p:pic>
    </p:spTree>
    <p:extLst>
      <p:ext uri="{BB962C8B-B14F-4D97-AF65-F5344CB8AC3E}">
        <p14:creationId xmlns:p14="http://schemas.microsoft.com/office/powerpoint/2010/main" val="2022810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354">
          <a:extLst>
            <a:ext uri="{FF2B5EF4-FFF2-40B4-BE49-F238E27FC236}">
              <a16:creationId xmlns:a16="http://schemas.microsoft.com/office/drawing/2014/main" id="{4180AE98-0B04-4109-08B6-1725A63ADABE}"/>
            </a:ext>
          </a:extLst>
        </p:cNvPr>
        <p:cNvGrpSpPr/>
        <p:nvPr/>
      </p:nvGrpSpPr>
      <p:grpSpPr>
        <a:xfrm>
          <a:off x="0" y="0"/>
          <a:ext cx="0" cy="0"/>
          <a:chOff x="0" y="0"/>
          <a:chExt cx="0" cy="0"/>
        </a:xfrm>
      </p:grpSpPr>
      <p:sp>
        <p:nvSpPr>
          <p:cNvPr id="355" name="Google Shape;355;p25">
            <a:extLst>
              <a:ext uri="{FF2B5EF4-FFF2-40B4-BE49-F238E27FC236}">
                <a16:creationId xmlns:a16="http://schemas.microsoft.com/office/drawing/2014/main" id="{40E13D68-D83B-1919-924A-2963DD4E1499}"/>
              </a:ext>
            </a:extLst>
          </p:cNvPr>
          <p:cNvSpPr/>
          <p:nvPr/>
        </p:nvSpPr>
        <p:spPr>
          <a:xfrm>
            <a:off x="185194" y="138896"/>
            <a:ext cx="11852476" cy="6569511"/>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6" name="Google Shape;356;p25">
            <a:extLst>
              <a:ext uri="{FF2B5EF4-FFF2-40B4-BE49-F238E27FC236}">
                <a16:creationId xmlns:a16="http://schemas.microsoft.com/office/drawing/2014/main" id="{B56C8581-2B4A-7050-7883-FEBDDFFC626E}"/>
              </a:ext>
            </a:extLst>
          </p:cNvPr>
          <p:cNvSpPr/>
          <p:nvPr/>
        </p:nvSpPr>
        <p:spPr>
          <a:xfrm>
            <a:off x="0" y="298901"/>
            <a:ext cx="6096000"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7" name="Google Shape;357;p25">
            <a:extLst>
              <a:ext uri="{FF2B5EF4-FFF2-40B4-BE49-F238E27FC236}">
                <a16:creationId xmlns:a16="http://schemas.microsoft.com/office/drawing/2014/main" id="{248270A1-EDE7-DEE5-880D-853BD811DA38}"/>
              </a:ext>
            </a:extLst>
          </p:cNvPr>
          <p:cNvSpPr txBox="1"/>
          <p:nvPr/>
        </p:nvSpPr>
        <p:spPr>
          <a:xfrm>
            <a:off x="334297" y="345286"/>
            <a:ext cx="5557457" cy="707846"/>
          </a:xfrm>
          <a:prstGeom prst="rect">
            <a:avLst/>
          </a:prstGeom>
          <a:noFill/>
          <a:ln>
            <a:noFill/>
          </a:ln>
        </p:spPr>
        <p:txBody>
          <a:bodyPr spcFirstLastPara="1" wrap="square" lIns="91425" tIns="45700" rIns="91425" bIns="45700" anchor="t" anchorCtr="0">
            <a:spAutoFit/>
          </a:bodyPr>
          <a:lstStyle/>
          <a:p>
            <a:pPr lvl="0"/>
            <a:r>
              <a:rPr lang="es-ES" sz="2000" b="1" dirty="0">
                <a:solidFill>
                  <a:schemeClr val="bg1"/>
                </a:solidFill>
                <a:latin typeface="Roboto" panose="02000000000000000000" pitchFamily="2" charset="0"/>
                <a:ea typeface="Roboto" panose="02000000000000000000" pitchFamily="2" charset="0"/>
                <a:cs typeface="Roboto" panose="02000000000000000000" pitchFamily="2" charset="0"/>
              </a:rPr>
              <a:t>A interseção normativa: a relação entre a DSA e a Lei de IA</a:t>
            </a:r>
          </a:p>
        </p:txBody>
      </p:sp>
      <p:sp>
        <p:nvSpPr>
          <p:cNvPr id="359" name="Google Shape;359;p25">
            <a:extLst>
              <a:ext uri="{FF2B5EF4-FFF2-40B4-BE49-F238E27FC236}">
                <a16:creationId xmlns:a16="http://schemas.microsoft.com/office/drawing/2014/main" id="{E4A43C5B-0429-18E1-B506-BCC37882765A}"/>
              </a:ext>
            </a:extLst>
          </p:cNvPr>
          <p:cNvSpPr/>
          <p:nvPr/>
        </p:nvSpPr>
        <p:spPr>
          <a:xfrm>
            <a:off x="-137160" y="195118"/>
            <a:ext cx="6096000" cy="1024082"/>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 name="TextBox 2">
            <a:extLst>
              <a:ext uri="{FF2B5EF4-FFF2-40B4-BE49-F238E27FC236}">
                <a16:creationId xmlns:a16="http://schemas.microsoft.com/office/drawing/2014/main" id="{2B19F70E-82B7-37CA-18C9-B5ED46D10EFA}"/>
              </a:ext>
            </a:extLst>
          </p:cNvPr>
          <p:cNvSpPr txBox="1"/>
          <p:nvPr/>
        </p:nvSpPr>
        <p:spPr>
          <a:xfrm>
            <a:off x="426429" y="1477629"/>
            <a:ext cx="11064821" cy="4832092"/>
          </a:xfrm>
          <a:prstGeom prst="rect">
            <a:avLst/>
          </a:prstGeom>
          <a:noFill/>
        </p:spPr>
        <p:txBody>
          <a:bodyPr wrap="square">
            <a:spAutoFit/>
          </a:bodyPr>
          <a:lstStyle/>
          <a:p>
            <a:pPr marL="285750" indent="-285750" algn="just">
              <a:buFont typeface="Wingdings" panose="05000000000000000000" pitchFamily="2" charset="2"/>
              <a:buChar char="§"/>
            </a:pPr>
            <a:r>
              <a:rPr lang="es-ES" b="1" dirty="0">
                <a:latin typeface="Roboto" panose="02000000000000000000" pitchFamily="2" charset="0"/>
                <a:ea typeface="Roboto" panose="02000000000000000000" pitchFamily="2" charset="0"/>
                <a:cs typeface="Roboto" panose="02000000000000000000" pitchFamily="2" charset="0"/>
              </a:rPr>
              <a:t>Regulação baseada em risco: ambas as legislações recorrem à regulação baseada em risco como alternativa à regulação excessiva (evitando custos altíssimos e normas prescritivas rígidas)</a:t>
            </a:r>
          </a:p>
          <a:p>
            <a:pPr marL="285750" indent="-285750" algn="just">
              <a:buFont typeface="Wingdings" panose="05000000000000000000" pitchFamily="2" charset="2"/>
              <a:buChar char="§"/>
            </a:pPr>
            <a:endParaRPr lang="es-ES" dirty="0">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es-ES" dirty="0">
                <a:latin typeface="Roboto" panose="02000000000000000000" pitchFamily="2" charset="0"/>
                <a:ea typeface="Roboto" panose="02000000000000000000" pitchFamily="2" charset="0"/>
                <a:cs typeface="Roboto" panose="02000000000000000000" pitchFamily="2" charset="0"/>
              </a:rPr>
              <a:t>No entanto, o modelo da Lei de IA é diferente: enquanto a DSA delega às plataformas a avaliação de seus próprios riscos sistêmicos, a Lei de IA estabelece expressamente diferentes níveis de risco (com proibições e obrigações cada vez mais rigorosas), limitando a discricionariedade dos atores públicos e privados.</a:t>
            </a:r>
          </a:p>
          <a:p>
            <a:pPr marL="285750" indent="-285750" algn="just">
              <a:buFont typeface="Wingdings" panose="05000000000000000000" pitchFamily="2" charset="2"/>
              <a:buChar char="§"/>
            </a:pPr>
            <a:endParaRPr lang="es-ES" dirty="0">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es-ES" b="1" dirty="0">
                <a:latin typeface="Roboto" panose="02000000000000000000" pitchFamily="2" charset="0"/>
                <a:ea typeface="Roboto" panose="02000000000000000000" pitchFamily="2" charset="0"/>
                <a:cs typeface="Roboto" panose="02000000000000000000" pitchFamily="2" charset="0"/>
              </a:rPr>
              <a:t>Sistemas de IA de alto risco e proibições: a Lei de IA proíbe expressamente o uso de sistemas de IA cujo objetivo seja manipular pessoas. Além disso, classifica como de “alto risco” os sistemas de IA desenvolvidos com a intenção de influenciar o resultado de eleições ou o comportamento eleitoral dos cidadãos, submetendo-os a obrigações rigorosas.</a:t>
            </a:r>
          </a:p>
          <a:p>
            <a:pPr marL="285750" indent="-285750" algn="just">
              <a:buFont typeface="Wingdings" panose="05000000000000000000" pitchFamily="2" charset="2"/>
              <a:buChar char="§"/>
            </a:pPr>
            <a:endParaRPr lang="es-ES" dirty="0">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es-ES" b="1" dirty="0">
                <a:latin typeface="Roboto" panose="02000000000000000000" pitchFamily="2" charset="0"/>
                <a:ea typeface="Roboto" panose="02000000000000000000" pitchFamily="2" charset="0"/>
                <a:cs typeface="Roboto" panose="02000000000000000000" pitchFamily="2" charset="0"/>
              </a:rPr>
              <a:t>Transparência algorítmica e explicabilidade: a Lei de IA impõe obrigações rigorosas de transparência, especialmente em relação a deepfakes e à IA generativa. Os fornecedores devem garantir que áudios, imagens, vídeos ou textos gerados sinteticamente sejam marcados em formato legível por máquina e detectáveis como manipulados artificialmente. Quem implementa esses sistemas deve divulgar publicamente que o conteúdo foi gerado por IA (explicabilidade), mesmo quando o objetivo seja informar o público sobre assuntos de interesse geral. </a:t>
            </a:r>
          </a:p>
          <a:p>
            <a:pPr marL="285750" indent="-285750" algn="just">
              <a:buFont typeface="Wingdings" panose="05000000000000000000" pitchFamily="2" charset="2"/>
              <a:buChar char="§"/>
            </a:pPr>
            <a:endParaRPr lang="es-ES" dirty="0">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es-ES" b="1" dirty="0">
                <a:latin typeface="Roboto" panose="02000000000000000000" pitchFamily="2" charset="0"/>
                <a:ea typeface="Roboto" panose="02000000000000000000" pitchFamily="2" charset="0"/>
                <a:cs typeface="Roboto" panose="02000000000000000000" pitchFamily="2" charset="0"/>
              </a:rPr>
              <a:t>Responsabilidade e auditorias: a abordagem baseada em risco da Lei de IA exige que os responsáveis pela implementação da IA (como órgãos públicos ou entidades privadas que prestam serviços públicos) realizem uma Avaliação de Impacto sobre os Direitos Fundamentais (FRIA). Embora essa avaliação específica não se aplique da mesma forma a todas as plataformas privadas (que já estão sujeitas às avaliações de risco da DSA), a Lei de IA aumenta a prestação de contas dessas empresas à medida que desenvolvem ou utilizam sistemas de IA.</a:t>
            </a:r>
          </a:p>
        </p:txBody>
      </p:sp>
      <p:pic>
        <p:nvPicPr>
          <p:cNvPr id="4" name="Imagem 3">
            <a:extLst>
              <a:ext uri="{FF2B5EF4-FFF2-40B4-BE49-F238E27FC236}">
                <a16:creationId xmlns:a16="http://schemas.microsoft.com/office/drawing/2014/main" id="{39B3D7D8-081B-396B-E00D-EDDA6325839A}"/>
              </a:ext>
            </a:extLst>
          </p:cNvPr>
          <p:cNvPicPr>
            <a:picLocks noChangeAspect="1"/>
          </p:cNvPicPr>
          <p:nvPr/>
        </p:nvPicPr>
        <p:blipFill>
          <a:blip r:embed="rId3"/>
          <a:stretch>
            <a:fillRect/>
          </a:stretch>
        </p:blipFill>
        <p:spPr>
          <a:xfrm>
            <a:off x="9918440" y="137655"/>
            <a:ext cx="2033943" cy="1139007"/>
          </a:xfrm>
          <a:prstGeom prst="rect">
            <a:avLst/>
          </a:prstGeom>
          <a:ln>
            <a:noFill/>
          </a:ln>
          <a:effectLst>
            <a:softEdge rad="112500"/>
          </a:effectLst>
        </p:spPr>
      </p:pic>
    </p:spTree>
    <p:extLst>
      <p:ext uri="{BB962C8B-B14F-4D97-AF65-F5344CB8AC3E}">
        <p14:creationId xmlns:p14="http://schemas.microsoft.com/office/powerpoint/2010/main" val="2196469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barn(inVertical)">
                                      <p:cBhvr>
                                        <p:cTn id="21" dur="500"/>
                                        <p:tgtEl>
                                          <p:spTgt spid="3">
                                            <p:txEl>
                                              <p:pRg st="6" end="6"/>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animEffect transition="in" filter="barn(inVertical)">
                                      <p:cBhvr>
                                        <p:cTn id="26"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354">
          <a:extLst>
            <a:ext uri="{FF2B5EF4-FFF2-40B4-BE49-F238E27FC236}">
              <a16:creationId xmlns:a16="http://schemas.microsoft.com/office/drawing/2014/main" id="{D137AB91-98CB-5959-0831-11193DE93FCD}"/>
            </a:ext>
          </a:extLst>
        </p:cNvPr>
        <p:cNvGrpSpPr/>
        <p:nvPr/>
      </p:nvGrpSpPr>
      <p:grpSpPr>
        <a:xfrm>
          <a:off x="0" y="0"/>
          <a:ext cx="0" cy="0"/>
          <a:chOff x="0" y="0"/>
          <a:chExt cx="0" cy="0"/>
        </a:xfrm>
      </p:grpSpPr>
      <p:sp>
        <p:nvSpPr>
          <p:cNvPr id="355" name="Google Shape;355;p25">
            <a:extLst>
              <a:ext uri="{FF2B5EF4-FFF2-40B4-BE49-F238E27FC236}">
                <a16:creationId xmlns:a16="http://schemas.microsoft.com/office/drawing/2014/main" id="{59EF1B4A-99AB-6E5C-11D3-0073BD008C1D}"/>
              </a:ext>
            </a:extLst>
          </p:cNvPr>
          <p:cNvSpPr/>
          <p:nvPr/>
        </p:nvSpPr>
        <p:spPr>
          <a:xfrm>
            <a:off x="185194" y="138896"/>
            <a:ext cx="11852476" cy="6569511"/>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6" name="Google Shape;356;p25">
            <a:extLst>
              <a:ext uri="{FF2B5EF4-FFF2-40B4-BE49-F238E27FC236}">
                <a16:creationId xmlns:a16="http://schemas.microsoft.com/office/drawing/2014/main" id="{0CAD6843-4B96-4C78-5ADD-8CCFB1A42680}"/>
              </a:ext>
            </a:extLst>
          </p:cNvPr>
          <p:cNvSpPr/>
          <p:nvPr/>
        </p:nvSpPr>
        <p:spPr>
          <a:xfrm>
            <a:off x="0" y="298901"/>
            <a:ext cx="6096000"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7" name="Google Shape;357;p25">
            <a:extLst>
              <a:ext uri="{FF2B5EF4-FFF2-40B4-BE49-F238E27FC236}">
                <a16:creationId xmlns:a16="http://schemas.microsoft.com/office/drawing/2014/main" id="{DEA69B3C-8B4F-4BAF-B727-F51C086107C6}"/>
              </a:ext>
            </a:extLst>
          </p:cNvPr>
          <p:cNvSpPr txBox="1"/>
          <p:nvPr/>
        </p:nvSpPr>
        <p:spPr>
          <a:xfrm>
            <a:off x="262142" y="466603"/>
            <a:ext cx="5571715" cy="400069"/>
          </a:xfrm>
          <a:prstGeom prst="rect">
            <a:avLst/>
          </a:prstGeom>
          <a:noFill/>
          <a:ln>
            <a:noFill/>
          </a:ln>
        </p:spPr>
        <p:txBody>
          <a:bodyPr spcFirstLastPara="1" wrap="square" lIns="91425" tIns="45700" rIns="91425" bIns="45700" anchor="t" anchorCtr="0">
            <a:spAutoFit/>
          </a:bodyPr>
          <a:lstStyle/>
          <a:p>
            <a:pPr lvl="0"/>
            <a:r>
              <a:rPr lang="es-ES" sz="2000" b="1" dirty="0">
                <a:solidFill>
                  <a:schemeClr val="bg1"/>
                </a:solidFill>
                <a:latin typeface="Roboto" panose="02000000000000000000" pitchFamily="2" charset="0"/>
                <a:ea typeface="Roboto" panose="02000000000000000000" pitchFamily="2" charset="0"/>
                <a:cs typeface="Roboto" panose="02000000000000000000" pitchFamily="2" charset="0"/>
              </a:rPr>
              <a:t>A arquitetura da DSA</a:t>
            </a:r>
          </a:p>
        </p:txBody>
      </p:sp>
      <p:pic>
        <p:nvPicPr>
          <p:cNvPr id="5" name="Imagem 4">
            <a:extLst>
              <a:ext uri="{FF2B5EF4-FFF2-40B4-BE49-F238E27FC236}">
                <a16:creationId xmlns:a16="http://schemas.microsoft.com/office/drawing/2014/main" id="{D74FB32B-070E-3862-8374-6AF61B73DD60}"/>
              </a:ext>
            </a:extLst>
          </p:cNvPr>
          <p:cNvPicPr>
            <a:picLocks noChangeAspect="1"/>
          </p:cNvPicPr>
          <p:nvPr/>
        </p:nvPicPr>
        <p:blipFill>
          <a:blip r:embed="rId3"/>
          <a:stretch>
            <a:fillRect/>
          </a:stretch>
        </p:blipFill>
        <p:spPr>
          <a:xfrm>
            <a:off x="3239" y="0"/>
            <a:ext cx="12185522" cy="6858000"/>
          </a:xfrm>
          <a:prstGeom prst="rect">
            <a:avLst/>
          </a:prstGeom>
        </p:spPr>
      </p:pic>
      <p:pic>
        <p:nvPicPr>
          <p:cNvPr id="3" name="Imagem 2">
            <a:extLst>
              <a:ext uri="{FF2B5EF4-FFF2-40B4-BE49-F238E27FC236}">
                <a16:creationId xmlns:a16="http://schemas.microsoft.com/office/drawing/2014/main" id="{DACA0FC7-3F53-0AC6-3A69-88AC891E3C2E}"/>
              </a:ext>
            </a:extLst>
          </p:cNvPr>
          <p:cNvPicPr>
            <a:picLocks noChangeAspect="1"/>
          </p:cNvPicPr>
          <p:nvPr/>
        </p:nvPicPr>
        <p:blipFill>
          <a:blip r:embed="rId4"/>
          <a:stretch>
            <a:fillRect/>
          </a:stretch>
        </p:blipFill>
        <p:spPr>
          <a:xfrm>
            <a:off x="10139157" y="48242"/>
            <a:ext cx="2033943" cy="1139007"/>
          </a:xfrm>
          <a:prstGeom prst="rect">
            <a:avLst/>
          </a:prstGeom>
          <a:ln>
            <a:noFill/>
          </a:ln>
          <a:effectLst>
            <a:softEdge rad="112500"/>
          </a:effectLst>
        </p:spPr>
      </p:pic>
    </p:spTree>
    <p:extLst>
      <p:ext uri="{BB962C8B-B14F-4D97-AF65-F5344CB8AC3E}">
        <p14:creationId xmlns:p14="http://schemas.microsoft.com/office/powerpoint/2010/main" val="221702256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354">
          <a:extLst>
            <a:ext uri="{FF2B5EF4-FFF2-40B4-BE49-F238E27FC236}">
              <a16:creationId xmlns:a16="http://schemas.microsoft.com/office/drawing/2014/main" id="{B37320D6-172A-0CEC-9193-E9A0254C4F2B}"/>
            </a:ext>
          </a:extLst>
        </p:cNvPr>
        <p:cNvGrpSpPr/>
        <p:nvPr/>
      </p:nvGrpSpPr>
      <p:grpSpPr>
        <a:xfrm>
          <a:off x="0" y="0"/>
          <a:ext cx="0" cy="0"/>
          <a:chOff x="0" y="0"/>
          <a:chExt cx="0" cy="0"/>
        </a:xfrm>
      </p:grpSpPr>
      <p:pic>
        <p:nvPicPr>
          <p:cNvPr id="3" name="Picture 2" descr="How AI Can Help Stop the Spread of Misinformation">
            <a:extLst>
              <a:ext uri="{FF2B5EF4-FFF2-40B4-BE49-F238E27FC236}">
                <a16:creationId xmlns:a16="http://schemas.microsoft.com/office/drawing/2014/main" id="{E9AB7A3E-BAFB-77AF-A01C-587293AF1E5E}"/>
              </a:ext>
            </a:extLst>
          </p:cNvPr>
          <p:cNvPicPr>
            <a:picLocks noChangeAspect="1"/>
          </p:cNvPicPr>
          <p:nvPr/>
        </p:nvPicPr>
        <p:blipFill>
          <a:blip r:embed="rId3"/>
          <a:stretch>
            <a:fillRect/>
          </a:stretch>
        </p:blipFill>
        <p:spPr>
          <a:xfrm>
            <a:off x="304800" y="380874"/>
            <a:ext cx="11648886" cy="6096251"/>
          </a:xfrm>
          <a:prstGeom prst="rect">
            <a:avLst/>
          </a:prstGeom>
        </p:spPr>
      </p:pic>
      <p:sp>
        <p:nvSpPr>
          <p:cNvPr id="355" name="Google Shape;355;p25">
            <a:extLst>
              <a:ext uri="{FF2B5EF4-FFF2-40B4-BE49-F238E27FC236}">
                <a16:creationId xmlns:a16="http://schemas.microsoft.com/office/drawing/2014/main" id="{6FB15688-65C0-7B33-4EBA-485CE74C4AF0}"/>
              </a:ext>
            </a:extLst>
          </p:cNvPr>
          <p:cNvSpPr/>
          <p:nvPr/>
        </p:nvSpPr>
        <p:spPr>
          <a:xfrm>
            <a:off x="185194" y="138896"/>
            <a:ext cx="11852476" cy="6569511"/>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6" name="Google Shape;356;p25">
            <a:extLst>
              <a:ext uri="{FF2B5EF4-FFF2-40B4-BE49-F238E27FC236}">
                <a16:creationId xmlns:a16="http://schemas.microsoft.com/office/drawing/2014/main" id="{BCD6C72A-1E12-EE95-D82D-B6ECF72538C3}"/>
              </a:ext>
            </a:extLst>
          </p:cNvPr>
          <p:cNvSpPr/>
          <p:nvPr/>
        </p:nvSpPr>
        <p:spPr>
          <a:xfrm>
            <a:off x="232327" y="2675220"/>
            <a:ext cx="11702008" cy="869258"/>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9" name="Google Shape;359;p25">
            <a:extLst>
              <a:ext uri="{FF2B5EF4-FFF2-40B4-BE49-F238E27FC236}">
                <a16:creationId xmlns:a16="http://schemas.microsoft.com/office/drawing/2014/main" id="{423F2F97-2B4C-CD3B-42F2-6B6418E117C7}"/>
              </a:ext>
            </a:extLst>
          </p:cNvPr>
          <p:cNvSpPr/>
          <p:nvPr/>
        </p:nvSpPr>
        <p:spPr>
          <a:xfrm>
            <a:off x="154328" y="2597808"/>
            <a:ext cx="11852475" cy="1024082"/>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 name="Imagem 3">
            <a:extLst>
              <a:ext uri="{FF2B5EF4-FFF2-40B4-BE49-F238E27FC236}">
                <a16:creationId xmlns:a16="http://schemas.microsoft.com/office/drawing/2014/main" id="{AF61A600-281D-EAD0-EBF3-BF9BB5460249}"/>
              </a:ext>
            </a:extLst>
          </p:cNvPr>
          <p:cNvPicPr>
            <a:picLocks noChangeAspect="1"/>
          </p:cNvPicPr>
          <p:nvPr/>
        </p:nvPicPr>
        <p:blipFill>
          <a:blip r:embed="rId4">
            <a:alphaModFix amt="35000"/>
          </a:blip>
          <a:stretch>
            <a:fillRect/>
          </a:stretch>
        </p:blipFill>
        <p:spPr>
          <a:xfrm>
            <a:off x="865736" y="416097"/>
            <a:ext cx="10823275" cy="6061028"/>
          </a:xfrm>
          <a:prstGeom prst="rect">
            <a:avLst/>
          </a:prstGeom>
          <a:ln>
            <a:noFill/>
          </a:ln>
          <a:effectLst>
            <a:softEdge rad="112500"/>
          </a:effectLst>
        </p:spPr>
      </p:pic>
      <p:sp>
        <p:nvSpPr>
          <p:cNvPr id="357" name="Google Shape;357;p25">
            <a:extLst>
              <a:ext uri="{FF2B5EF4-FFF2-40B4-BE49-F238E27FC236}">
                <a16:creationId xmlns:a16="http://schemas.microsoft.com/office/drawing/2014/main" id="{7D9DC02D-581C-9DA2-5FA2-BD6D514A9747}"/>
              </a:ext>
            </a:extLst>
          </p:cNvPr>
          <p:cNvSpPr txBox="1"/>
          <p:nvPr/>
        </p:nvSpPr>
        <p:spPr>
          <a:xfrm>
            <a:off x="185194" y="2848259"/>
            <a:ext cx="11852475" cy="523180"/>
          </a:xfrm>
          <a:prstGeom prst="rect">
            <a:avLst/>
          </a:prstGeom>
          <a:noFill/>
          <a:ln>
            <a:noFill/>
          </a:ln>
        </p:spPr>
        <p:txBody>
          <a:bodyPr spcFirstLastPara="1" wrap="square" lIns="91425" tIns="45700" rIns="91425" bIns="45700" anchor="t" anchorCtr="0">
            <a:spAutoFit/>
          </a:bodyPr>
          <a:lstStyle/>
          <a:p>
            <a:pPr lvl="0" algn="ctr"/>
            <a:r>
              <a:rPr lang="es-ES" sz="2800" b="1" dirty="0">
                <a:solidFill>
                  <a:schemeClr val="bg1"/>
                </a:solidFill>
                <a:latin typeface="Roboto" panose="02000000000000000000" pitchFamily="2" charset="0"/>
                <a:ea typeface="Roboto" panose="02000000000000000000" pitchFamily="2" charset="0"/>
                <a:cs typeface="Roboto" panose="02000000000000000000" pitchFamily="2" charset="0"/>
              </a:rPr>
              <a:t>Publicidade generativa: o impacto da IA na desinformação</a:t>
            </a:r>
          </a:p>
        </p:txBody>
      </p:sp>
    </p:spTree>
    <p:extLst>
      <p:ext uri="{BB962C8B-B14F-4D97-AF65-F5344CB8AC3E}">
        <p14:creationId xmlns:p14="http://schemas.microsoft.com/office/powerpoint/2010/main" val="98608504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637"/>
        <p:cNvGrpSpPr/>
        <p:nvPr/>
      </p:nvGrpSpPr>
      <p:grpSpPr>
        <a:xfrm>
          <a:off x="0" y="0"/>
          <a:ext cx="0" cy="0"/>
          <a:chOff x="0" y="0"/>
          <a:chExt cx="0" cy="0"/>
        </a:xfrm>
      </p:grpSpPr>
      <p:pic>
        <p:nvPicPr>
          <p:cNvPr id="638" name="Google Shape;638;g3ef65ee95d1_0_477"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639" name="Google Shape;639;g3ef65ee95d1_0_477" descr="image.png"/>
          <p:cNvPicPr preferRelativeResize="0"/>
          <p:nvPr/>
        </p:nvPicPr>
        <p:blipFill rotWithShape="1">
          <a:blip r:embed="rId4">
            <a:alphaModFix/>
          </a:blip>
          <a:srcRect/>
          <a:stretch/>
        </p:blipFill>
        <p:spPr>
          <a:xfrm>
            <a:off x="571500" y="1943100"/>
            <a:ext cx="5286375" cy="4000500"/>
          </a:xfrm>
          <a:prstGeom prst="rect">
            <a:avLst/>
          </a:prstGeom>
          <a:noFill/>
          <a:ln>
            <a:noFill/>
          </a:ln>
        </p:spPr>
      </p:pic>
      <p:sp>
        <p:nvSpPr>
          <p:cNvPr id="640" name="Google Shape;640;g3ef65ee95d1_0_477"/>
          <p:cNvSpPr txBox="1"/>
          <p:nvPr/>
        </p:nvSpPr>
        <p:spPr>
          <a:xfrm>
            <a:off x="6334125" y="2143125"/>
            <a:ext cx="5286300" cy="727122"/>
          </a:xfrm>
          <a:prstGeom prst="rect">
            <a:avLst/>
          </a:prstGeom>
          <a:noFill/>
          <a:ln>
            <a:noFill/>
          </a:ln>
        </p:spPr>
        <p:txBody>
          <a:bodyPr spcFirstLastPara="1" wrap="square" lIns="0" tIns="0" rIns="0" bIns="0" anchor="t" anchorCtr="0">
            <a:spAutoFit/>
          </a:bodyPr>
          <a:lstStyle/>
          <a:p>
            <a:pPr marL="0" marR="0" lvl="0" indent="0" algn="l" rtl="0">
              <a:lnSpc>
                <a:spcPct val="149968"/>
              </a:lnSpc>
              <a:spcBef>
                <a:spcPts val="0"/>
              </a:spcBef>
              <a:spcAft>
                <a:spcPts val="0"/>
              </a:spcAft>
              <a:buNone/>
            </a:pPr>
            <a:r>
              <a:rPr lang="es-ES" sz="1575" b="0"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A </a:t>
            </a:r>
            <a:r>
              <a:rPr lang="es-ES" sz="1575" b="0"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inteligência</a:t>
            </a:r>
            <a:r>
              <a:rPr lang="es-ES" sz="1575" b="0"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artificial está refinando a </a:t>
            </a:r>
            <a:r>
              <a:rPr lang="es-ES" sz="1575" b="0"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criação</a:t>
            </a:r>
            <a:r>
              <a:rPr lang="es-ES" sz="1575" b="0"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de </a:t>
            </a:r>
            <a:r>
              <a:rPr lang="es-ES" sz="1575" b="0"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conteúdo</a:t>
            </a:r>
            <a:r>
              <a:rPr lang="es-ES" sz="1575" b="0"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audiovisual sintético em </a:t>
            </a:r>
            <a:r>
              <a:rPr lang="es-ES" sz="1575" b="0"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velocidade</a:t>
            </a:r>
            <a:r>
              <a:rPr lang="es-ES" sz="1575" b="0"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alarmante:</a:t>
            </a:r>
            <a:endParaRPr dirty="0">
              <a:latin typeface="Roboto" panose="02000000000000000000" pitchFamily="2" charset="0"/>
              <a:ea typeface="Roboto" panose="02000000000000000000" pitchFamily="2" charset="0"/>
              <a:cs typeface="Roboto" panose="02000000000000000000" pitchFamily="2" charset="0"/>
            </a:endParaRPr>
          </a:p>
        </p:txBody>
      </p:sp>
      <p:sp>
        <p:nvSpPr>
          <p:cNvPr id="641" name="Google Shape;641;g3ef65ee95d1_0_477"/>
          <p:cNvSpPr txBox="1"/>
          <p:nvPr/>
        </p:nvSpPr>
        <p:spPr>
          <a:xfrm>
            <a:off x="6667500" y="3028950"/>
            <a:ext cx="4953000" cy="1090683"/>
          </a:xfrm>
          <a:prstGeom prst="rect">
            <a:avLst/>
          </a:prstGeom>
          <a:noFill/>
          <a:ln>
            <a:noFill/>
          </a:ln>
        </p:spPr>
        <p:txBody>
          <a:bodyPr spcFirstLastPara="1" wrap="square" lIns="0" tIns="0" rIns="0" bIns="0" anchor="t" anchorCtr="0">
            <a:spAutoFit/>
          </a:bodyPr>
          <a:lstStyle/>
          <a:p>
            <a:pPr marL="0" marR="0" lvl="0" indent="0" algn="l" rtl="0">
              <a:lnSpc>
                <a:spcPct val="149968"/>
              </a:lnSpc>
              <a:spcBef>
                <a:spcPts val="0"/>
              </a:spcBef>
              <a:spcAft>
                <a:spcPts val="0"/>
              </a:spcAft>
              <a:buNone/>
            </a:pPr>
            <a:r>
              <a:rPr lang="es-ES" sz="1575" b="1"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Sincronização</a:t>
            </a:r>
            <a:r>
              <a:rPr lang="es-ES" sz="1575" b="1"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labial (</a:t>
            </a:r>
            <a:r>
              <a:rPr lang="es-ES" sz="1575" b="1"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lip-sync</a:t>
            </a:r>
            <a:r>
              <a:rPr lang="es-ES" sz="1575" b="1"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algoritmos </a:t>
            </a:r>
            <a:r>
              <a:rPr lang="es-ES" sz="1575" b="1"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capazes</a:t>
            </a:r>
            <a:r>
              <a:rPr lang="es-ES" sz="1575" b="1"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de </a:t>
            </a:r>
            <a:r>
              <a:rPr lang="es-ES" sz="1575" b="1"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gerar</a:t>
            </a:r>
            <a:r>
              <a:rPr lang="es-ES" sz="1575" b="1"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a:t>
            </a:r>
            <a:r>
              <a:rPr lang="es-ES" sz="1575" b="1"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movimentos</a:t>
            </a:r>
            <a:r>
              <a:rPr lang="es-ES" sz="1575" b="1"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da boca a partir de </a:t>
            </a:r>
            <a:r>
              <a:rPr lang="es-ES" sz="1575" b="1"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uma</a:t>
            </a:r>
            <a:r>
              <a:rPr lang="es-ES" sz="1575" b="1"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voz e </a:t>
            </a:r>
            <a:r>
              <a:rPr lang="es-ES" sz="1575" b="1"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sobrepô</a:t>
            </a:r>
            <a:r>
              <a:rPr lang="es-ES" sz="1575" b="1"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-los em </a:t>
            </a:r>
            <a:r>
              <a:rPr lang="es-ES" sz="1575" b="1"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qualquer</a:t>
            </a:r>
            <a:r>
              <a:rPr lang="es-ES" sz="1575" b="1"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vídeo.</a:t>
            </a:r>
            <a:endParaRPr dirty="0">
              <a:latin typeface="Roboto" panose="02000000000000000000" pitchFamily="2" charset="0"/>
              <a:ea typeface="Roboto" panose="02000000000000000000" pitchFamily="2" charset="0"/>
              <a:cs typeface="Roboto" panose="02000000000000000000" pitchFamily="2" charset="0"/>
            </a:endParaRPr>
          </a:p>
        </p:txBody>
      </p:sp>
      <p:sp>
        <p:nvSpPr>
          <p:cNvPr id="642" name="Google Shape;642;g3ef65ee95d1_0_477"/>
          <p:cNvSpPr txBox="1"/>
          <p:nvPr/>
        </p:nvSpPr>
        <p:spPr>
          <a:xfrm>
            <a:off x="6667500" y="4071937"/>
            <a:ext cx="4953000" cy="1090683"/>
          </a:xfrm>
          <a:prstGeom prst="rect">
            <a:avLst/>
          </a:prstGeom>
          <a:noFill/>
          <a:ln>
            <a:noFill/>
          </a:ln>
        </p:spPr>
        <p:txBody>
          <a:bodyPr spcFirstLastPara="1" wrap="square" lIns="0" tIns="0" rIns="0" bIns="0" anchor="t" anchorCtr="0">
            <a:spAutoFit/>
          </a:bodyPr>
          <a:lstStyle/>
          <a:p>
            <a:pPr marL="0" marR="0" lvl="0" indent="0" algn="l" rtl="0">
              <a:lnSpc>
                <a:spcPct val="149968"/>
              </a:lnSpc>
              <a:spcBef>
                <a:spcPts val="0"/>
              </a:spcBef>
              <a:spcAft>
                <a:spcPts val="0"/>
              </a:spcAft>
              <a:buNone/>
            </a:pPr>
            <a:r>
              <a:rPr lang="es-ES" sz="1575" b="1"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Recriação</a:t>
            </a:r>
            <a:r>
              <a:rPr lang="es-ES" sz="1575" b="1"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facial: </a:t>
            </a:r>
            <a:r>
              <a:rPr lang="es-ES" sz="1575" b="1"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tecnologia</a:t>
            </a:r>
            <a:r>
              <a:rPr lang="es-ES" sz="1575" b="1"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capaz de alterar </a:t>
            </a:r>
            <a:r>
              <a:rPr lang="es-ES" sz="1575" b="1"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expressões</a:t>
            </a:r>
            <a:r>
              <a:rPr lang="es-ES" sz="1575" b="1"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a:t>
            </a:r>
            <a:r>
              <a:rPr lang="es-ES" sz="1575" b="1"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faciais</a:t>
            </a:r>
            <a:r>
              <a:rPr lang="es-ES" sz="1575" b="1"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em tempo real em </a:t>
            </a:r>
            <a:r>
              <a:rPr lang="es-ES" sz="1575" b="1"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um</a:t>
            </a:r>
            <a:r>
              <a:rPr lang="es-ES" sz="1575" b="1"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a:t>
            </a:r>
            <a:r>
              <a:rPr lang="es-ES" sz="1575" b="1"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clipe</a:t>
            </a:r>
            <a:r>
              <a:rPr lang="es-ES" sz="1575" b="1"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de vídeo.</a:t>
            </a:r>
            <a:endParaRPr dirty="0">
              <a:latin typeface="Roboto" panose="02000000000000000000" pitchFamily="2" charset="0"/>
              <a:ea typeface="Roboto" panose="02000000000000000000" pitchFamily="2" charset="0"/>
              <a:cs typeface="Roboto" panose="02000000000000000000" pitchFamily="2" charset="0"/>
            </a:endParaRPr>
          </a:p>
        </p:txBody>
      </p:sp>
      <p:sp>
        <p:nvSpPr>
          <p:cNvPr id="643" name="Google Shape;643;g3ef65ee95d1_0_477"/>
          <p:cNvSpPr txBox="1"/>
          <p:nvPr/>
        </p:nvSpPr>
        <p:spPr>
          <a:xfrm>
            <a:off x="6667500" y="5057287"/>
            <a:ext cx="4953000" cy="1090683"/>
          </a:xfrm>
          <a:prstGeom prst="rect">
            <a:avLst/>
          </a:prstGeom>
          <a:noFill/>
          <a:ln>
            <a:noFill/>
          </a:ln>
        </p:spPr>
        <p:txBody>
          <a:bodyPr spcFirstLastPara="1" wrap="square" lIns="0" tIns="0" rIns="0" bIns="0" anchor="t" anchorCtr="0">
            <a:spAutoFit/>
          </a:bodyPr>
          <a:lstStyle/>
          <a:p>
            <a:pPr marL="0" marR="0" lvl="0" indent="0" algn="l" rtl="0">
              <a:lnSpc>
                <a:spcPct val="149968"/>
              </a:lnSpc>
              <a:spcBef>
                <a:spcPts val="0"/>
              </a:spcBef>
              <a:spcAft>
                <a:spcPts val="0"/>
              </a:spcAft>
              <a:buNone/>
            </a:pPr>
            <a:r>
              <a:rPr lang="es-ES" sz="1575" b="1"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Acessibilidade</a:t>
            </a:r>
            <a:r>
              <a:rPr lang="es-ES" sz="1575" b="1"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a:t>
            </a:r>
            <a:r>
              <a:rPr lang="es-ES" sz="1575" b="1"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já</a:t>
            </a:r>
            <a:r>
              <a:rPr lang="es-ES" sz="1575" b="1"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a:t>
            </a:r>
            <a:r>
              <a:rPr lang="es-ES" sz="1575" b="1"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não</a:t>
            </a:r>
            <a:r>
              <a:rPr lang="es-ES" sz="1575" b="1"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a:t>
            </a:r>
            <a:r>
              <a:rPr lang="es-ES" sz="1575" b="1"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são</a:t>
            </a:r>
            <a:r>
              <a:rPr lang="es-ES" sz="1575" b="1"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a:t>
            </a:r>
            <a:r>
              <a:rPr lang="es-ES" sz="1575" b="1"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necessários</a:t>
            </a:r>
            <a:r>
              <a:rPr lang="es-ES" sz="1575" b="1"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supercomputadores; basta </a:t>
            </a:r>
            <a:r>
              <a:rPr lang="es-ES" sz="1575" b="1"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uma</a:t>
            </a:r>
            <a:r>
              <a:rPr lang="es-ES" sz="1575" b="1"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webcam </a:t>
            </a:r>
            <a:r>
              <a:rPr lang="es-ES" sz="1575" b="1"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comum</a:t>
            </a:r>
            <a:r>
              <a:rPr lang="es-ES" sz="1575" b="1"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e dados de </a:t>
            </a:r>
            <a:r>
              <a:rPr lang="es-ES" sz="1575" b="1"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treinamento</a:t>
            </a:r>
            <a:r>
              <a:rPr lang="es-ES" sz="1575" b="1"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do YouTube.</a:t>
            </a:r>
            <a:endParaRPr dirty="0">
              <a:latin typeface="Roboto" panose="02000000000000000000" pitchFamily="2" charset="0"/>
              <a:ea typeface="Roboto" panose="02000000000000000000" pitchFamily="2" charset="0"/>
              <a:cs typeface="Roboto" panose="02000000000000000000" pitchFamily="2" charset="0"/>
            </a:endParaRPr>
          </a:p>
        </p:txBody>
      </p:sp>
      <p:sp>
        <p:nvSpPr>
          <p:cNvPr id="644" name="Google Shape;644;g3ef65ee95d1_0_477"/>
          <p:cNvSpPr txBox="1"/>
          <p:nvPr/>
        </p:nvSpPr>
        <p:spPr>
          <a:xfrm>
            <a:off x="6334125" y="3028950"/>
            <a:ext cx="200100" cy="242400"/>
          </a:xfrm>
          <a:prstGeom prst="rect">
            <a:avLst/>
          </a:prstGeom>
          <a:noFill/>
          <a:ln>
            <a:noFill/>
          </a:ln>
        </p:spPr>
        <p:txBody>
          <a:bodyPr spcFirstLastPara="1" wrap="square" lIns="0" tIns="0" rIns="0" bIns="0" anchor="t" anchorCtr="0">
            <a:spAutoFit/>
          </a:bodyPr>
          <a:lstStyle/>
          <a:p>
            <a:pPr marL="0" marR="0" lvl="0" indent="0" algn="l" rtl="0">
              <a:lnSpc>
                <a:spcPct val="149968"/>
              </a:lnSpc>
              <a:spcBef>
                <a:spcPts val="0"/>
              </a:spcBef>
              <a:spcAft>
                <a:spcPts val="0"/>
              </a:spcAft>
              <a:buNone/>
            </a:pPr>
            <a:r>
              <a:rPr lang="es-ES" sz="1575" b="1" i="0" u="none" strike="noStrike" cap="none">
                <a:solidFill>
                  <a:srgbClr val="2563EB"/>
                </a:solidFill>
                <a:latin typeface="Lato"/>
                <a:ea typeface="Lato"/>
                <a:cs typeface="Lato"/>
                <a:sym typeface="Lato"/>
              </a:rPr>
              <a:t>→</a:t>
            </a:r>
            <a:endParaRPr/>
          </a:p>
        </p:txBody>
      </p:sp>
      <p:sp>
        <p:nvSpPr>
          <p:cNvPr id="645" name="Google Shape;645;g3ef65ee95d1_0_477"/>
          <p:cNvSpPr txBox="1"/>
          <p:nvPr/>
        </p:nvSpPr>
        <p:spPr>
          <a:xfrm>
            <a:off x="6334125" y="4071937"/>
            <a:ext cx="200100" cy="242400"/>
          </a:xfrm>
          <a:prstGeom prst="rect">
            <a:avLst/>
          </a:prstGeom>
          <a:noFill/>
          <a:ln>
            <a:noFill/>
          </a:ln>
        </p:spPr>
        <p:txBody>
          <a:bodyPr spcFirstLastPara="1" wrap="square" lIns="0" tIns="0" rIns="0" bIns="0" anchor="t" anchorCtr="0">
            <a:spAutoFit/>
          </a:bodyPr>
          <a:lstStyle/>
          <a:p>
            <a:pPr marL="0" marR="0" lvl="0" indent="0" algn="l" rtl="0">
              <a:lnSpc>
                <a:spcPct val="149968"/>
              </a:lnSpc>
              <a:spcBef>
                <a:spcPts val="0"/>
              </a:spcBef>
              <a:spcAft>
                <a:spcPts val="0"/>
              </a:spcAft>
              <a:buNone/>
            </a:pPr>
            <a:r>
              <a:rPr lang="es-ES" sz="1575" b="1" i="0" u="none" strike="noStrike" cap="none">
                <a:solidFill>
                  <a:srgbClr val="2563EB"/>
                </a:solidFill>
                <a:latin typeface="Lato"/>
                <a:ea typeface="Lato"/>
                <a:cs typeface="Lato"/>
                <a:sym typeface="Lato"/>
              </a:rPr>
              <a:t>→</a:t>
            </a:r>
            <a:endParaRPr/>
          </a:p>
        </p:txBody>
      </p:sp>
      <p:sp>
        <p:nvSpPr>
          <p:cNvPr id="646" name="Google Shape;646;g3ef65ee95d1_0_477"/>
          <p:cNvSpPr txBox="1"/>
          <p:nvPr/>
        </p:nvSpPr>
        <p:spPr>
          <a:xfrm>
            <a:off x="6323371" y="5070626"/>
            <a:ext cx="200100" cy="242400"/>
          </a:xfrm>
          <a:prstGeom prst="rect">
            <a:avLst/>
          </a:prstGeom>
          <a:noFill/>
          <a:ln>
            <a:noFill/>
          </a:ln>
        </p:spPr>
        <p:txBody>
          <a:bodyPr spcFirstLastPara="1" wrap="square" lIns="0" tIns="0" rIns="0" bIns="0" anchor="t" anchorCtr="0">
            <a:spAutoFit/>
          </a:bodyPr>
          <a:lstStyle/>
          <a:p>
            <a:pPr marL="0" marR="0" lvl="0" indent="0" algn="l" rtl="0">
              <a:lnSpc>
                <a:spcPct val="149968"/>
              </a:lnSpc>
              <a:spcBef>
                <a:spcPts val="0"/>
              </a:spcBef>
              <a:spcAft>
                <a:spcPts val="0"/>
              </a:spcAft>
              <a:buNone/>
            </a:pPr>
            <a:r>
              <a:rPr lang="es-ES" sz="1575" b="1" i="0" u="none" strike="noStrike" cap="none" dirty="0">
                <a:solidFill>
                  <a:srgbClr val="2563EB"/>
                </a:solidFill>
                <a:latin typeface="Lato"/>
                <a:ea typeface="Lato"/>
                <a:cs typeface="Lato"/>
                <a:sym typeface="Lato"/>
              </a:rPr>
              <a:t>→</a:t>
            </a:r>
            <a:endParaRPr dirty="0"/>
          </a:p>
        </p:txBody>
      </p:sp>
      <p:sp>
        <p:nvSpPr>
          <p:cNvPr id="647" name="Google Shape;647;g3ef65ee95d1_0_477"/>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3150" b="1" i="0" u="none" strike="noStrike" cap="none" dirty="0">
                <a:solidFill>
                  <a:srgbClr val="1E293B"/>
                </a:solidFill>
                <a:latin typeface="Roboto" panose="02000000000000000000" pitchFamily="2" charset="0"/>
                <a:ea typeface="Roboto" panose="02000000000000000000" pitchFamily="2" charset="0"/>
                <a:cs typeface="Roboto" panose="02000000000000000000" pitchFamily="2" charset="0"/>
                <a:sym typeface="Urbanist"/>
              </a:rPr>
              <a:t>IA e a </a:t>
            </a:r>
            <a:r>
              <a:rPr lang="es-ES" sz="3150" b="1" i="0" u="none" strike="noStrike" cap="none" dirty="0" err="1">
                <a:solidFill>
                  <a:srgbClr val="1E293B"/>
                </a:solidFill>
                <a:latin typeface="Roboto" panose="02000000000000000000" pitchFamily="2" charset="0"/>
                <a:ea typeface="Roboto" panose="02000000000000000000" pitchFamily="2" charset="0"/>
                <a:cs typeface="Roboto" panose="02000000000000000000" pitchFamily="2" charset="0"/>
                <a:sym typeface="Urbanist"/>
              </a:rPr>
              <a:t>fabricação</a:t>
            </a:r>
            <a:r>
              <a:rPr lang="es-ES" sz="3150" b="1" i="0" u="none" strike="noStrike" cap="none" dirty="0">
                <a:solidFill>
                  <a:srgbClr val="1E293B"/>
                </a:solidFill>
                <a:latin typeface="Roboto" panose="02000000000000000000" pitchFamily="2" charset="0"/>
                <a:ea typeface="Roboto" panose="02000000000000000000" pitchFamily="2" charset="0"/>
                <a:cs typeface="Roboto" panose="02000000000000000000" pitchFamily="2" charset="0"/>
                <a:sym typeface="Urbanist"/>
              </a:rPr>
              <a:t> de vídeo</a:t>
            </a:r>
            <a:endParaRPr dirty="0">
              <a:latin typeface="Roboto" panose="02000000000000000000" pitchFamily="2" charset="0"/>
              <a:ea typeface="Roboto" panose="02000000000000000000" pitchFamily="2" charset="0"/>
              <a:cs typeface="Roboto" panose="02000000000000000000" pitchFamily="2" charset="0"/>
            </a:endParaRPr>
          </a:p>
        </p:txBody>
      </p:sp>
      <p:sp>
        <p:nvSpPr>
          <p:cNvPr id="648" name="Google Shape;648;g3ef65ee95d1_0_477"/>
          <p:cNvSpPr/>
          <p:nvPr/>
        </p:nvSpPr>
        <p:spPr>
          <a:xfrm>
            <a:off x="571500" y="1200150"/>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3" name="Imagem 2">
            <a:extLst>
              <a:ext uri="{FF2B5EF4-FFF2-40B4-BE49-F238E27FC236}">
                <a16:creationId xmlns:a16="http://schemas.microsoft.com/office/drawing/2014/main" id="{E5D5EEB2-4E75-46CE-78EA-0CEAE8F321F8}"/>
              </a:ext>
            </a:extLst>
          </p:cNvPr>
          <p:cNvPicPr>
            <a:picLocks noChangeAspect="1"/>
          </p:cNvPicPr>
          <p:nvPr/>
        </p:nvPicPr>
        <p:blipFill>
          <a:blip r:embed="rId5"/>
          <a:stretch>
            <a:fillRect/>
          </a:stretch>
        </p:blipFill>
        <p:spPr>
          <a:xfrm>
            <a:off x="10139157" y="48242"/>
            <a:ext cx="2033943" cy="1139007"/>
          </a:xfrm>
          <a:prstGeom prst="rect">
            <a:avLst/>
          </a:prstGeom>
          <a:ln>
            <a:noFill/>
          </a:ln>
          <a:effectLst>
            <a:softEdge rad="112500"/>
          </a:effec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652"/>
        <p:cNvGrpSpPr/>
        <p:nvPr/>
      </p:nvGrpSpPr>
      <p:grpSpPr>
        <a:xfrm>
          <a:off x="0" y="0"/>
          <a:ext cx="0" cy="0"/>
          <a:chOff x="0" y="0"/>
          <a:chExt cx="0" cy="0"/>
        </a:xfrm>
      </p:grpSpPr>
      <p:pic>
        <p:nvPicPr>
          <p:cNvPr id="653" name="Google Shape;653;g3ef65ee95d1_0_491" descr="image.png"/>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654" name="Google Shape;654;g3ef65ee95d1_0_491"/>
          <p:cNvSpPr txBox="1"/>
          <p:nvPr/>
        </p:nvSpPr>
        <p:spPr>
          <a:xfrm>
            <a:off x="571500" y="2143125"/>
            <a:ext cx="5286300" cy="1090683"/>
          </a:xfrm>
          <a:prstGeom prst="rect">
            <a:avLst/>
          </a:prstGeom>
          <a:noFill/>
          <a:ln>
            <a:noFill/>
          </a:ln>
        </p:spPr>
        <p:txBody>
          <a:bodyPr spcFirstLastPara="1" wrap="square" lIns="0" tIns="0" rIns="0" bIns="0" anchor="t" anchorCtr="0">
            <a:spAutoFit/>
          </a:bodyPr>
          <a:lstStyle/>
          <a:p>
            <a:pPr marL="0" marR="0" lvl="0" indent="0" algn="l" rtl="0">
              <a:lnSpc>
                <a:spcPct val="149968"/>
              </a:lnSpc>
              <a:spcBef>
                <a:spcPts val="0"/>
              </a:spcBef>
              <a:spcAft>
                <a:spcPts val="0"/>
              </a:spcAft>
              <a:buNone/>
            </a:pPr>
            <a:r>
              <a:rPr lang="es-ES" sz="1575" b="0"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O </a:t>
            </a:r>
            <a:r>
              <a:rPr lang="es-ES" sz="1575" b="0"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áudio</a:t>
            </a:r>
            <a:r>
              <a:rPr lang="es-ES" sz="1575" b="0"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pode ser manipulado </a:t>
            </a:r>
            <a:r>
              <a:rPr lang="es-ES" sz="1575" b="0"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com</a:t>
            </a:r>
            <a:r>
              <a:rPr lang="es-ES" sz="1575" b="0"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a:t>
            </a:r>
            <a:r>
              <a:rPr lang="es-ES" sz="1575" b="0"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ainda</a:t>
            </a:r>
            <a:r>
              <a:rPr lang="es-ES" sz="1575" b="0"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a:t>
            </a:r>
            <a:r>
              <a:rPr lang="es-ES" sz="1575" b="0"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mais</a:t>
            </a:r>
            <a:r>
              <a:rPr lang="es-ES" sz="1575" b="0"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a:t>
            </a:r>
            <a:r>
              <a:rPr lang="es-ES" sz="1575" b="0"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facilidade</a:t>
            </a:r>
            <a:r>
              <a:rPr lang="es-ES" sz="1575" b="0"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que o vídeo, representando </a:t>
            </a:r>
            <a:r>
              <a:rPr lang="es-ES" sz="1575" b="0"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uma</a:t>
            </a:r>
            <a:r>
              <a:rPr lang="es-ES" sz="1575" b="0"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a:t>
            </a:r>
            <a:r>
              <a:rPr lang="es-ES" sz="1575" b="0"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ameaça</a:t>
            </a:r>
            <a:r>
              <a:rPr lang="es-ES" sz="1575" b="0"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crítica à </a:t>
            </a:r>
            <a:r>
              <a:rPr lang="es-ES" sz="1575" b="0"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autenticidade</a:t>
            </a:r>
            <a:r>
              <a:rPr lang="es-ES" sz="1575" b="0"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a:t>
            </a:r>
            <a:endParaRPr dirty="0">
              <a:latin typeface="Roboto" panose="02000000000000000000" pitchFamily="2" charset="0"/>
              <a:ea typeface="Roboto" panose="02000000000000000000" pitchFamily="2" charset="0"/>
              <a:cs typeface="Roboto" panose="02000000000000000000" pitchFamily="2" charset="0"/>
            </a:endParaRPr>
          </a:p>
        </p:txBody>
      </p:sp>
      <p:sp>
        <p:nvSpPr>
          <p:cNvPr id="655" name="Google Shape;655;g3ef65ee95d1_0_491"/>
          <p:cNvSpPr txBox="1"/>
          <p:nvPr/>
        </p:nvSpPr>
        <p:spPr>
          <a:xfrm>
            <a:off x="571500" y="4948237"/>
            <a:ext cx="5286300" cy="657872"/>
          </a:xfrm>
          <a:prstGeom prst="rect">
            <a:avLst/>
          </a:prstGeom>
          <a:noFill/>
          <a:ln>
            <a:noFill/>
          </a:ln>
        </p:spPr>
        <p:txBody>
          <a:bodyPr spcFirstLastPara="1" wrap="square" lIns="0" tIns="0" rIns="0" bIns="0" anchor="t" anchorCtr="0">
            <a:spAutoFit/>
          </a:bodyPr>
          <a:lstStyle/>
          <a:p>
            <a:pPr marL="0" marR="0" lvl="0" indent="0" algn="l" rtl="0">
              <a:lnSpc>
                <a:spcPct val="149964"/>
              </a:lnSpc>
              <a:spcBef>
                <a:spcPts val="0"/>
              </a:spcBef>
              <a:spcAft>
                <a:spcPts val="0"/>
              </a:spcAft>
              <a:buNone/>
            </a:pPr>
            <a:r>
              <a:rPr lang="es-ES" sz="1425" b="0"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Isso</a:t>
            </a:r>
            <a:r>
              <a:rPr lang="es-ES" sz="1425" b="0"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permite </a:t>
            </a:r>
            <a:r>
              <a:rPr lang="es-ES" sz="1425" b="0"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gerar</a:t>
            </a:r>
            <a:r>
              <a:rPr lang="es-ES" sz="1425" b="0"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a:t>
            </a:r>
            <a:r>
              <a:rPr lang="es-ES" sz="1425" b="0"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declarações</a:t>
            </a:r>
            <a:r>
              <a:rPr lang="es-ES" sz="1425" b="0"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completas que nunca </a:t>
            </a:r>
            <a:r>
              <a:rPr lang="es-ES" sz="1425" b="0"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foram</a:t>
            </a:r>
            <a:r>
              <a:rPr lang="es-ES" sz="1425" b="0"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pronunciadas.</a:t>
            </a:r>
            <a:endParaRPr dirty="0">
              <a:latin typeface="Roboto" panose="02000000000000000000" pitchFamily="2" charset="0"/>
              <a:ea typeface="Roboto" panose="02000000000000000000" pitchFamily="2" charset="0"/>
              <a:cs typeface="Roboto" panose="02000000000000000000" pitchFamily="2" charset="0"/>
            </a:endParaRPr>
          </a:p>
        </p:txBody>
      </p:sp>
      <p:sp>
        <p:nvSpPr>
          <p:cNvPr id="656" name="Google Shape;656;g3ef65ee95d1_0_491"/>
          <p:cNvSpPr/>
          <p:nvPr/>
        </p:nvSpPr>
        <p:spPr>
          <a:xfrm>
            <a:off x="571500" y="4757737"/>
            <a:ext cx="5286300" cy="96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657" name="Google Shape;657;g3ef65ee95d1_0_491" descr="image.png"/>
          <p:cNvPicPr preferRelativeResize="0"/>
          <p:nvPr/>
        </p:nvPicPr>
        <p:blipFill rotWithShape="1">
          <a:blip r:embed="rId4">
            <a:alphaModFix/>
          </a:blip>
          <a:srcRect/>
          <a:stretch/>
        </p:blipFill>
        <p:spPr>
          <a:xfrm>
            <a:off x="6334125" y="1943100"/>
            <a:ext cx="5286375" cy="4000500"/>
          </a:xfrm>
          <a:prstGeom prst="rect">
            <a:avLst/>
          </a:prstGeom>
          <a:noFill/>
          <a:ln>
            <a:noFill/>
          </a:ln>
        </p:spPr>
      </p:pic>
      <p:pic>
        <p:nvPicPr>
          <p:cNvPr id="658" name="Google Shape;658;g3ef65ee95d1_0_491" descr="image.png"/>
          <p:cNvPicPr preferRelativeResize="0"/>
          <p:nvPr/>
        </p:nvPicPr>
        <p:blipFill rotWithShape="1">
          <a:blip r:embed="rId5">
            <a:alphaModFix/>
          </a:blip>
          <a:srcRect/>
          <a:stretch/>
        </p:blipFill>
        <p:spPr>
          <a:xfrm>
            <a:off x="571500" y="3328987"/>
            <a:ext cx="476250" cy="476250"/>
          </a:xfrm>
          <a:prstGeom prst="rect">
            <a:avLst/>
          </a:prstGeom>
          <a:noFill/>
          <a:ln>
            <a:noFill/>
          </a:ln>
        </p:spPr>
      </p:pic>
      <p:sp>
        <p:nvSpPr>
          <p:cNvPr id="659" name="Google Shape;659;g3ef65ee95d1_0_491"/>
          <p:cNvSpPr txBox="1"/>
          <p:nvPr/>
        </p:nvSpPr>
        <p:spPr>
          <a:xfrm>
            <a:off x="1238250" y="3386137"/>
            <a:ext cx="4619700" cy="3693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200" b="1" i="0" u="none" strike="noStrike" cap="none" dirty="0">
                <a:solidFill>
                  <a:srgbClr val="000000"/>
                </a:solidFill>
                <a:latin typeface="Roboto" panose="02000000000000000000" pitchFamily="2" charset="0"/>
                <a:ea typeface="Roboto" panose="02000000000000000000" pitchFamily="2" charset="0"/>
                <a:cs typeface="Roboto" panose="02000000000000000000" pitchFamily="2" charset="0"/>
                <a:sym typeface="Lato"/>
              </a:rPr>
              <a:t>Project </a:t>
            </a:r>
            <a:r>
              <a:rPr lang="es-ES" sz="1200" b="1" i="0" u="none" strike="noStrike" cap="none" dirty="0" err="1">
                <a:solidFill>
                  <a:srgbClr val="000000"/>
                </a:solidFill>
                <a:latin typeface="Roboto" panose="02000000000000000000" pitchFamily="2" charset="0"/>
                <a:ea typeface="Roboto" panose="02000000000000000000" pitchFamily="2" charset="0"/>
                <a:cs typeface="Roboto" panose="02000000000000000000" pitchFamily="2" charset="0"/>
                <a:sym typeface="Lato"/>
              </a:rPr>
              <a:t>VoCo</a:t>
            </a:r>
            <a:r>
              <a:rPr lang="es-ES" sz="1200" b="1" i="0" u="none" strike="noStrike" cap="none" dirty="0">
                <a:solidFill>
                  <a:srgbClr val="000000"/>
                </a:solidFill>
                <a:latin typeface="Roboto" panose="02000000000000000000" pitchFamily="2" charset="0"/>
                <a:ea typeface="Roboto" panose="02000000000000000000" pitchFamily="2" charset="0"/>
                <a:cs typeface="Roboto" panose="02000000000000000000" pitchFamily="2" charset="0"/>
                <a:sym typeface="Lato"/>
              </a:rPr>
              <a:t>: </a:t>
            </a:r>
            <a:r>
              <a:rPr lang="es-ES" sz="1200" b="1" i="0" u="none" strike="noStrike" cap="none" dirty="0" err="1">
                <a:solidFill>
                  <a:srgbClr val="000000"/>
                </a:solidFill>
                <a:latin typeface="Roboto" panose="02000000000000000000" pitchFamily="2" charset="0"/>
                <a:ea typeface="Roboto" panose="02000000000000000000" pitchFamily="2" charset="0"/>
                <a:cs typeface="Roboto" panose="02000000000000000000" pitchFamily="2" charset="0"/>
                <a:sym typeface="Lato"/>
              </a:rPr>
              <a:t>conhecido</a:t>
            </a:r>
            <a:r>
              <a:rPr lang="es-ES" sz="1200" b="1" i="0" u="none" strike="noStrike" cap="none" dirty="0">
                <a:solidFill>
                  <a:srgbClr val="000000"/>
                </a:solidFill>
                <a:latin typeface="Roboto" panose="02000000000000000000" pitchFamily="2" charset="0"/>
                <a:ea typeface="Roboto" panose="02000000000000000000" pitchFamily="2" charset="0"/>
                <a:cs typeface="Roboto" panose="02000000000000000000" pitchFamily="2" charset="0"/>
                <a:sym typeface="Lato"/>
              </a:rPr>
              <a:t> como o “Photoshop para </a:t>
            </a:r>
            <a:r>
              <a:rPr lang="es-ES" sz="1200" b="1" i="0" u="none" strike="noStrike" cap="none" dirty="0" err="1">
                <a:solidFill>
                  <a:srgbClr val="000000"/>
                </a:solidFill>
                <a:latin typeface="Roboto" panose="02000000000000000000" pitchFamily="2" charset="0"/>
                <a:ea typeface="Roboto" panose="02000000000000000000" pitchFamily="2" charset="0"/>
                <a:cs typeface="Roboto" panose="02000000000000000000" pitchFamily="2" charset="0"/>
                <a:sym typeface="Lato"/>
              </a:rPr>
              <a:t>áudio</a:t>
            </a:r>
            <a:r>
              <a:rPr lang="es-ES" sz="1200" b="1" i="0" u="none" strike="noStrike" cap="none" dirty="0">
                <a:solidFill>
                  <a:srgbClr val="000000"/>
                </a:solidFill>
                <a:latin typeface="Roboto" panose="02000000000000000000" pitchFamily="2" charset="0"/>
                <a:ea typeface="Roboto" panose="02000000000000000000" pitchFamily="2" charset="0"/>
                <a:cs typeface="Roboto" panose="02000000000000000000" pitchFamily="2" charset="0"/>
                <a:sym typeface="Lato"/>
              </a:rPr>
              <a:t>”, permite </a:t>
            </a:r>
            <a:r>
              <a:rPr lang="es-ES" sz="1200" b="1" i="0" u="none" strike="noStrike" cap="none" dirty="0" err="1">
                <a:solidFill>
                  <a:srgbClr val="000000"/>
                </a:solidFill>
                <a:latin typeface="Roboto" panose="02000000000000000000" pitchFamily="2" charset="0"/>
                <a:ea typeface="Roboto" panose="02000000000000000000" pitchFamily="2" charset="0"/>
                <a:cs typeface="Roboto" panose="02000000000000000000" pitchFamily="2" charset="0"/>
                <a:sym typeface="Lato"/>
              </a:rPr>
              <a:t>ditar</a:t>
            </a:r>
            <a:r>
              <a:rPr lang="es-ES" sz="1200" b="1" i="0" u="none" strike="noStrike" cap="none" dirty="0">
                <a:solidFill>
                  <a:srgbClr val="000000"/>
                </a:solidFill>
                <a:latin typeface="Roboto" panose="02000000000000000000" pitchFamily="2" charset="0"/>
                <a:ea typeface="Roboto" panose="02000000000000000000" pitchFamily="2" charset="0"/>
                <a:cs typeface="Roboto" panose="02000000000000000000" pitchFamily="2" charset="0"/>
                <a:sym typeface="Lato"/>
              </a:rPr>
              <a:t> novas </a:t>
            </a:r>
            <a:r>
              <a:rPr lang="es-ES" sz="1200" b="1" i="0" u="none" strike="noStrike" cap="none" dirty="0" err="1">
                <a:solidFill>
                  <a:srgbClr val="000000"/>
                </a:solidFill>
                <a:latin typeface="Roboto" panose="02000000000000000000" pitchFamily="2" charset="0"/>
                <a:ea typeface="Roboto" panose="02000000000000000000" pitchFamily="2" charset="0"/>
                <a:cs typeface="Roboto" panose="02000000000000000000" pitchFamily="2" charset="0"/>
                <a:sym typeface="Lato"/>
              </a:rPr>
              <a:t>palavras</a:t>
            </a:r>
            <a:r>
              <a:rPr lang="es-ES" sz="1200" b="1" i="0" u="none" strike="noStrike" cap="none" dirty="0">
                <a:solidFill>
                  <a:srgbClr val="000000"/>
                </a:solidFill>
                <a:latin typeface="Roboto" panose="02000000000000000000" pitchFamily="2" charset="0"/>
                <a:ea typeface="Roboto" panose="02000000000000000000" pitchFamily="2" charset="0"/>
                <a:cs typeface="Roboto" panose="02000000000000000000" pitchFamily="2" charset="0"/>
                <a:sym typeface="Lato"/>
              </a:rPr>
              <a:t> </a:t>
            </a:r>
            <a:r>
              <a:rPr lang="es-ES" sz="1200" b="1" i="0" u="none" strike="noStrike" cap="none" dirty="0" err="1">
                <a:solidFill>
                  <a:srgbClr val="000000"/>
                </a:solidFill>
                <a:latin typeface="Roboto" panose="02000000000000000000" pitchFamily="2" charset="0"/>
                <a:ea typeface="Roboto" panose="02000000000000000000" pitchFamily="2" charset="0"/>
                <a:cs typeface="Roboto" panose="02000000000000000000" pitchFamily="2" charset="0"/>
                <a:sym typeface="Lato"/>
              </a:rPr>
              <a:t>com</a:t>
            </a:r>
            <a:r>
              <a:rPr lang="es-ES" sz="1200" b="1" i="0" u="none" strike="noStrike" cap="none" dirty="0">
                <a:solidFill>
                  <a:srgbClr val="000000"/>
                </a:solidFill>
                <a:latin typeface="Roboto" panose="02000000000000000000" pitchFamily="2" charset="0"/>
                <a:ea typeface="Roboto" panose="02000000000000000000" pitchFamily="2" charset="0"/>
                <a:cs typeface="Roboto" panose="02000000000000000000" pitchFamily="2" charset="0"/>
                <a:sym typeface="Lato"/>
              </a:rPr>
              <a:t> a voz </a:t>
            </a:r>
            <a:r>
              <a:rPr lang="es-ES" sz="1200" b="1" i="0" u="none" strike="noStrike" cap="none" dirty="0" err="1">
                <a:solidFill>
                  <a:srgbClr val="000000"/>
                </a:solidFill>
                <a:latin typeface="Roboto" panose="02000000000000000000" pitchFamily="2" charset="0"/>
                <a:ea typeface="Roboto" panose="02000000000000000000" pitchFamily="2" charset="0"/>
                <a:cs typeface="Roboto" panose="02000000000000000000" pitchFamily="2" charset="0"/>
                <a:sym typeface="Lato"/>
              </a:rPr>
              <a:t>exata</a:t>
            </a:r>
            <a:r>
              <a:rPr lang="es-ES" sz="1200" b="1" i="0" u="none" strike="noStrike" cap="none" dirty="0">
                <a:solidFill>
                  <a:srgbClr val="000000"/>
                </a:solidFill>
                <a:latin typeface="Roboto" panose="02000000000000000000" pitchFamily="2" charset="0"/>
                <a:ea typeface="Roboto" panose="02000000000000000000" pitchFamily="2" charset="0"/>
                <a:cs typeface="Roboto" panose="02000000000000000000" pitchFamily="2" charset="0"/>
                <a:sym typeface="Lato"/>
              </a:rPr>
              <a:t> de </a:t>
            </a:r>
            <a:r>
              <a:rPr lang="es-ES" sz="1200" b="1" i="0" u="none" strike="noStrike" cap="none" dirty="0" err="1">
                <a:solidFill>
                  <a:srgbClr val="000000"/>
                </a:solidFill>
                <a:latin typeface="Roboto" panose="02000000000000000000" pitchFamily="2" charset="0"/>
                <a:ea typeface="Roboto" panose="02000000000000000000" pitchFamily="2" charset="0"/>
                <a:cs typeface="Roboto" panose="02000000000000000000" pitchFamily="2" charset="0"/>
                <a:sym typeface="Lato"/>
              </a:rPr>
              <a:t>uma</a:t>
            </a:r>
            <a:r>
              <a:rPr lang="es-ES" sz="1200" b="1" i="0" u="none" strike="noStrike" cap="none" dirty="0">
                <a:solidFill>
                  <a:srgbClr val="000000"/>
                </a:solidFill>
                <a:latin typeface="Roboto" panose="02000000000000000000" pitchFamily="2" charset="0"/>
                <a:ea typeface="Roboto" panose="02000000000000000000" pitchFamily="2" charset="0"/>
                <a:cs typeface="Roboto" panose="02000000000000000000" pitchFamily="2" charset="0"/>
                <a:sym typeface="Lato"/>
              </a:rPr>
              <a:t> </a:t>
            </a:r>
            <a:r>
              <a:rPr lang="es-ES" sz="1200" b="1" i="0" u="none" strike="noStrike" cap="none" dirty="0" err="1">
                <a:solidFill>
                  <a:srgbClr val="000000"/>
                </a:solidFill>
                <a:latin typeface="Roboto" panose="02000000000000000000" pitchFamily="2" charset="0"/>
                <a:ea typeface="Roboto" panose="02000000000000000000" pitchFamily="2" charset="0"/>
                <a:cs typeface="Roboto" panose="02000000000000000000" pitchFamily="2" charset="0"/>
                <a:sym typeface="Lato"/>
              </a:rPr>
              <a:t>pessoa</a:t>
            </a:r>
            <a:r>
              <a:rPr lang="es-ES" sz="1200" b="1" i="0" u="none" strike="noStrike" cap="none" dirty="0">
                <a:solidFill>
                  <a:srgbClr val="000000"/>
                </a:solidFill>
                <a:latin typeface="Roboto" panose="02000000000000000000" pitchFamily="2" charset="0"/>
                <a:ea typeface="Roboto" panose="02000000000000000000" pitchFamily="2" charset="0"/>
                <a:cs typeface="Roboto" panose="02000000000000000000" pitchFamily="2" charset="0"/>
                <a:sym typeface="Lato"/>
              </a:rPr>
              <a:t>.</a:t>
            </a:r>
            <a:endParaRPr dirty="0">
              <a:latin typeface="Roboto" panose="02000000000000000000" pitchFamily="2" charset="0"/>
              <a:ea typeface="Roboto" panose="02000000000000000000" pitchFamily="2" charset="0"/>
              <a:cs typeface="Roboto" panose="02000000000000000000" pitchFamily="2" charset="0"/>
            </a:endParaRPr>
          </a:p>
        </p:txBody>
      </p:sp>
      <p:pic>
        <p:nvPicPr>
          <p:cNvPr id="660" name="Google Shape;660;g3ef65ee95d1_0_491" descr="image.png"/>
          <p:cNvPicPr preferRelativeResize="0"/>
          <p:nvPr/>
        </p:nvPicPr>
        <p:blipFill rotWithShape="1">
          <a:blip r:embed="rId5">
            <a:alphaModFix/>
          </a:blip>
          <a:srcRect/>
          <a:stretch/>
        </p:blipFill>
        <p:spPr>
          <a:xfrm>
            <a:off x="571500" y="4043362"/>
            <a:ext cx="476250" cy="476250"/>
          </a:xfrm>
          <a:prstGeom prst="rect">
            <a:avLst/>
          </a:prstGeom>
          <a:noFill/>
          <a:ln>
            <a:noFill/>
          </a:ln>
        </p:spPr>
      </p:pic>
      <p:sp>
        <p:nvSpPr>
          <p:cNvPr id="661" name="Google Shape;661;g3ef65ee95d1_0_491"/>
          <p:cNvSpPr txBox="1"/>
          <p:nvPr/>
        </p:nvSpPr>
        <p:spPr>
          <a:xfrm>
            <a:off x="1238250" y="4100512"/>
            <a:ext cx="4619700" cy="3693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200" b="1" i="0" u="none" strike="noStrike" cap="none" dirty="0" err="1">
                <a:solidFill>
                  <a:srgbClr val="000000"/>
                </a:solidFill>
                <a:latin typeface="Roboto" panose="02000000000000000000" pitchFamily="2" charset="0"/>
                <a:ea typeface="Roboto" panose="02000000000000000000" pitchFamily="2" charset="0"/>
                <a:cs typeface="Roboto" panose="02000000000000000000" pitchFamily="2" charset="0"/>
                <a:sym typeface="Lato"/>
              </a:rPr>
              <a:t>Clonagem</a:t>
            </a:r>
            <a:r>
              <a:rPr lang="es-ES" sz="1200" b="1" i="0" u="none" strike="noStrike" cap="none" dirty="0">
                <a:solidFill>
                  <a:srgbClr val="000000"/>
                </a:solidFill>
                <a:latin typeface="Roboto" panose="02000000000000000000" pitchFamily="2" charset="0"/>
                <a:ea typeface="Roboto" panose="02000000000000000000" pitchFamily="2" charset="0"/>
                <a:cs typeface="Roboto" panose="02000000000000000000" pitchFamily="2" charset="0"/>
                <a:sym typeface="Lato"/>
              </a:rPr>
              <a:t> de voz: empresas como a </a:t>
            </a:r>
            <a:r>
              <a:rPr lang="es-ES" sz="1200" b="1" i="0" u="none" strike="noStrike" cap="none" dirty="0" err="1">
                <a:solidFill>
                  <a:srgbClr val="000000"/>
                </a:solidFill>
                <a:latin typeface="Roboto" panose="02000000000000000000" pitchFamily="2" charset="0"/>
                <a:ea typeface="Roboto" panose="02000000000000000000" pitchFamily="2" charset="0"/>
                <a:cs typeface="Roboto" panose="02000000000000000000" pitchFamily="2" charset="0"/>
                <a:sym typeface="Lato"/>
              </a:rPr>
              <a:t>Lyrebird</a:t>
            </a:r>
            <a:r>
              <a:rPr lang="es-ES" sz="1200" b="1" i="0" u="none" strike="noStrike" cap="none" dirty="0">
                <a:solidFill>
                  <a:srgbClr val="000000"/>
                </a:solidFill>
                <a:latin typeface="Roboto" panose="02000000000000000000" pitchFamily="2" charset="0"/>
                <a:ea typeface="Roboto" panose="02000000000000000000" pitchFamily="2" charset="0"/>
                <a:cs typeface="Roboto" panose="02000000000000000000" pitchFamily="2" charset="0"/>
                <a:sym typeface="Lato"/>
              </a:rPr>
              <a:t> </a:t>
            </a:r>
            <a:r>
              <a:rPr lang="es-ES" sz="1200" b="1" i="0" u="none" strike="noStrike" cap="none" dirty="0" err="1">
                <a:solidFill>
                  <a:srgbClr val="000000"/>
                </a:solidFill>
                <a:latin typeface="Roboto" panose="02000000000000000000" pitchFamily="2" charset="0"/>
                <a:ea typeface="Roboto" panose="02000000000000000000" pitchFamily="2" charset="0"/>
                <a:cs typeface="Roboto" panose="02000000000000000000" pitchFamily="2" charset="0"/>
                <a:sym typeface="Lato"/>
              </a:rPr>
              <a:t>afirmam</a:t>
            </a:r>
            <a:r>
              <a:rPr lang="es-ES" sz="1200" b="1" i="0" u="none" strike="noStrike" cap="none" dirty="0">
                <a:solidFill>
                  <a:srgbClr val="000000"/>
                </a:solidFill>
                <a:latin typeface="Roboto" panose="02000000000000000000" pitchFamily="2" charset="0"/>
                <a:ea typeface="Roboto" panose="02000000000000000000" pitchFamily="2" charset="0"/>
                <a:cs typeface="Roboto" panose="02000000000000000000" pitchFamily="2" charset="0"/>
                <a:sym typeface="Lato"/>
              </a:rPr>
              <a:t> poder criar </a:t>
            </a:r>
            <a:r>
              <a:rPr lang="es-ES" sz="1200" b="1" i="0" u="none" strike="noStrike" cap="none" dirty="0" err="1">
                <a:solidFill>
                  <a:srgbClr val="000000"/>
                </a:solidFill>
                <a:latin typeface="Roboto" panose="02000000000000000000" pitchFamily="2" charset="0"/>
                <a:ea typeface="Roboto" panose="02000000000000000000" pitchFamily="2" charset="0"/>
                <a:cs typeface="Roboto" panose="02000000000000000000" pitchFamily="2" charset="0"/>
                <a:sym typeface="Lato"/>
              </a:rPr>
              <a:t>uma</a:t>
            </a:r>
            <a:r>
              <a:rPr lang="es-ES" sz="1200" b="1" i="0" u="none" strike="noStrike" cap="none" dirty="0">
                <a:solidFill>
                  <a:srgbClr val="000000"/>
                </a:solidFill>
                <a:latin typeface="Roboto" panose="02000000000000000000" pitchFamily="2" charset="0"/>
                <a:ea typeface="Roboto" panose="02000000000000000000" pitchFamily="2" charset="0"/>
                <a:cs typeface="Roboto" panose="02000000000000000000" pitchFamily="2" charset="0"/>
                <a:sym typeface="Lato"/>
              </a:rPr>
              <a:t> “chave de voz” única </a:t>
            </a:r>
            <a:r>
              <a:rPr lang="es-ES" sz="1200" b="1" i="0" u="none" strike="noStrike" cap="none" dirty="0" err="1">
                <a:solidFill>
                  <a:srgbClr val="000000"/>
                </a:solidFill>
                <a:latin typeface="Roboto" panose="02000000000000000000" pitchFamily="2" charset="0"/>
                <a:ea typeface="Roboto" panose="02000000000000000000" pitchFamily="2" charset="0"/>
                <a:cs typeface="Roboto" panose="02000000000000000000" pitchFamily="2" charset="0"/>
                <a:sym typeface="Lato"/>
              </a:rPr>
              <a:t>com</a:t>
            </a:r>
            <a:r>
              <a:rPr lang="es-ES" sz="1200" b="1" i="0" u="none" strike="noStrike" cap="none" dirty="0">
                <a:solidFill>
                  <a:srgbClr val="000000"/>
                </a:solidFill>
                <a:latin typeface="Roboto" panose="02000000000000000000" pitchFamily="2" charset="0"/>
                <a:ea typeface="Roboto" panose="02000000000000000000" pitchFamily="2" charset="0"/>
                <a:cs typeface="Roboto" panose="02000000000000000000" pitchFamily="2" charset="0"/>
                <a:sym typeface="Lato"/>
              </a:rPr>
              <a:t> apenas </a:t>
            </a:r>
            <a:r>
              <a:rPr lang="es-ES" sz="1200" b="1" i="0" u="none" strike="noStrike" cap="none" dirty="0" err="1">
                <a:solidFill>
                  <a:srgbClr val="000000"/>
                </a:solidFill>
                <a:latin typeface="Roboto" panose="02000000000000000000" pitchFamily="2" charset="0"/>
                <a:ea typeface="Roboto" panose="02000000000000000000" pitchFamily="2" charset="0"/>
                <a:cs typeface="Roboto" panose="02000000000000000000" pitchFamily="2" charset="0"/>
                <a:sym typeface="Lato"/>
              </a:rPr>
              <a:t>um</a:t>
            </a:r>
            <a:r>
              <a:rPr lang="es-ES" sz="1200" b="1" i="0" u="none" strike="noStrike" cap="none" dirty="0">
                <a:solidFill>
                  <a:srgbClr val="000000"/>
                </a:solidFill>
                <a:latin typeface="Roboto" panose="02000000000000000000" pitchFamily="2" charset="0"/>
                <a:ea typeface="Roboto" panose="02000000000000000000" pitchFamily="2" charset="0"/>
                <a:cs typeface="Roboto" panose="02000000000000000000" pitchFamily="2" charset="0"/>
                <a:sym typeface="Lato"/>
              </a:rPr>
              <a:t> minuto de </a:t>
            </a:r>
            <a:r>
              <a:rPr lang="es-ES" sz="1200" b="1" i="0" u="none" strike="noStrike" cap="none" dirty="0" err="1">
                <a:solidFill>
                  <a:srgbClr val="000000"/>
                </a:solidFill>
                <a:latin typeface="Roboto" panose="02000000000000000000" pitchFamily="2" charset="0"/>
                <a:ea typeface="Roboto" panose="02000000000000000000" pitchFamily="2" charset="0"/>
                <a:cs typeface="Roboto" panose="02000000000000000000" pitchFamily="2" charset="0"/>
                <a:sym typeface="Lato"/>
              </a:rPr>
              <a:t>gravação</a:t>
            </a:r>
            <a:r>
              <a:rPr lang="es-ES" sz="1200" b="1" i="0" u="none" strike="noStrike" cap="none" dirty="0">
                <a:solidFill>
                  <a:srgbClr val="000000"/>
                </a:solidFill>
                <a:latin typeface="Roboto" panose="02000000000000000000" pitchFamily="2" charset="0"/>
                <a:ea typeface="Roboto" panose="02000000000000000000" pitchFamily="2" charset="0"/>
                <a:cs typeface="Roboto" panose="02000000000000000000" pitchFamily="2" charset="0"/>
                <a:sym typeface="Lato"/>
              </a:rPr>
              <a:t>.</a:t>
            </a:r>
            <a:endParaRPr dirty="0">
              <a:latin typeface="Roboto" panose="02000000000000000000" pitchFamily="2" charset="0"/>
              <a:ea typeface="Roboto" panose="02000000000000000000" pitchFamily="2" charset="0"/>
              <a:cs typeface="Roboto" panose="02000000000000000000" pitchFamily="2" charset="0"/>
            </a:endParaRPr>
          </a:p>
        </p:txBody>
      </p:sp>
      <p:pic>
        <p:nvPicPr>
          <p:cNvPr id="662" name="Google Shape;662;g3ef65ee95d1_0_491" descr="image.png"/>
          <p:cNvPicPr preferRelativeResize="0"/>
          <p:nvPr/>
        </p:nvPicPr>
        <p:blipFill rotWithShape="1">
          <a:blip r:embed="rId6">
            <a:alphaModFix/>
          </a:blip>
          <a:srcRect/>
          <a:stretch/>
        </p:blipFill>
        <p:spPr>
          <a:xfrm>
            <a:off x="723900" y="3452812"/>
            <a:ext cx="171450" cy="228600"/>
          </a:xfrm>
          <a:prstGeom prst="rect">
            <a:avLst/>
          </a:prstGeom>
          <a:noFill/>
          <a:ln>
            <a:noFill/>
          </a:ln>
        </p:spPr>
      </p:pic>
      <p:pic>
        <p:nvPicPr>
          <p:cNvPr id="663" name="Google Shape;663;g3ef65ee95d1_0_491" descr="image.png"/>
          <p:cNvPicPr preferRelativeResize="0"/>
          <p:nvPr/>
        </p:nvPicPr>
        <p:blipFill rotWithShape="1">
          <a:blip r:embed="rId7">
            <a:alphaModFix/>
          </a:blip>
          <a:srcRect/>
          <a:stretch/>
        </p:blipFill>
        <p:spPr>
          <a:xfrm>
            <a:off x="695325" y="4167187"/>
            <a:ext cx="228600" cy="228600"/>
          </a:xfrm>
          <a:prstGeom prst="rect">
            <a:avLst/>
          </a:prstGeom>
          <a:noFill/>
          <a:ln>
            <a:noFill/>
          </a:ln>
        </p:spPr>
      </p:pic>
      <p:sp>
        <p:nvSpPr>
          <p:cNvPr id="664" name="Google Shape;664;g3ef65ee95d1_0_491"/>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3150" b="1" i="0" u="none" strike="noStrike" cap="none" dirty="0" err="1">
                <a:solidFill>
                  <a:srgbClr val="1E293B"/>
                </a:solidFill>
                <a:latin typeface="Roboto" panose="02000000000000000000" pitchFamily="2" charset="0"/>
                <a:ea typeface="Roboto" panose="02000000000000000000" pitchFamily="2" charset="0"/>
                <a:cs typeface="Roboto" panose="02000000000000000000" pitchFamily="2" charset="0"/>
                <a:sym typeface="Urbanist"/>
              </a:rPr>
              <a:t>Manipulação</a:t>
            </a:r>
            <a:r>
              <a:rPr lang="es-ES" sz="3150" b="1" i="0" u="none" strike="noStrike" cap="none" dirty="0">
                <a:solidFill>
                  <a:srgbClr val="1E293B"/>
                </a:solidFill>
                <a:latin typeface="Roboto" panose="02000000000000000000" pitchFamily="2" charset="0"/>
                <a:ea typeface="Roboto" panose="02000000000000000000" pitchFamily="2" charset="0"/>
                <a:cs typeface="Roboto" panose="02000000000000000000" pitchFamily="2" charset="0"/>
                <a:sym typeface="Urbanist"/>
              </a:rPr>
              <a:t> de </a:t>
            </a:r>
            <a:r>
              <a:rPr lang="es-ES" sz="3150" b="1" i="0" u="none" strike="noStrike" cap="none" dirty="0" err="1">
                <a:solidFill>
                  <a:srgbClr val="1E293B"/>
                </a:solidFill>
                <a:latin typeface="Roboto" panose="02000000000000000000" pitchFamily="2" charset="0"/>
                <a:ea typeface="Roboto" panose="02000000000000000000" pitchFamily="2" charset="0"/>
                <a:cs typeface="Roboto" panose="02000000000000000000" pitchFamily="2" charset="0"/>
                <a:sym typeface="Urbanist"/>
              </a:rPr>
              <a:t>áudio</a:t>
            </a:r>
            <a:r>
              <a:rPr lang="es-ES" sz="3150" b="1" i="0" u="none" strike="noStrike" cap="none" dirty="0">
                <a:solidFill>
                  <a:srgbClr val="1E293B"/>
                </a:solidFill>
                <a:latin typeface="Roboto" panose="02000000000000000000" pitchFamily="2" charset="0"/>
                <a:ea typeface="Roboto" panose="02000000000000000000" pitchFamily="2" charset="0"/>
                <a:cs typeface="Roboto" panose="02000000000000000000" pitchFamily="2" charset="0"/>
                <a:sym typeface="Urbanist"/>
              </a:rPr>
              <a:t> sintético</a:t>
            </a:r>
            <a:endParaRPr dirty="0">
              <a:latin typeface="Roboto" panose="02000000000000000000" pitchFamily="2" charset="0"/>
              <a:ea typeface="Roboto" panose="02000000000000000000" pitchFamily="2" charset="0"/>
              <a:cs typeface="Roboto" panose="02000000000000000000" pitchFamily="2" charset="0"/>
            </a:endParaRPr>
          </a:p>
        </p:txBody>
      </p:sp>
      <p:sp>
        <p:nvSpPr>
          <p:cNvPr id="665" name="Google Shape;665;g3ef65ee95d1_0_491"/>
          <p:cNvSpPr/>
          <p:nvPr/>
        </p:nvSpPr>
        <p:spPr>
          <a:xfrm>
            <a:off x="571500" y="1200150"/>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3" name="Imagem 2">
            <a:extLst>
              <a:ext uri="{FF2B5EF4-FFF2-40B4-BE49-F238E27FC236}">
                <a16:creationId xmlns:a16="http://schemas.microsoft.com/office/drawing/2014/main" id="{2CD2B3F2-5598-5D78-01F4-D51AEF0FF90B}"/>
              </a:ext>
            </a:extLst>
          </p:cNvPr>
          <p:cNvPicPr>
            <a:picLocks noChangeAspect="1"/>
          </p:cNvPicPr>
          <p:nvPr/>
        </p:nvPicPr>
        <p:blipFill>
          <a:blip r:embed="rId8"/>
          <a:stretch>
            <a:fillRect/>
          </a:stretch>
        </p:blipFill>
        <p:spPr>
          <a:xfrm>
            <a:off x="10073390" y="1996"/>
            <a:ext cx="2033943" cy="1139007"/>
          </a:xfrm>
          <a:prstGeom prst="rect">
            <a:avLst/>
          </a:prstGeom>
          <a:ln>
            <a:noFill/>
          </a:ln>
          <a:effectLst>
            <a:softEdge rad="112500"/>
          </a:effec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354">
          <a:extLst>
            <a:ext uri="{FF2B5EF4-FFF2-40B4-BE49-F238E27FC236}">
              <a16:creationId xmlns:a16="http://schemas.microsoft.com/office/drawing/2014/main" id="{1619CC59-15D6-0F08-2E7F-917E83A9A48D}"/>
            </a:ext>
          </a:extLst>
        </p:cNvPr>
        <p:cNvGrpSpPr/>
        <p:nvPr/>
      </p:nvGrpSpPr>
      <p:grpSpPr>
        <a:xfrm>
          <a:off x="0" y="0"/>
          <a:ext cx="0" cy="0"/>
          <a:chOff x="0" y="0"/>
          <a:chExt cx="0" cy="0"/>
        </a:xfrm>
      </p:grpSpPr>
      <p:sp>
        <p:nvSpPr>
          <p:cNvPr id="355" name="Google Shape;355;p25">
            <a:extLst>
              <a:ext uri="{FF2B5EF4-FFF2-40B4-BE49-F238E27FC236}">
                <a16:creationId xmlns:a16="http://schemas.microsoft.com/office/drawing/2014/main" id="{A0C3B4CC-01A6-1465-425F-2C870C31A32E}"/>
              </a:ext>
            </a:extLst>
          </p:cNvPr>
          <p:cNvSpPr/>
          <p:nvPr/>
        </p:nvSpPr>
        <p:spPr>
          <a:xfrm>
            <a:off x="185194" y="138896"/>
            <a:ext cx="11852476" cy="6569511"/>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6" name="Google Shape;356;p25">
            <a:extLst>
              <a:ext uri="{FF2B5EF4-FFF2-40B4-BE49-F238E27FC236}">
                <a16:creationId xmlns:a16="http://schemas.microsoft.com/office/drawing/2014/main" id="{3687FF6F-A1BD-26B9-53EF-EBE56D25A253}"/>
              </a:ext>
            </a:extLst>
          </p:cNvPr>
          <p:cNvSpPr/>
          <p:nvPr/>
        </p:nvSpPr>
        <p:spPr>
          <a:xfrm>
            <a:off x="0" y="298901"/>
            <a:ext cx="5882326"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7" name="Google Shape;357;p25">
            <a:extLst>
              <a:ext uri="{FF2B5EF4-FFF2-40B4-BE49-F238E27FC236}">
                <a16:creationId xmlns:a16="http://schemas.microsoft.com/office/drawing/2014/main" id="{177CFB02-FCDA-A02D-A1AF-60F1F6122FF5}"/>
              </a:ext>
            </a:extLst>
          </p:cNvPr>
          <p:cNvSpPr txBox="1"/>
          <p:nvPr/>
        </p:nvSpPr>
        <p:spPr>
          <a:xfrm>
            <a:off x="294969" y="412226"/>
            <a:ext cx="5587358" cy="584735"/>
          </a:xfrm>
          <a:prstGeom prst="rect">
            <a:avLst/>
          </a:prstGeom>
          <a:noFill/>
          <a:ln>
            <a:noFill/>
          </a:ln>
        </p:spPr>
        <p:txBody>
          <a:bodyPr spcFirstLastPara="1" wrap="square" lIns="91425" tIns="45700" rIns="91425" bIns="45700" anchor="t" anchorCtr="0">
            <a:spAutoFit/>
          </a:bodyPr>
          <a:lstStyle/>
          <a:p>
            <a:pPr lvl="0"/>
            <a:r>
              <a:rPr lang="es-ES" sz="1600" b="1" dirty="0">
                <a:solidFill>
                  <a:schemeClr val="bg1"/>
                </a:solidFill>
                <a:latin typeface="Roboto" panose="02000000000000000000" pitchFamily="2" charset="0"/>
                <a:ea typeface="Roboto" panose="02000000000000000000" pitchFamily="2" charset="0"/>
                <a:cs typeface="Roboto" panose="02000000000000000000" pitchFamily="2" charset="0"/>
              </a:rPr>
              <a:t>A evolução do controle político na era digital: das plataformas à governança algorítmica</a:t>
            </a:r>
          </a:p>
        </p:txBody>
      </p:sp>
      <p:sp>
        <p:nvSpPr>
          <p:cNvPr id="359" name="Google Shape;359;p25">
            <a:extLst>
              <a:ext uri="{FF2B5EF4-FFF2-40B4-BE49-F238E27FC236}">
                <a16:creationId xmlns:a16="http://schemas.microsoft.com/office/drawing/2014/main" id="{2CB2C6CE-8D6F-F2E3-0939-AECB9AA9A66A}"/>
              </a:ext>
            </a:extLst>
          </p:cNvPr>
          <p:cNvSpPr/>
          <p:nvPr/>
        </p:nvSpPr>
        <p:spPr>
          <a:xfrm>
            <a:off x="-137160" y="195118"/>
            <a:ext cx="6096000" cy="1024082"/>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 name="TextBox 3">
            <a:extLst>
              <a:ext uri="{FF2B5EF4-FFF2-40B4-BE49-F238E27FC236}">
                <a16:creationId xmlns:a16="http://schemas.microsoft.com/office/drawing/2014/main" id="{794BDD04-F909-CF74-B321-2214AD68CD2B}"/>
              </a:ext>
            </a:extLst>
          </p:cNvPr>
          <p:cNvSpPr txBox="1"/>
          <p:nvPr/>
        </p:nvSpPr>
        <p:spPr>
          <a:xfrm>
            <a:off x="432376" y="1436308"/>
            <a:ext cx="11052927" cy="4031873"/>
          </a:xfrm>
          <a:prstGeom prst="rect">
            <a:avLst/>
          </a:prstGeom>
          <a:noFill/>
        </p:spPr>
        <p:txBody>
          <a:bodyPr wrap="square">
            <a:spAutoFit/>
          </a:bodyPr>
          <a:lstStyle/>
          <a:p>
            <a:pPr marL="285750" indent="-285750">
              <a:buFont typeface="Wingdings" panose="05000000000000000000" pitchFamily="2" charset="2"/>
              <a:buChar char="§"/>
            </a:pPr>
            <a:r>
              <a:rPr lang="es-ES" sz="1600" dirty="0">
                <a:solidFill>
                  <a:srgbClr val="303030"/>
                </a:solidFill>
                <a:latin typeface="Roboto" panose="02000000000000000000" pitchFamily="2" charset="0"/>
                <a:ea typeface="Roboto" panose="02000000000000000000" pitchFamily="2" charset="0"/>
                <a:cs typeface="Roboto" panose="02000000000000000000" pitchFamily="2" charset="0"/>
              </a:rPr>
              <a:t>Tema central: como a inteligência artificial amplia os mecanismos de controle social.</a:t>
            </a:r>
          </a:p>
          <a:p>
            <a:pPr marL="285750" indent="-285750">
              <a:buFont typeface="Wingdings" panose="05000000000000000000" pitchFamily="2" charset="2"/>
              <a:buChar char="§"/>
            </a:pPr>
            <a:endParaRPr lang="pt-BR" sz="1600" dirty="0">
              <a:solidFill>
                <a:srgbClr val="303030"/>
              </a:solidFill>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es-ES" sz="1600" dirty="0">
                <a:latin typeface="Roboto" panose="02000000000000000000" pitchFamily="2" charset="0"/>
                <a:ea typeface="Roboto" panose="02000000000000000000" pitchFamily="2" charset="0"/>
                <a:cs typeface="Roboto" panose="02000000000000000000" pitchFamily="2" charset="0"/>
              </a:rPr>
              <a:t>Digitalização do controle: o controle da informação passou da censura estatal direta para a exploração massiva da comunicação digital.</a:t>
            </a:r>
          </a:p>
          <a:p>
            <a:pPr marL="285750" indent="-285750">
              <a:buFont typeface="Wingdings" panose="05000000000000000000" pitchFamily="2" charset="2"/>
              <a:buChar char="§"/>
            </a:pPr>
            <a:endParaRPr lang="pt-BR" sz="1600" dirty="0">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es-ES" sz="1600" dirty="0">
                <a:latin typeface="Roboto" panose="02000000000000000000" pitchFamily="2" charset="0"/>
                <a:ea typeface="Roboto" panose="02000000000000000000" pitchFamily="2" charset="0"/>
                <a:cs typeface="Roboto" panose="02000000000000000000" pitchFamily="2" charset="0"/>
              </a:rPr>
              <a:t>O “sistema de mídia híbrido”: as redes sociais e as plataformas (como Twitter e Facebook) não são apenas canais passivos. Elas atuam como atores políticos que desenham algoritmos para manipular conexões, otimizar o engajamento e extrair informações pessoais de bilhões de usuários.</a:t>
            </a:r>
          </a:p>
          <a:p>
            <a:pPr marL="285750" indent="-285750">
              <a:buFont typeface="Wingdings" panose="05000000000000000000" pitchFamily="2" charset="2"/>
              <a:buChar char="§"/>
            </a:pPr>
            <a:endParaRPr lang="pt-BR" sz="1600" dirty="0">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es-ES" sz="1600" dirty="0">
                <a:latin typeface="Roboto" panose="02000000000000000000" pitchFamily="2" charset="0"/>
                <a:ea typeface="Roboto" panose="02000000000000000000" pitchFamily="2" charset="0"/>
                <a:cs typeface="Roboto" panose="02000000000000000000" pitchFamily="2" charset="0"/>
              </a:rPr>
              <a:t>Extração e “dados híbridos”: a coleta massiva integra diversos rastros digitais (buscas, localização, interações, hábitos de consumo). Ao cruzar esses dados, cria-se a maior infraestrutura de vigilância social da história.</a:t>
            </a:r>
          </a:p>
          <a:p>
            <a:pPr marL="285750" indent="-285750">
              <a:buFont typeface="Wingdings" panose="05000000000000000000" pitchFamily="2" charset="2"/>
              <a:buChar char="§"/>
            </a:pPr>
            <a:endParaRPr lang="pt-BR" sz="1600" dirty="0">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es-ES" sz="1600" dirty="0">
                <a:latin typeface="Roboto" panose="02000000000000000000" pitchFamily="2" charset="0"/>
                <a:ea typeface="Roboto" panose="02000000000000000000" pitchFamily="2" charset="0"/>
                <a:cs typeface="Roboto" panose="02000000000000000000" pitchFamily="2" charset="0"/>
              </a:rPr>
              <a:t>A inteligência artificial como motor: os algoritmos, baseados em teorias da cibernética, utilizam aprendizado de máquina (machine learning) para detectar padrões no comportamento humano. A IA transforma grandes volumes de dados brutos em previsões precisas sobre preferências e inclinações políticas.</a:t>
            </a:r>
          </a:p>
          <a:p>
            <a:endParaRPr lang="pt-BR" sz="1600" dirty="0">
              <a:latin typeface="+mj-lt"/>
            </a:endParaRPr>
          </a:p>
        </p:txBody>
      </p:sp>
      <p:pic>
        <p:nvPicPr>
          <p:cNvPr id="6" name="Imagem 5">
            <a:extLst>
              <a:ext uri="{FF2B5EF4-FFF2-40B4-BE49-F238E27FC236}">
                <a16:creationId xmlns:a16="http://schemas.microsoft.com/office/drawing/2014/main" id="{E3475FAF-BC62-9605-E713-185448B69D0F}"/>
              </a:ext>
            </a:extLst>
          </p:cNvPr>
          <p:cNvPicPr>
            <a:picLocks noChangeAspect="1"/>
          </p:cNvPicPr>
          <p:nvPr/>
        </p:nvPicPr>
        <p:blipFill>
          <a:blip r:embed="rId3"/>
          <a:stretch>
            <a:fillRect/>
          </a:stretch>
        </p:blipFill>
        <p:spPr>
          <a:xfrm>
            <a:off x="191500" y="5479702"/>
            <a:ext cx="11828721" cy="1228706"/>
          </a:xfrm>
          <a:prstGeom prst="rect">
            <a:avLst/>
          </a:prstGeom>
        </p:spPr>
      </p:pic>
    </p:spTree>
    <p:extLst>
      <p:ext uri="{BB962C8B-B14F-4D97-AF65-F5344CB8AC3E}">
        <p14:creationId xmlns:p14="http://schemas.microsoft.com/office/powerpoint/2010/main" val="2827202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anim calcmode="lin" valueType="num">
                                      <p:cBhvr additive="base">
                                        <p:cTn id="13"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animEffect transition="in" filter="barn(inVertical)">
                                      <p:cBhvr>
                                        <p:cTn id="19" dur="500"/>
                                        <p:tgtEl>
                                          <p:spTgt spid="4">
                                            <p:txEl>
                                              <p:pRg st="6" end="6"/>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4">
                                            <p:txEl>
                                              <p:pRg st="8" end="8"/>
                                            </p:txEl>
                                          </p:spTgt>
                                        </p:tgtEl>
                                        <p:attrNameLst>
                                          <p:attrName>style.visibility</p:attrName>
                                        </p:attrNameLst>
                                      </p:cBhvr>
                                      <p:to>
                                        <p:strVal val="visible"/>
                                      </p:to>
                                    </p:set>
                                    <p:animEffect transition="in" filter="barn(inVertical)">
                                      <p:cBhvr>
                                        <p:cTn id="24"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354">
          <a:extLst>
            <a:ext uri="{FF2B5EF4-FFF2-40B4-BE49-F238E27FC236}">
              <a16:creationId xmlns:a16="http://schemas.microsoft.com/office/drawing/2014/main" id="{58D06F53-79CC-E5BF-AC12-AB1586519234}"/>
            </a:ext>
          </a:extLst>
        </p:cNvPr>
        <p:cNvGrpSpPr/>
        <p:nvPr/>
      </p:nvGrpSpPr>
      <p:grpSpPr>
        <a:xfrm>
          <a:off x="0" y="0"/>
          <a:ext cx="0" cy="0"/>
          <a:chOff x="0" y="0"/>
          <a:chExt cx="0" cy="0"/>
        </a:xfrm>
      </p:grpSpPr>
      <p:sp>
        <p:nvSpPr>
          <p:cNvPr id="355" name="Google Shape;355;p25">
            <a:extLst>
              <a:ext uri="{FF2B5EF4-FFF2-40B4-BE49-F238E27FC236}">
                <a16:creationId xmlns:a16="http://schemas.microsoft.com/office/drawing/2014/main" id="{E016DC87-E4F7-88BF-9810-42BB53EBB7D9}"/>
              </a:ext>
            </a:extLst>
          </p:cNvPr>
          <p:cNvSpPr/>
          <p:nvPr/>
        </p:nvSpPr>
        <p:spPr>
          <a:xfrm>
            <a:off x="185194" y="138896"/>
            <a:ext cx="11852476" cy="6569511"/>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6" name="Google Shape;356;p25">
            <a:extLst>
              <a:ext uri="{FF2B5EF4-FFF2-40B4-BE49-F238E27FC236}">
                <a16:creationId xmlns:a16="http://schemas.microsoft.com/office/drawing/2014/main" id="{852202F9-78F5-703C-32D6-D28A1CFCF678}"/>
              </a:ext>
            </a:extLst>
          </p:cNvPr>
          <p:cNvSpPr/>
          <p:nvPr/>
        </p:nvSpPr>
        <p:spPr>
          <a:xfrm>
            <a:off x="0" y="298901"/>
            <a:ext cx="5882326"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7" name="Google Shape;357;p25">
            <a:extLst>
              <a:ext uri="{FF2B5EF4-FFF2-40B4-BE49-F238E27FC236}">
                <a16:creationId xmlns:a16="http://schemas.microsoft.com/office/drawing/2014/main" id="{D19762E8-6625-94A0-8313-2F66908F0217}"/>
              </a:ext>
            </a:extLst>
          </p:cNvPr>
          <p:cNvSpPr txBox="1"/>
          <p:nvPr/>
        </p:nvSpPr>
        <p:spPr>
          <a:xfrm>
            <a:off x="846639" y="412226"/>
            <a:ext cx="5035687" cy="338514"/>
          </a:xfrm>
          <a:prstGeom prst="rect">
            <a:avLst/>
          </a:prstGeom>
          <a:noFill/>
          <a:ln>
            <a:noFill/>
          </a:ln>
        </p:spPr>
        <p:txBody>
          <a:bodyPr spcFirstLastPara="1" wrap="square" lIns="91425" tIns="45700" rIns="91425" bIns="45700" anchor="t" anchorCtr="0">
            <a:spAutoFit/>
          </a:bodyPr>
          <a:lstStyle/>
          <a:p>
            <a:pPr lvl="0"/>
            <a:r>
              <a:rPr lang="es-ES" sz="1600" b="1" dirty="0">
                <a:solidFill>
                  <a:schemeClr val="bg1"/>
                </a:solidFill>
                <a:latin typeface="Roboto" panose="02000000000000000000" pitchFamily="2" charset="0"/>
                <a:ea typeface="Roboto" panose="02000000000000000000" pitchFamily="2" charset="0"/>
                <a:cs typeface="Roboto" panose="02000000000000000000" pitchFamily="2" charset="0"/>
              </a:rPr>
              <a:t>Governança algorítmica e classificação social</a:t>
            </a:r>
          </a:p>
        </p:txBody>
      </p:sp>
      <p:sp>
        <p:nvSpPr>
          <p:cNvPr id="359" name="Google Shape;359;p25">
            <a:extLst>
              <a:ext uri="{FF2B5EF4-FFF2-40B4-BE49-F238E27FC236}">
                <a16:creationId xmlns:a16="http://schemas.microsoft.com/office/drawing/2014/main" id="{B234F20F-B2B2-103D-D8EC-D30829588FD5}"/>
              </a:ext>
            </a:extLst>
          </p:cNvPr>
          <p:cNvSpPr/>
          <p:nvPr/>
        </p:nvSpPr>
        <p:spPr>
          <a:xfrm>
            <a:off x="-137160" y="195118"/>
            <a:ext cx="6096000" cy="1024082"/>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 name="TextBox 3">
            <a:extLst>
              <a:ext uri="{FF2B5EF4-FFF2-40B4-BE49-F238E27FC236}">
                <a16:creationId xmlns:a16="http://schemas.microsoft.com/office/drawing/2014/main" id="{EB677B4E-6D2A-F493-9308-5C9EB251CC2B}"/>
              </a:ext>
            </a:extLst>
          </p:cNvPr>
          <p:cNvSpPr txBox="1"/>
          <p:nvPr/>
        </p:nvSpPr>
        <p:spPr>
          <a:xfrm>
            <a:off x="432376" y="1635082"/>
            <a:ext cx="11052927" cy="4524315"/>
          </a:xfrm>
          <a:prstGeom prst="rect">
            <a:avLst/>
          </a:prstGeom>
          <a:noFill/>
        </p:spPr>
        <p:txBody>
          <a:bodyPr wrap="square">
            <a:spAutoFit/>
          </a:bodyPr>
          <a:lstStyle/>
          <a:p>
            <a:pPr marL="285750" indent="-285750" algn="just">
              <a:buFont typeface="Wingdings" panose="05000000000000000000" pitchFamily="2" charset="2"/>
              <a:buChar char="§"/>
            </a:pPr>
            <a:r>
              <a:rPr lang="es-ES" sz="1800" dirty="0">
                <a:solidFill>
                  <a:srgbClr val="303030"/>
                </a:solidFill>
                <a:latin typeface="Roboto" panose="02000000000000000000" pitchFamily="2" charset="0"/>
                <a:ea typeface="Roboto" panose="02000000000000000000" pitchFamily="2" charset="0"/>
                <a:cs typeface="Roboto" panose="02000000000000000000" pitchFamily="2" charset="0"/>
              </a:rPr>
              <a:t>O surgimento da “burocracia da IA”: em nome da eficiência estatal, funções e decisões burocráticas são terceirizadas para sistemas automatizados. Isso altera a autoridade do Estado, baseada na racionalidade humana.</a:t>
            </a:r>
          </a:p>
          <a:p>
            <a:pPr marL="285750" indent="-285750" algn="just">
              <a:buFont typeface="Wingdings" panose="05000000000000000000" pitchFamily="2" charset="2"/>
              <a:buChar char="§"/>
            </a:pPr>
            <a:endParaRPr lang="pt-BR" sz="1800" dirty="0">
              <a:solidFill>
                <a:srgbClr val="303030"/>
              </a:solidFill>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es-ES" sz="1800" dirty="0">
                <a:solidFill>
                  <a:srgbClr val="303030"/>
                </a:solidFill>
                <a:latin typeface="Roboto" panose="02000000000000000000" pitchFamily="2" charset="0"/>
                <a:ea typeface="Roboto" panose="02000000000000000000" pitchFamily="2" charset="0"/>
                <a:cs typeface="Roboto" panose="02000000000000000000" pitchFamily="2" charset="0"/>
              </a:rPr>
              <a:t>Classificação automatizada: os dados alimentam sistemas de classificação e pontuação (scoring) dos cidadãos. O comportamento online e offline é quantificado para influenciar diretamente o acesso a recursos, crédito, emprego e até à liberdade de circulação (vigilância preditiva).</a:t>
            </a:r>
          </a:p>
          <a:p>
            <a:pPr marL="285750" indent="-285750" algn="just">
              <a:buFont typeface="Wingdings" panose="05000000000000000000" pitchFamily="2" charset="2"/>
              <a:buChar char="§"/>
            </a:pPr>
            <a:endParaRPr lang="pt-BR" sz="1800" dirty="0">
              <a:solidFill>
                <a:srgbClr val="303030"/>
              </a:solidFill>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es-ES" sz="1800" dirty="0">
                <a:solidFill>
                  <a:srgbClr val="303030"/>
                </a:solidFill>
                <a:latin typeface="Roboto" panose="02000000000000000000" pitchFamily="2" charset="0"/>
                <a:ea typeface="Roboto" panose="02000000000000000000" pitchFamily="2" charset="0"/>
                <a:cs typeface="Roboto" panose="02000000000000000000" pitchFamily="2" charset="0"/>
              </a:rPr>
              <a:t>Deslocamento da soberania: o poder de decisão passa gradualmente das instituições políticas tradicionais para as grandes empresas de tecnologia (Big Tech) e para a classe de programadores e cientistas de dados.</a:t>
            </a:r>
          </a:p>
          <a:p>
            <a:pPr marL="285750" indent="-285750" algn="just">
              <a:buFont typeface="Wingdings" panose="05000000000000000000" pitchFamily="2" charset="2"/>
              <a:buChar char="§"/>
            </a:pPr>
            <a:endParaRPr lang="pt-BR" sz="1800" dirty="0">
              <a:solidFill>
                <a:srgbClr val="303030"/>
              </a:solidFill>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es-ES" sz="1800" dirty="0">
                <a:solidFill>
                  <a:srgbClr val="303030"/>
                </a:solidFill>
                <a:latin typeface="Roboto" panose="02000000000000000000" pitchFamily="2" charset="0"/>
                <a:ea typeface="Roboto" panose="02000000000000000000" pitchFamily="2" charset="0"/>
                <a:cs typeface="Roboto" panose="02000000000000000000" pitchFamily="2" charset="0"/>
              </a:rPr>
              <a:t>“Feudalismo algorítmico”: o espaço digital consolida uma nova estrutura de poder, na qual “barreiras” algorítmicas opacas ditam a participação política e a representação. A segurança e a geração de capital passam a depender das oligarquias tecnológicas.</a:t>
            </a:r>
          </a:p>
          <a:p>
            <a:pPr algn="just"/>
            <a:endParaRPr lang="pt-BR" sz="1800" dirty="0">
              <a:latin typeface="+mj-lt"/>
            </a:endParaRPr>
          </a:p>
        </p:txBody>
      </p:sp>
      <p:pic>
        <p:nvPicPr>
          <p:cNvPr id="3" name="Imagem 2">
            <a:extLst>
              <a:ext uri="{FF2B5EF4-FFF2-40B4-BE49-F238E27FC236}">
                <a16:creationId xmlns:a16="http://schemas.microsoft.com/office/drawing/2014/main" id="{EADC1A88-3D28-72FB-16CB-20B9B2CEEADB}"/>
              </a:ext>
            </a:extLst>
          </p:cNvPr>
          <p:cNvPicPr>
            <a:picLocks noChangeAspect="1"/>
          </p:cNvPicPr>
          <p:nvPr/>
        </p:nvPicPr>
        <p:blipFill>
          <a:blip r:embed="rId3"/>
          <a:stretch>
            <a:fillRect/>
          </a:stretch>
        </p:blipFill>
        <p:spPr>
          <a:xfrm>
            <a:off x="9983449" y="195118"/>
            <a:ext cx="2033943" cy="1139007"/>
          </a:xfrm>
          <a:prstGeom prst="rect">
            <a:avLst/>
          </a:prstGeom>
          <a:ln>
            <a:noFill/>
          </a:ln>
          <a:effectLst>
            <a:softEdge rad="112500"/>
          </a:effectLst>
        </p:spPr>
      </p:pic>
    </p:spTree>
    <p:extLst>
      <p:ext uri="{BB962C8B-B14F-4D97-AF65-F5344CB8AC3E}">
        <p14:creationId xmlns:p14="http://schemas.microsoft.com/office/powerpoint/2010/main" val="4075987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anim calcmode="lin" valueType="num">
                                      <p:cBhvr additive="base">
                                        <p:cTn id="13"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animEffect transition="in" filter="wipe(down)">
                                      <p:cBhvr>
                                        <p:cTn id="19"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354">
          <a:extLst>
            <a:ext uri="{FF2B5EF4-FFF2-40B4-BE49-F238E27FC236}">
              <a16:creationId xmlns:a16="http://schemas.microsoft.com/office/drawing/2014/main" id="{5D439C11-1A62-957B-EDCF-4D9891480537}"/>
            </a:ext>
          </a:extLst>
        </p:cNvPr>
        <p:cNvGrpSpPr/>
        <p:nvPr/>
      </p:nvGrpSpPr>
      <p:grpSpPr>
        <a:xfrm>
          <a:off x="0" y="0"/>
          <a:ext cx="0" cy="0"/>
          <a:chOff x="0" y="0"/>
          <a:chExt cx="0" cy="0"/>
        </a:xfrm>
      </p:grpSpPr>
      <p:sp>
        <p:nvSpPr>
          <p:cNvPr id="355" name="Google Shape;355;p25">
            <a:extLst>
              <a:ext uri="{FF2B5EF4-FFF2-40B4-BE49-F238E27FC236}">
                <a16:creationId xmlns:a16="http://schemas.microsoft.com/office/drawing/2014/main" id="{42B58483-4CC2-BD3C-26DC-5263285084FF}"/>
              </a:ext>
            </a:extLst>
          </p:cNvPr>
          <p:cNvSpPr/>
          <p:nvPr/>
        </p:nvSpPr>
        <p:spPr>
          <a:xfrm>
            <a:off x="185194" y="138896"/>
            <a:ext cx="11852476" cy="6569511"/>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6" name="Google Shape;356;p25">
            <a:extLst>
              <a:ext uri="{FF2B5EF4-FFF2-40B4-BE49-F238E27FC236}">
                <a16:creationId xmlns:a16="http://schemas.microsoft.com/office/drawing/2014/main" id="{979AC5BD-6A7F-DA75-A977-E68C899542F4}"/>
              </a:ext>
            </a:extLst>
          </p:cNvPr>
          <p:cNvSpPr/>
          <p:nvPr/>
        </p:nvSpPr>
        <p:spPr>
          <a:xfrm>
            <a:off x="0" y="298901"/>
            <a:ext cx="5882326"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7" name="Google Shape;357;p25">
            <a:extLst>
              <a:ext uri="{FF2B5EF4-FFF2-40B4-BE49-F238E27FC236}">
                <a16:creationId xmlns:a16="http://schemas.microsoft.com/office/drawing/2014/main" id="{A610FCEE-9257-4C7E-6A12-62EBC3F54C1C}"/>
              </a:ext>
            </a:extLst>
          </p:cNvPr>
          <p:cNvSpPr txBox="1"/>
          <p:nvPr/>
        </p:nvSpPr>
        <p:spPr>
          <a:xfrm>
            <a:off x="846639" y="291681"/>
            <a:ext cx="5035687" cy="584735"/>
          </a:xfrm>
          <a:prstGeom prst="rect">
            <a:avLst/>
          </a:prstGeom>
          <a:noFill/>
          <a:ln>
            <a:noFill/>
          </a:ln>
        </p:spPr>
        <p:txBody>
          <a:bodyPr spcFirstLastPara="1" wrap="square" lIns="91425" tIns="45700" rIns="91425" bIns="45700" anchor="t" anchorCtr="0">
            <a:spAutoFit/>
          </a:bodyPr>
          <a:lstStyle/>
          <a:p>
            <a:pPr lvl="0"/>
            <a:r>
              <a:rPr lang="es-ES" sz="1600" b="1" dirty="0">
                <a:solidFill>
                  <a:schemeClr val="bg1"/>
                </a:solidFill>
                <a:latin typeface="Roboto" panose="02000000000000000000" pitchFamily="2" charset="0"/>
                <a:ea typeface="Roboto" panose="02000000000000000000" pitchFamily="2" charset="0"/>
                <a:cs typeface="Roboto" panose="02000000000000000000" pitchFamily="2" charset="0"/>
              </a:rPr>
              <a:t>Interpretações teóricas: como a teoria explica a hipótese de ampliação do controle pela IA</a:t>
            </a:r>
          </a:p>
        </p:txBody>
      </p:sp>
      <p:sp>
        <p:nvSpPr>
          <p:cNvPr id="359" name="Google Shape;359;p25">
            <a:extLst>
              <a:ext uri="{FF2B5EF4-FFF2-40B4-BE49-F238E27FC236}">
                <a16:creationId xmlns:a16="http://schemas.microsoft.com/office/drawing/2014/main" id="{DC5DB83C-FFDD-7E71-0E56-0E406C593074}"/>
              </a:ext>
            </a:extLst>
          </p:cNvPr>
          <p:cNvSpPr/>
          <p:nvPr/>
        </p:nvSpPr>
        <p:spPr>
          <a:xfrm>
            <a:off x="-137160" y="195118"/>
            <a:ext cx="6096000" cy="1024082"/>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 name="TextBox 3">
            <a:extLst>
              <a:ext uri="{FF2B5EF4-FFF2-40B4-BE49-F238E27FC236}">
                <a16:creationId xmlns:a16="http://schemas.microsoft.com/office/drawing/2014/main" id="{7C6A895C-18D2-2F5C-2678-47DFC959CFBF}"/>
              </a:ext>
            </a:extLst>
          </p:cNvPr>
          <p:cNvSpPr txBox="1"/>
          <p:nvPr/>
        </p:nvSpPr>
        <p:spPr>
          <a:xfrm>
            <a:off x="432376" y="2089810"/>
            <a:ext cx="11052927" cy="3416320"/>
          </a:xfrm>
          <a:prstGeom prst="rect">
            <a:avLst/>
          </a:prstGeom>
          <a:noFill/>
        </p:spPr>
        <p:txBody>
          <a:bodyPr wrap="square">
            <a:spAutoFit/>
          </a:bodyPr>
          <a:lstStyle/>
          <a:p>
            <a:pPr marL="285750" indent="-285750" algn="just">
              <a:buFont typeface="Wingdings" panose="05000000000000000000" pitchFamily="2" charset="2"/>
              <a:buChar char="§"/>
            </a:pPr>
            <a:r>
              <a:rPr lang="es-ES" sz="1800" dirty="0" err="1">
                <a:solidFill>
                  <a:srgbClr val="303030"/>
                </a:solidFill>
                <a:latin typeface="Roboto" panose="02000000000000000000" pitchFamily="2" charset="0"/>
                <a:ea typeface="Roboto" panose="02000000000000000000" pitchFamily="2" charset="0"/>
                <a:cs typeface="Roboto" panose="02000000000000000000" pitchFamily="2" charset="0"/>
              </a:rPr>
              <a:t>Tecnofascismo (Foucault / Canguilhem / Marcuse): a tecnologia deixa de ser apenas uma ferramenta e se torna a própria ideologia. Os cidadãos buscam autorrealização no consumo tecnológico (o “homem unidimensional”), o que facilita a aceitação voluntária da repressão e da vigilância digital.</a:t>
            </a:r>
          </a:p>
          <a:p>
            <a:pPr marL="285750" indent="-285750" algn="just">
              <a:buFont typeface="Wingdings" panose="05000000000000000000" pitchFamily="2" charset="2"/>
              <a:buChar char="§"/>
            </a:pPr>
            <a:endParaRPr lang="es-ES" sz="1800" dirty="0">
              <a:solidFill>
                <a:srgbClr val="303030"/>
              </a:solidFill>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es-ES" sz="1800" dirty="0">
                <a:solidFill>
                  <a:srgbClr val="303030"/>
                </a:solidFill>
                <a:latin typeface="Roboto" panose="02000000000000000000" pitchFamily="2" charset="0"/>
                <a:ea typeface="Roboto" panose="02000000000000000000" pitchFamily="2" charset="0"/>
                <a:cs typeface="Roboto" panose="02000000000000000000" pitchFamily="2" charset="0"/>
              </a:rPr>
              <a:t>Algoritmos persuasivos (“nudging”): os teóricos apontam que a IA exerce controle não por coação explícita, mas por condicionamento comportamental indireto, orientando as decisões do usuário enquanto oferece a falsa sensação de livre-arbítrio.</a:t>
            </a:r>
          </a:p>
          <a:p>
            <a:pPr marL="285750" indent="-285750" algn="just">
              <a:buFont typeface="Wingdings" panose="05000000000000000000" pitchFamily="2" charset="2"/>
              <a:buChar char="§"/>
            </a:pPr>
            <a:endParaRPr lang="es-ES" sz="1800" dirty="0">
              <a:solidFill>
                <a:srgbClr val="303030"/>
              </a:solidFill>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es-ES" sz="1800" dirty="0">
                <a:solidFill>
                  <a:srgbClr val="303030"/>
                </a:solidFill>
                <a:latin typeface="Roboto" panose="02000000000000000000" pitchFamily="2" charset="0"/>
                <a:ea typeface="Roboto" panose="02000000000000000000" pitchFamily="2" charset="0"/>
                <a:cs typeface="Roboto" panose="02000000000000000000" pitchFamily="2" charset="0"/>
              </a:rPr>
              <a:t>Guerra cognitiva: teoricamente, entende-se que a IA é usada para manipular o ecossistema da informação, controlando estados mentais coletivos e enfraquecendo a capacidade de pensamento crítico independente (agência epistêmica).</a:t>
            </a:r>
            <a:endParaRPr lang="pt-BR" sz="1800" dirty="0">
              <a:solidFill>
                <a:srgbClr val="303030"/>
              </a:solidFill>
              <a:latin typeface="Roboto" panose="02000000000000000000" pitchFamily="2" charset="0"/>
              <a:ea typeface="Roboto" panose="02000000000000000000" pitchFamily="2" charset="0"/>
              <a:cs typeface="Roboto" panose="02000000000000000000" pitchFamily="2" charset="0"/>
            </a:endParaRPr>
          </a:p>
          <a:p>
            <a:pPr algn="just"/>
            <a:endParaRPr lang="pt-BR" sz="1800" dirty="0">
              <a:latin typeface="+mj-lt"/>
            </a:endParaRPr>
          </a:p>
        </p:txBody>
      </p:sp>
      <p:pic>
        <p:nvPicPr>
          <p:cNvPr id="6" name="Imagem 5">
            <a:extLst>
              <a:ext uri="{FF2B5EF4-FFF2-40B4-BE49-F238E27FC236}">
                <a16:creationId xmlns:a16="http://schemas.microsoft.com/office/drawing/2014/main" id="{CF481768-9F6F-F65D-50CB-4525B342085A}"/>
              </a:ext>
            </a:extLst>
          </p:cNvPr>
          <p:cNvPicPr>
            <a:picLocks noChangeAspect="1"/>
          </p:cNvPicPr>
          <p:nvPr/>
        </p:nvPicPr>
        <p:blipFill>
          <a:blip r:embed="rId3"/>
          <a:stretch>
            <a:fillRect/>
          </a:stretch>
        </p:blipFill>
        <p:spPr>
          <a:xfrm>
            <a:off x="191500" y="5479702"/>
            <a:ext cx="11828721" cy="1228706"/>
          </a:xfrm>
          <a:prstGeom prst="rect">
            <a:avLst/>
          </a:prstGeom>
        </p:spPr>
      </p:pic>
    </p:spTree>
    <p:extLst>
      <p:ext uri="{BB962C8B-B14F-4D97-AF65-F5344CB8AC3E}">
        <p14:creationId xmlns:p14="http://schemas.microsoft.com/office/powerpoint/2010/main" val="865059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animEffect transition="in" filter="barn(inVertical)">
                                      <p:cBhvr>
                                        <p:cTn id="13"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354">
          <a:extLst>
            <a:ext uri="{FF2B5EF4-FFF2-40B4-BE49-F238E27FC236}">
              <a16:creationId xmlns:a16="http://schemas.microsoft.com/office/drawing/2014/main" id="{9C77D04C-9216-7B66-8933-C5089CE87C08}"/>
            </a:ext>
          </a:extLst>
        </p:cNvPr>
        <p:cNvGrpSpPr/>
        <p:nvPr/>
      </p:nvGrpSpPr>
      <p:grpSpPr>
        <a:xfrm>
          <a:off x="0" y="0"/>
          <a:ext cx="0" cy="0"/>
          <a:chOff x="0" y="0"/>
          <a:chExt cx="0" cy="0"/>
        </a:xfrm>
      </p:grpSpPr>
      <p:sp>
        <p:nvSpPr>
          <p:cNvPr id="355" name="Google Shape;355;p25">
            <a:extLst>
              <a:ext uri="{FF2B5EF4-FFF2-40B4-BE49-F238E27FC236}">
                <a16:creationId xmlns:a16="http://schemas.microsoft.com/office/drawing/2014/main" id="{13CEBFB4-25B5-D7DC-392C-37C8B9EC826C}"/>
              </a:ext>
            </a:extLst>
          </p:cNvPr>
          <p:cNvSpPr/>
          <p:nvPr/>
        </p:nvSpPr>
        <p:spPr>
          <a:xfrm>
            <a:off x="185194" y="138896"/>
            <a:ext cx="11852476" cy="6569511"/>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6" name="Google Shape;356;p25">
            <a:extLst>
              <a:ext uri="{FF2B5EF4-FFF2-40B4-BE49-F238E27FC236}">
                <a16:creationId xmlns:a16="http://schemas.microsoft.com/office/drawing/2014/main" id="{AE8093A9-46B5-5525-B9A2-E4D7DF6CDD7F}"/>
              </a:ext>
            </a:extLst>
          </p:cNvPr>
          <p:cNvSpPr/>
          <p:nvPr/>
        </p:nvSpPr>
        <p:spPr>
          <a:xfrm>
            <a:off x="0" y="298901"/>
            <a:ext cx="5882326"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7" name="Google Shape;357;p25">
            <a:extLst>
              <a:ext uri="{FF2B5EF4-FFF2-40B4-BE49-F238E27FC236}">
                <a16:creationId xmlns:a16="http://schemas.microsoft.com/office/drawing/2014/main" id="{62DD7376-A11A-7462-D17E-EC274E8EA280}"/>
              </a:ext>
            </a:extLst>
          </p:cNvPr>
          <p:cNvSpPr txBox="1"/>
          <p:nvPr/>
        </p:nvSpPr>
        <p:spPr>
          <a:xfrm>
            <a:off x="846639" y="291681"/>
            <a:ext cx="5035687" cy="830956"/>
          </a:xfrm>
          <a:prstGeom prst="rect">
            <a:avLst/>
          </a:prstGeom>
          <a:noFill/>
          <a:ln>
            <a:noFill/>
          </a:ln>
        </p:spPr>
        <p:txBody>
          <a:bodyPr spcFirstLastPara="1" wrap="square" lIns="91425" tIns="45700" rIns="91425" bIns="45700" anchor="t" anchorCtr="0">
            <a:spAutoFit/>
          </a:bodyPr>
          <a:lstStyle/>
          <a:p>
            <a:pPr lvl="0"/>
            <a:r>
              <a:rPr lang="es-ES" sz="1600" b="1" dirty="0">
                <a:solidFill>
                  <a:schemeClr val="bg1"/>
                </a:solidFill>
                <a:latin typeface="Roboto" panose="02000000000000000000" pitchFamily="2" charset="0"/>
                <a:ea typeface="Roboto" panose="02000000000000000000" pitchFamily="2" charset="0"/>
                <a:cs typeface="Roboto" panose="02000000000000000000" pitchFamily="2" charset="0"/>
              </a:rPr>
              <a:t>Âmbitos em que a extração de dados, a vigilância e a tomada de decisão computacional já se aplicam na prática</a:t>
            </a:r>
          </a:p>
        </p:txBody>
      </p:sp>
      <p:sp>
        <p:nvSpPr>
          <p:cNvPr id="359" name="Google Shape;359;p25">
            <a:extLst>
              <a:ext uri="{FF2B5EF4-FFF2-40B4-BE49-F238E27FC236}">
                <a16:creationId xmlns:a16="http://schemas.microsoft.com/office/drawing/2014/main" id="{749C3DA7-014F-C5A8-2739-A487112B3DAA}"/>
              </a:ext>
            </a:extLst>
          </p:cNvPr>
          <p:cNvSpPr/>
          <p:nvPr/>
        </p:nvSpPr>
        <p:spPr>
          <a:xfrm>
            <a:off x="-137160" y="195118"/>
            <a:ext cx="6096000" cy="1024082"/>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 name="TextBox 3">
            <a:extLst>
              <a:ext uri="{FF2B5EF4-FFF2-40B4-BE49-F238E27FC236}">
                <a16:creationId xmlns:a16="http://schemas.microsoft.com/office/drawing/2014/main" id="{629C8AD6-353A-9FF5-2262-15E8F9E08FE0}"/>
              </a:ext>
            </a:extLst>
          </p:cNvPr>
          <p:cNvSpPr txBox="1"/>
          <p:nvPr/>
        </p:nvSpPr>
        <p:spPr>
          <a:xfrm>
            <a:off x="432376" y="1842472"/>
            <a:ext cx="11052927" cy="3416320"/>
          </a:xfrm>
          <a:prstGeom prst="rect">
            <a:avLst/>
          </a:prstGeom>
          <a:noFill/>
        </p:spPr>
        <p:txBody>
          <a:bodyPr wrap="square">
            <a:spAutoFit/>
          </a:bodyPr>
          <a:lstStyle/>
          <a:p>
            <a:pPr marL="285750" indent="-285750" algn="just">
              <a:buFont typeface="Wingdings" panose="05000000000000000000" pitchFamily="2" charset="2"/>
              <a:buChar char="§"/>
            </a:pPr>
            <a:r>
              <a:rPr lang="es-ES" sz="1800" dirty="0">
                <a:solidFill>
                  <a:srgbClr val="303030"/>
                </a:solidFill>
                <a:latin typeface="Roboto" panose="02000000000000000000" pitchFamily="2" charset="0"/>
                <a:ea typeface="Roboto" panose="02000000000000000000" pitchFamily="2" charset="0"/>
                <a:cs typeface="Roboto" panose="02000000000000000000" pitchFamily="2" charset="0"/>
              </a:rPr>
              <a:t>Vigilância preditiva estatal: casos reais como o China Brain Project, integrado ao Sistema de Crédito Social chinês (que pontua cidadãos usando dados de buscadores militares aplicados ao uso civil), e o programa Karma Police, no Reino Unido, que cruzou metadados de navegação de toda a população.</a:t>
            </a:r>
          </a:p>
          <a:p>
            <a:pPr marL="285750" indent="-285750" algn="just">
              <a:buFont typeface="Wingdings" panose="05000000000000000000" pitchFamily="2" charset="2"/>
              <a:buChar char="§"/>
            </a:pPr>
            <a:endParaRPr lang="es-ES" sz="1800" dirty="0">
              <a:solidFill>
                <a:srgbClr val="303030"/>
              </a:solidFill>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es-ES" sz="1800" dirty="0">
                <a:solidFill>
                  <a:srgbClr val="303030"/>
                </a:solidFill>
                <a:latin typeface="Roboto" panose="02000000000000000000" pitchFamily="2" charset="0"/>
                <a:ea typeface="Roboto" panose="02000000000000000000" pitchFamily="2" charset="0"/>
                <a:cs typeface="Roboto" panose="02000000000000000000" pitchFamily="2" charset="0"/>
              </a:rPr>
              <a:t>Extração e classificação massiva: o escândalo da Cambridge Analytica, que interferiu nas eleições dos EUA de 2016 ao coletar dados psicológicos em larga escala para microdirecionar desinformação, e as táticas aperfeiçoadas por meio de deepfakes observadas em 2024.</a:t>
            </a:r>
          </a:p>
          <a:p>
            <a:pPr marL="285750" indent="-285750" algn="just">
              <a:buFont typeface="Wingdings" panose="05000000000000000000" pitchFamily="2" charset="2"/>
              <a:buChar char="§"/>
            </a:pPr>
            <a:endParaRPr lang="es-ES" sz="1800" dirty="0">
              <a:solidFill>
                <a:srgbClr val="303030"/>
              </a:solidFill>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es-ES" sz="1800" dirty="0">
                <a:solidFill>
                  <a:srgbClr val="303030"/>
                </a:solidFill>
                <a:latin typeface="Roboto" panose="02000000000000000000" pitchFamily="2" charset="0"/>
                <a:ea typeface="Roboto" panose="02000000000000000000" pitchFamily="2" charset="0"/>
                <a:cs typeface="Roboto" panose="02000000000000000000" pitchFamily="2" charset="0"/>
              </a:rPr>
              <a:t>Propaganda generativa automatizada: a operação russa de desinformação “DC Weekly” demonstrou que o uso prático de modelos de linguagem (LLM) permitiu a uma campanha automatizada multiplicar por 2,4 sua produção, diversificar os temas e manter alto nível de persuasão sem intervenção humana extensiva.</a:t>
            </a:r>
            <a:endParaRPr lang="pt-BR" sz="1800" dirty="0">
              <a:latin typeface="Roboto" panose="02000000000000000000" pitchFamily="2" charset="0"/>
              <a:ea typeface="Roboto" panose="02000000000000000000" pitchFamily="2" charset="0"/>
              <a:cs typeface="Roboto" panose="02000000000000000000" pitchFamily="2" charset="0"/>
            </a:endParaRPr>
          </a:p>
        </p:txBody>
      </p:sp>
      <p:pic>
        <p:nvPicPr>
          <p:cNvPr id="8" name="Imagem 7">
            <a:extLst>
              <a:ext uri="{FF2B5EF4-FFF2-40B4-BE49-F238E27FC236}">
                <a16:creationId xmlns:a16="http://schemas.microsoft.com/office/drawing/2014/main" id="{9547C055-1C0E-1F47-6257-2AF5BC9A8D98}"/>
              </a:ext>
            </a:extLst>
          </p:cNvPr>
          <p:cNvPicPr>
            <a:picLocks noChangeAspect="1"/>
          </p:cNvPicPr>
          <p:nvPr/>
        </p:nvPicPr>
        <p:blipFill>
          <a:blip r:embed="rId3"/>
          <a:stretch>
            <a:fillRect/>
          </a:stretch>
        </p:blipFill>
        <p:spPr>
          <a:xfrm>
            <a:off x="191500" y="5479702"/>
            <a:ext cx="11828721" cy="1228706"/>
          </a:xfrm>
          <a:prstGeom prst="rect">
            <a:avLst/>
          </a:prstGeom>
        </p:spPr>
      </p:pic>
    </p:spTree>
    <p:extLst>
      <p:ext uri="{BB962C8B-B14F-4D97-AF65-F5344CB8AC3E}">
        <p14:creationId xmlns:p14="http://schemas.microsoft.com/office/powerpoint/2010/main" val="1586147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wipe(down)">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wipe(down)">
                                      <p:cBhvr>
                                        <p:cTn id="1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354">
          <a:extLst>
            <a:ext uri="{FF2B5EF4-FFF2-40B4-BE49-F238E27FC236}">
              <a16:creationId xmlns:a16="http://schemas.microsoft.com/office/drawing/2014/main" id="{448362D3-5E84-E5C3-D1D1-8528BB5EFE79}"/>
            </a:ext>
          </a:extLst>
        </p:cNvPr>
        <p:cNvGrpSpPr/>
        <p:nvPr/>
      </p:nvGrpSpPr>
      <p:grpSpPr>
        <a:xfrm>
          <a:off x="0" y="0"/>
          <a:ext cx="0" cy="0"/>
          <a:chOff x="0" y="0"/>
          <a:chExt cx="0" cy="0"/>
        </a:xfrm>
      </p:grpSpPr>
      <p:sp>
        <p:nvSpPr>
          <p:cNvPr id="355" name="Google Shape;355;p25">
            <a:extLst>
              <a:ext uri="{FF2B5EF4-FFF2-40B4-BE49-F238E27FC236}">
                <a16:creationId xmlns:a16="http://schemas.microsoft.com/office/drawing/2014/main" id="{80FF5EAF-9898-10DC-D26D-D65068085F6A}"/>
              </a:ext>
            </a:extLst>
          </p:cNvPr>
          <p:cNvSpPr/>
          <p:nvPr/>
        </p:nvSpPr>
        <p:spPr>
          <a:xfrm>
            <a:off x="185194" y="138896"/>
            <a:ext cx="11852476" cy="6569511"/>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6" name="Google Shape;356;p25">
            <a:extLst>
              <a:ext uri="{FF2B5EF4-FFF2-40B4-BE49-F238E27FC236}">
                <a16:creationId xmlns:a16="http://schemas.microsoft.com/office/drawing/2014/main" id="{D0317EBE-E4E5-F38F-2EA4-BE62D0A36403}"/>
              </a:ext>
            </a:extLst>
          </p:cNvPr>
          <p:cNvSpPr/>
          <p:nvPr/>
        </p:nvSpPr>
        <p:spPr>
          <a:xfrm>
            <a:off x="213674" y="2619715"/>
            <a:ext cx="11793132"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7" name="Google Shape;357;p25">
            <a:extLst>
              <a:ext uri="{FF2B5EF4-FFF2-40B4-BE49-F238E27FC236}">
                <a16:creationId xmlns:a16="http://schemas.microsoft.com/office/drawing/2014/main" id="{919E2940-01CF-278B-CED3-1C0F445240CD}"/>
              </a:ext>
            </a:extLst>
          </p:cNvPr>
          <p:cNvSpPr txBox="1"/>
          <p:nvPr/>
        </p:nvSpPr>
        <p:spPr>
          <a:xfrm>
            <a:off x="816237" y="2717369"/>
            <a:ext cx="11406627" cy="461624"/>
          </a:xfrm>
          <a:prstGeom prst="rect">
            <a:avLst/>
          </a:prstGeom>
          <a:noFill/>
          <a:ln>
            <a:noFill/>
          </a:ln>
        </p:spPr>
        <p:txBody>
          <a:bodyPr spcFirstLastPara="1" wrap="square" lIns="91425" tIns="45700" rIns="91425" bIns="45700" anchor="t" anchorCtr="0">
            <a:spAutoFit/>
          </a:bodyPr>
          <a:lstStyle/>
          <a:p>
            <a:pPr lvl="0" algn="ctr"/>
            <a:r>
              <a:rPr lang="es-ES" sz="2400" b="1" dirty="0">
                <a:solidFill>
                  <a:schemeClr val="bg1"/>
                </a:solidFill>
                <a:latin typeface="Roboto" panose="02000000000000000000" pitchFamily="2" charset="0"/>
                <a:ea typeface="Roboto" panose="02000000000000000000" pitchFamily="2" charset="0"/>
                <a:cs typeface="Roboto" panose="02000000000000000000" pitchFamily="2" charset="0"/>
              </a:rPr>
              <a:t>A Inteligência Artificial Generativa e seu Impacto na Democracia</a:t>
            </a:r>
          </a:p>
        </p:txBody>
      </p:sp>
      <p:pic>
        <p:nvPicPr>
          <p:cNvPr id="358" name="Google Shape;358;p25">
            <a:extLst>
              <a:ext uri="{FF2B5EF4-FFF2-40B4-BE49-F238E27FC236}">
                <a16:creationId xmlns:a16="http://schemas.microsoft.com/office/drawing/2014/main" id="{164173F8-4C63-C6FF-836A-74B1F7823C37}"/>
              </a:ext>
            </a:extLst>
          </p:cNvPr>
          <p:cNvPicPr preferRelativeResize="0"/>
          <p:nvPr/>
        </p:nvPicPr>
        <p:blipFill rotWithShape="1">
          <a:blip r:embed="rId3">
            <a:alphaModFix/>
          </a:blip>
          <a:srcRect l="4666" t="3862" r="63620"/>
          <a:stretch/>
        </p:blipFill>
        <p:spPr>
          <a:xfrm>
            <a:off x="338328" y="365757"/>
            <a:ext cx="477909" cy="542547"/>
          </a:xfrm>
          <a:prstGeom prst="rect">
            <a:avLst/>
          </a:prstGeom>
          <a:noFill/>
          <a:ln>
            <a:noFill/>
          </a:ln>
        </p:spPr>
      </p:pic>
      <p:sp>
        <p:nvSpPr>
          <p:cNvPr id="359" name="Google Shape;359;p25">
            <a:extLst>
              <a:ext uri="{FF2B5EF4-FFF2-40B4-BE49-F238E27FC236}">
                <a16:creationId xmlns:a16="http://schemas.microsoft.com/office/drawing/2014/main" id="{2A30EF08-3DFE-A454-17C2-5D371388ACA4}"/>
              </a:ext>
            </a:extLst>
          </p:cNvPr>
          <p:cNvSpPr/>
          <p:nvPr/>
        </p:nvSpPr>
        <p:spPr>
          <a:xfrm>
            <a:off x="154330" y="2497695"/>
            <a:ext cx="11949686" cy="1058202"/>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5" name="Imagem 4">
            <a:extLst>
              <a:ext uri="{FF2B5EF4-FFF2-40B4-BE49-F238E27FC236}">
                <a16:creationId xmlns:a16="http://schemas.microsoft.com/office/drawing/2014/main" id="{69030C29-DDDE-E6D8-4E30-8723C8FD0297}"/>
              </a:ext>
            </a:extLst>
          </p:cNvPr>
          <p:cNvPicPr>
            <a:picLocks noChangeAspect="1"/>
          </p:cNvPicPr>
          <p:nvPr/>
        </p:nvPicPr>
        <p:blipFill>
          <a:blip r:embed="rId4"/>
          <a:stretch>
            <a:fillRect/>
          </a:stretch>
        </p:blipFill>
        <p:spPr>
          <a:xfrm>
            <a:off x="191500" y="5479702"/>
            <a:ext cx="11828721" cy="1228706"/>
          </a:xfrm>
          <a:prstGeom prst="rect">
            <a:avLst/>
          </a:prstGeom>
        </p:spPr>
      </p:pic>
    </p:spTree>
    <p:extLst>
      <p:ext uri="{BB962C8B-B14F-4D97-AF65-F5344CB8AC3E}">
        <p14:creationId xmlns:p14="http://schemas.microsoft.com/office/powerpoint/2010/main" val="392793622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354">
          <a:extLst>
            <a:ext uri="{FF2B5EF4-FFF2-40B4-BE49-F238E27FC236}">
              <a16:creationId xmlns:a16="http://schemas.microsoft.com/office/drawing/2014/main" id="{019246EC-D649-37FC-3C3E-B176A169C29C}"/>
            </a:ext>
          </a:extLst>
        </p:cNvPr>
        <p:cNvGrpSpPr/>
        <p:nvPr/>
      </p:nvGrpSpPr>
      <p:grpSpPr>
        <a:xfrm>
          <a:off x="0" y="0"/>
          <a:ext cx="0" cy="0"/>
          <a:chOff x="0" y="0"/>
          <a:chExt cx="0" cy="0"/>
        </a:xfrm>
      </p:grpSpPr>
      <p:sp>
        <p:nvSpPr>
          <p:cNvPr id="355" name="Google Shape;355;p25">
            <a:extLst>
              <a:ext uri="{FF2B5EF4-FFF2-40B4-BE49-F238E27FC236}">
                <a16:creationId xmlns:a16="http://schemas.microsoft.com/office/drawing/2014/main" id="{1C9513C1-28EC-8B18-8B16-F26EB6C799DE}"/>
              </a:ext>
            </a:extLst>
          </p:cNvPr>
          <p:cNvSpPr/>
          <p:nvPr/>
        </p:nvSpPr>
        <p:spPr>
          <a:xfrm>
            <a:off x="185194" y="138896"/>
            <a:ext cx="11852476" cy="6569511"/>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6" name="Google Shape;356;p25">
            <a:extLst>
              <a:ext uri="{FF2B5EF4-FFF2-40B4-BE49-F238E27FC236}">
                <a16:creationId xmlns:a16="http://schemas.microsoft.com/office/drawing/2014/main" id="{FA9F3234-23FA-3C07-F230-6916C87E1574}"/>
              </a:ext>
            </a:extLst>
          </p:cNvPr>
          <p:cNvSpPr/>
          <p:nvPr/>
        </p:nvSpPr>
        <p:spPr>
          <a:xfrm>
            <a:off x="0" y="298901"/>
            <a:ext cx="5882326"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7" name="Google Shape;357;p25">
            <a:extLst>
              <a:ext uri="{FF2B5EF4-FFF2-40B4-BE49-F238E27FC236}">
                <a16:creationId xmlns:a16="http://schemas.microsoft.com/office/drawing/2014/main" id="{A86C2326-9CD3-9960-532A-574CCA7A5017}"/>
              </a:ext>
            </a:extLst>
          </p:cNvPr>
          <p:cNvSpPr txBox="1"/>
          <p:nvPr/>
        </p:nvSpPr>
        <p:spPr>
          <a:xfrm>
            <a:off x="861840" y="519665"/>
            <a:ext cx="5035687" cy="338514"/>
          </a:xfrm>
          <a:prstGeom prst="rect">
            <a:avLst/>
          </a:prstGeom>
          <a:noFill/>
          <a:ln>
            <a:noFill/>
          </a:ln>
        </p:spPr>
        <p:txBody>
          <a:bodyPr spcFirstLastPara="1" wrap="square" lIns="91425" tIns="45700" rIns="91425" bIns="45700" anchor="t" anchorCtr="0">
            <a:spAutoFit/>
          </a:bodyPr>
          <a:lstStyle/>
          <a:p>
            <a:pPr lvl="0"/>
            <a:r>
              <a:rPr lang="es-ES" sz="1600" b="1" dirty="0">
                <a:solidFill>
                  <a:schemeClr val="bg1"/>
                </a:solidFill>
                <a:latin typeface="Roboto" panose="02000000000000000000" pitchFamily="2" charset="0"/>
                <a:ea typeface="Roboto" panose="02000000000000000000" pitchFamily="2" charset="0"/>
                <a:cs typeface="Roboto" panose="02000000000000000000" pitchFamily="2" charset="0"/>
              </a:rPr>
              <a:t>IA generativa: definição e capacidades políticas</a:t>
            </a:r>
          </a:p>
        </p:txBody>
      </p:sp>
      <p:sp>
        <p:nvSpPr>
          <p:cNvPr id="359" name="Google Shape;359;p25">
            <a:extLst>
              <a:ext uri="{FF2B5EF4-FFF2-40B4-BE49-F238E27FC236}">
                <a16:creationId xmlns:a16="http://schemas.microsoft.com/office/drawing/2014/main" id="{C178BD1C-1729-FCDA-C080-0A61E8BEE9E5}"/>
              </a:ext>
            </a:extLst>
          </p:cNvPr>
          <p:cNvSpPr/>
          <p:nvPr/>
        </p:nvSpPr>
        <p:spPr>
          <a:xfrm>
            <a:off x="-137160" y="195118"/>
            <a:ext cx="6096000" cy="1024082"/>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 name="TextBox 3">
            <a:extLst>
              <a:ext uri="{FF2B5EF4-FFF2-40B4-BE49-F238E27FC236}">
                <a16:creationId xmlns:a16="http://schemas.microsoft.com/office/drawing/2014/main" id="{2C3FDE43-9A71-FE86-88A7-03A885F6C452}"/>
              </a:ext>
            </a:extLst>
          </p:cNvPr>
          <p:cNvSpPr txBox="1"/>
          <p:nvPr/>
        </p:nvSpPr>
        <p:spPr>
          <a:xfrm>
            <a:off x="432376" y="1682217"/>
            <a:ext cx="11052927" cy="3785652"/>
          </a:xfrm>
          <a:prstGeom prst="rect">
            <a:avLst/>
          </a:prstGeom>
          <a:noFill/>
        </p:spPr>
        <p:txBody>
          <a:bodyPr wrap="square">
            <a:spAutoFit/>
          </a:bodyPr>
          <a:lstStyle/>
          <a:p>
            <a:pPr marL="285750" indent="-285750" algn="just">
              <a:buFont typeface="Wingdings" panose="05000000000000000000" pitchFamily="2" charset="2"/>
              <a:buChar char="§"/>
            </a:pPr>
            <a:r>
              <a:rPr lang="pt-BR" sz="2000" dirty="0">
                <a:latin typeface="Roboto" panose="02000000000000000000" pitchFamily="2" charset="0"/>
                <a:ea typeface="Roboto" panose="02000000000000000000" pitchFamily="2" charset="0"/>
                <a:cs typeface="Roboto" panose="02000000000000000000" pitchFamily="2" charset="0"/>
              </a:rPr>
              <a:t>O que é? São modelos fundacionais capazes de produzir novos conteúdos (texto, imagens, áudio e vídeo) em escala massiva e sem precedentes.</a:t>
            </a:r>
          </a:p>
          <a:p>
            <a:pPr marL="285750" indent="-285750" algn="just">
              <a:buFont typeface="Wingdings" panose="05000000000000000000" pitchFamily="2" charset="2"/>
              <a:buChar char="§"/>
            </a:pPr>
            <a:endParaRPr lang="pt-BR" sz="2000" dirty="0">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pt-BR" sz="2000" dirty="0" err="1">
                <a:latin typeface="Roboto" panose="02000000000000000000" pitchFamily="2" charset="0"/>
                <a:ea typeface="Roboto" panose="02000000000000000000" pitchFamily="2" charset="0"/>
                <a:cs typeface="Roboto" panose="02000000000000000000" pitchFamily="2" charset="0"/>
              </a:rPr>
              <a:t>Simulação da realidade: a tecnologia avançou a tal ponto que, para o cidadão comum, o conteúdo gerado por IA é praticamente indistinguível da informação criada por humanos.</a:t>
            </a:r>
          </a:p>
          <a:p>
            <a:pPr marL="285750" indent="-285750" algn="just">
              <a:buFont typeface="Wingdings" panose="05000000000000000000" pitchFamily="2" charset="2"/>
              <a:buChar char="§"/>
            </a:pPr>
            <a:endParaRPr lang="pt-BR" sz="2000" dirty="0">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pt-BR" sz="2000" dirty="0" err="1">
                <a:latin typeface="Roboto" panose="02000000000000000000" pitchFamily="2" charset="0"/>
                <a:ea typeface="Roboto" panose="02000000000000000000" pitchFamily="2" charset="0"/>
                <a:cs typeface="Roboto" panose="02000000000000000000" pitchFamily="2" charset="0"/>
              </a:rPr>
              <a:t>Persuasão automatizada: esses modelos não são necessariamente desenhados para buscar a verdade, mas para gerar textos e discursos altamente convincentes que ressoem com o usuário.</a:t>
            </a:r>
          </a:p>
          <a:p>
            <a:pPr marL="285750" indent="-285750" algn="just">
              <a:buFont typeface="Wingdings" panose="05000000000000000000" pitchFamily="2" charset="2"/>
              <a:buChar char="§"/>
            </a:pPr>
            <a:endParaRPr lang="pt-BR" sz="2000" dirty="0">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pt-BR" sz="2000" dirty="0" err="1">
                <a:latin typeface="Roboto" panose="02000000000000000000" pitchFamily="2" charset="0"/>
                <a:ea typeface="Roboto" panose="02000000000000000000" pitchFamily="2" charset="0"/>
                <a:cs typeface="Roboto" panose="02000000000000000000" pitchFamily="2" charset="0"/>
              </a:rPr>
              <a:t>Custo e velocidade: a IA elimina barreiras de tempo e dinheiro, permitindo criar milhões de mensagens personalizadas em questão de segundos.</a:t>
            </a:r>
          </a:p>
        </p:txBody>
      </p:sp>
      <p:pic>
        <p:nvPicPr>
          <p:cNvPr id="3" name="Imagem 2">
            <a:extLst>
              <a:ext uri="{FF2B5EF4-FFF2-40B4-BE49-F238E27FC236}">
                <a16:creationId xmlns:a16="http://schemas.microsoft.com/office/drawing/2014/main" id="{A380C690-676A-FB8C-8364-AF771E4DA2F7}"/>
              </a:ext>
            </a:extLst>
          </p:cNvPr>
          <p:cNvPicPr>
            <a:picLocks noChangeAspect="1"/>
          </p:cNvPicPr>
          <p:nvPr/>
        </p:nvPicPr>
        <p:blipFill>
          <a:blip r:embed="rId3"/>
          <a:stretch>
            <a:fillRect/>
          </a:stretch>
        </p:blipFill>
        <p:spPr>
          <a:xfrm>
            <a:off x="9983449" y="195118"/>
            <a:ext cx="2033943" cy="1139007"/>
          </a:xfrm>
          <a:prstGeom prst="rect">
            <a:avLst/>
          </a:prstGeom>
          <a:ln>
            <a:noFill/>
          </a:ln>
          <a:effectLst>
            <a:softEdge rad="112500"/>
          </a:effectLst>
        </p:spPr>
      </p:pic>
    </p:spTree>
    <p:extLst>
      <p:ext uri="{BB962C8B-B14F-4D97-AF65-F5344CB8AC3E}">
        <p14:creationId xmlns:p14="http://schemas.microsoft.com/office/powerpoint/2010/main" val="997504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animEffect transition="in" filter="barn(inVertical)">
                                      <p:cBhvr>
                                        <p:cTn id="13" dur="500"/>
                                        <p:tgtEl>
                                          <p:spTgt spid="4">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4">
                                            <p:txEl>
                                              <p:pRg st="6" end="6"/>
                                            </p:txEl>
                                          </p:spTgt>
                                        </p:tgtEl>
                                        <p:attrNameLst>
                                          <p:attrName>style.visibility</p:attrName>
                                        </p:attrNameLst>
                                      </p:cBhvr>
                                      <p:to>
                                        <p:strVal val="visible"/>
                                      </p:to>
                                    </p:set>
                                    <p:animEffect transition="in" filter="barn(inVertical)">
                                      <p:cBhvr>
                                        <p:cTn id="18"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354">
          <a:extLst>
            <a:ext uri="{FF2B5EF4-FFF2-40B4-BE49-F238E27FC236}">
              <a16:creationId xmlns:a16="http://schemas.microsoft.com/office/drawing/2014/main" id="{D7269987-427A-638F-FC08-39E17B96B122}"/>
            </a:ext>
          </a:extLst>
        </p:cNvPr>
        <p:cNvGrpSpPr/>
        <p:nvPr/>
      </p:nvGrpSpPr>
      <p:grpSpPr>
        <a:xfrm>
          <a:off x="0" y="0"/>
          <a:ext cx="0" cy="0"/>
          <a:chOff x="0" y="0"/>
          <a:chExt cx="0" cy="0"/>
        </a:xfrm>
      </p:grpSpPr>
      <p:sp>
        <p:nvSpPr>
          <p:cNvPr id="355" name="Google Shape;355;p25">
            <a:extLst>
              <a:ext uri="{FF2B5EF4-FFF2-40B4-BE49-F238E27FC236}">
                <a16:creationId xmlns:a16="http://schemas.microsoft.com/office/drawing/2014/main" id="{135DBC3F-F1A6-8105-E378-C57744788894}"/>
              </a:ext>
            </a:extLst>
          </p:cNvPr>
          <p:cNvSpPr/>
          <p:nvPr/>
        </p:nvSpPr>
        <p:spPr>
          <a:xfrm>
            <a:off x="185194" y="138896"/>
            <a:ext cx="11852476" cy="6569511"/>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6" name="Google Shape;356;p25">
            <a:extLst>
              <a:ext uri="{FF2B5EF4-FFF2-40B4-BE49-F238E27FC236}">
                <a16:creationId xmlns:a16="http://schemas.microsoft.com/office/drawing/2014/main" id="{6A560A97-A67E-4D21-E85F-37B94F89E812}"/>
              </a:ext>
            </a:extLst>
          </p:cNvPr>
          <p:cNvSpPr/>
          <p:nvPr/>
        </p:nvSpPr>
        <p:spPr>
          <a:xfrm>
            <a:off x="0" y="298901"/>
            <a:ext cx="5882326"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7" name="Google Shape;357;p25">
            <a:extLst>
              <a:ext uri="{FF2B5EF4-FFF2-40B4-BE49-F238E27FC236}">
                <a16:creationId xmlns:a16="http://schemas.microsoft.com/office/drawing/2014/main" id="{8630EF6F-F94E-CA7A-33DD-8556FA59F14A}"/>
              </a:ext>
            </a:extLst>
          </p:cNvPr>
          <p:cNvSpPr txBox="1"/>
          <p:nvPr/>
        </p:nvSpPr>
        <p:spPr>
          <a:xfrm>
            <a:off x="884896" y="365757"/>
            <a:ext cx="5035687" cy="584735"/>
          </a:xfrm>
          <a:prstGeom prst="rect">
            <a:avLst/>
          </a:prstGeom>
          <a:noFill/>
          <a:ln>
            <a:noFill/>
          </a:ln>
        </p:spPr>
        <p:txBody>
          <a:bodyPr spcFirstLastPara="1" wrap="square" lIns="91425" tIns="45700" rIns="91425" bIns="45700" anchor="t" anchorCtr="0">
            <a:spAutoFit/>
          </a:bodyPr>
          <a:lstStyle/>
          <a:p>
            <a:pPr lvl="0"/>
            <a:r>
              <a:rPr lang="es-ES" sz="1600" b="1" dirty="0">
                <a:solidFill>
                  <a:schemeClr val="bg1"/>
                </a:solidFill>
                <a:latin typeface="Roboto" panose="02000000000000000000" pitchFamily="2" charset="0"/>
                <a:ea typeface="Roboto" panose="02000000000000000000" pitchFamily="2" charset="0"/>
                <a:cs typeface="Roboto" panose="02000000000000000000" pitchFamily="2" charset="0"/>
              </a:rPr>
              <a:t>Oportunidades: impulsionando a participação democrática</a:t>
            </a:r>
          </a:p>
        </p:txBody>
      </p:sp>
      <p:sp>
        <p:nvSpPr>
          <p:cNvPr id="359" name="Google Shape;359;p25">
            <a:extLst>
              <a:ext uri="{FF2B5EF4-FFF2-40B4-BE49-F238E27FC236}">
                <a16:creationId xmlns:a16="http://schemas.microsoft.com/office/drawing/2014/main" id="{8C9C953D-78FA-9D67-8D6B-0FB8DE265457}"/>
              </a:ext>
            </a:extLst>
          </p:cNvPr>
          <p:cNvSpPr/>
          <p:nvPr/>
        </p:nvSpPr>
        <p:spPr>
          <a:xfrm>
            <a:off x="-137160" y="195118"/>
            <a:ext cx="6096000" cy="1024082"/>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 name="TextBox 3">
            <a:extLst>
              <a:ext uri="{FF2B5EF4-FFF2-40B4-BE49-F238E27FC236}">
                <a16:creationId xmlns:a16="http://schemas.microsoft.com/office/drawing/2014/main" id="{8F9AEFC6-B235-5A60-594F-B570C57DBF39}"/>
              </a:ext>
            </a:extLst>
          </p:cNvPr>
          <p:cNvSpPr txBox="1"/>
          <p:nvPr/>
        </p:nvSpPr>
        <p:spPr>
          <a:xfrm>
            <a:off x="432376" y="1682217"/>
            <a:ext cx="11052927" cy="4401205"/>
          </a:xfrm>
          <a:prstGeom prst="rect">
            <a:avLst/>
          </a:prstGeom>
          <a:noFill/>
        </p:spPr>
        <p:txBody>
          <a:bodyPr wrap="square">
            <a:spAutoFit/>
          </a:bodyPr>
          <a:lstStyle/>
          <a:p>
            <a:pPr marL="285750" indent="-285750" algn="just">
              <a:buFont typeface="Wingdings" panose="05000000000000000000" pitchFamily="2" charset="2"/>
              <a:buChar char="§"/>
            </a:pPr>
            <a:r>
              <a:rPr lang="pt-BR" sz="2000" dirty="0">
                <a:latin typeface="Roboto" panose="02000000000000000000" pitchFamily="2" charset="0"/>
                <a:ea typeface="Roboto" panose="02000000000000000000" pitchFamily="2" charset="0"/>
                <a:cs typeface="Roboto" panose="02000000000000000000" pitchFamily="2" charset="0"/>
              </a:rPr>
              <a:t>Democracia como serviço: plataformas impulsionadas por IA, como CitizenLab e Decidim, permitem que governos envolvam cidadãos na criação e votação de propostas em larga escala.</a:t>
            </a:r>
          </a:p>
          <a:p>
            <a:pPr marL="285750" indent="-285750" algn="just">
              <a:buFont typeface="Wingdings" panose="05000000000000000000" pitchFamily="2" charset="2"/>
              <a:buChar char="§"/>
            </a:pPr>
            <a:endParaRPr lang="pt-BR" sz="2000" dirty="0">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pt-BR" sz="2000" dirty="0" err="1">
                <a:latin typeface="Roboto" panose="02000000000000000000" pitchFamily="2" charset="0"/>
                <a:ea typeface="Roboto" panose="02000000000000000000" pitchFamily="2" charset="0"/>
                <a:cs typeface="Roboto" panose="02000000000000000000" pitchFamily="2" charset="0"/>
              </a:rPr>
              <a:t>Deliberação aumentada: ferramentas como Pol.is analisam pesquisas e opiniões públicas em tempo real, ajudando governos a serem muito mais responsivos às reais necessidades sociais.</a:t>
            </a:r>
          </a:p>
          <a:p>
            <a:pPr marL="285750" indent="-285750" algn="just">
              <a:buFont typeface="Wingdings" panose="05000000000000000000" pitchFamily="2" charset="2"/>
              <a:buChar char="§"/>
            </a:pPr>
            <a:endParaRPr lang="pt-BR" sz="2000" dirty="0">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pt-BR" sz="2000" dirty="0">
                <a:latin typeface="Roboto" panose="02000000000000000000" pitchFamily="2" charset="0"/>
                <a:ea typeface="Roboto" panose="02000000000000000000" pitchFamily="2" charset="0"/>
                <a:cs typeface="Roboto" panose="02000000000000000000" pitchFamily="2" charset="0"/>
              </a:rPr>
              <a:t>Gestão de crises: evidências empíricas mostram que a combinação de grandes bases de dados (Big Data) e aprendizado de máquina é altamente efetiva para resolver crises públicas complexas, como se viu durante a pandemia.</a:t>
            </a:r>
          </a:p>
          <a:p>
            <a:pPr marL="285750" indent="-285750" algn="just">
              <a:buFont typeface="Wingdings" panose="05000000000000000000" pitchFamily="2" charset="2"/>
              <a:buChar char="§"/>
            </a:pPr>
            <a:endParaRPr lang="pt-BR" sz="2000" dirty="0">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pt-BR" sz="2000" dirty="0" err="1">
                <a:latin typeface="Roboto" panose="02000000000000000000" pitchFamily="2" charset="0"/>
                <a:ea typeface="Roboto" panose="02000000000000000000" pitchFamily="2" charset="0"/>
                <a:cs typeface="Roboto" panose="02000000000000000000" pitchFamily="2" charset="0"/>
              </a:rPr>
              <a:t>Renovação institucional: bem implementada, a IA pode modernizar a “infraestrutura democrática”, tornando a tomada de decisão mais inclusiva e eficiente.</a:t>
            </a:r>
          </a:p>
        </p:txBody>
      </p:sp>
      <p:pic>
        <p:nvPicPr>
          <p:cNvPr id="3" name="Imagem 2">
            <a:extLst>
              <a:ext uri="{FF2B5EF4-FFF2-40B4-BE49-F238E27FC236}">
                <a16:creationId xmlns:a16="http://schemas.microsoft.com/office/drawing/2014/main" id="{7D149650-D477-8B60-FB07-7E384AA9D690}"/>
              </a:ext>
            </a:extLst>
          </p:cNvPr>
          <p:cNvPicPr>
            <a:picLocks noChangeAspect="1"/>
          </p:cNvPicPr>
          <p:nvPr/>
        </p:nvPicPr>
        <p:blipFill>
          <a:blip r:embed="rId3"/>
          <a:stretch>
            <a:fillRect/>
          </a:stretch>
        </p:blipFill>
        <p:spPr>
          <a:xfrm>
            <a:off x="9983449" y="195118"/>
            <a:ext cx="2033943" cy="1139007"/>
          </a:xfrm>
          <a:prstGeom prst="rect">
            <a:avLst/>
          </a:prstGeom>
          <a:ln>
            <a:noFill/>
          </a:ln>
          <a:effectLst>
            <a:softEdge rad="112500"/>
          </a:effectLst>
        </p:spPr>
      </p:pic>
    </p:spTree>
    <p:extLst>
      <p:ext uri="{BB962C8B-B14F-4D97-AF65-F5344CB8AC3E}">
        <p14:creationId xmlns:p14="http://schemas.microsoft.com/office/powerpoint/2010/main" val="3127724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barn(inVertical)">
                                      <p:cBhvr>
                                        <p:cTn id="14" dur="500"/>
                                        <p:tgtEl>
                                          <p:spTgt spid="4">
                                            <p:txEl>
                                              <p:pRg st="4" end="4"/>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animEffect transition="in" filter="barn(inVertical)">
                                      <p:cBhvr>
                                        <p:cTn id="19"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354">
          <a:extLst>
            <a:ext uri="{FF2B5EF4-FFF2-40B4-BE49-F238E27FC236}">
              <a16:creationId xmlns:a16="http://schemas.microsoft.com/office/drawing/2014/main" id="{8F0186D3-DA04-CBCB-6626-42B6416EA045}"/>
            </a:ext>
          </a:extLst>
        </p:cNvPr>
        <p:cNvGrpSpPr/>
        <p:nvPr/>
      </p:nvGrpSpPr>
      <p:grpSpPr>
        <a:xfrm>
          <a:off x="0" y="0"/>
          <a:ext cx="0" cy="0"/>
          <a:chOff x="0" y="0"/>
          <a:chExt cx="0" cy="0"/>
        </a:xfrm>
      </p:grpSpPr>
      <p:sp>
        <p:nvSpPr>
          <p:cNvPr id="355" name="Google Shape;355;p25">
            <a:extLst>
              <a:ext uri="{FF2B5EF4-FFF2-40B4-BE49-F238E27FC236}">
                <a16:creationId xmlns:a16="http://schemas.microsoft.com/office/drawing/2014/main" id="{45C8303F-EB8B-9E4A-5D31-3E39F6E71B9C}"/>
              </a:ext>
            </a:extLst>
          </p:cNvPr>
          <p:cNvSpPr/>
          <p:nvPr/>
        </p:nvSpPr>
        <p:spPr>
          <a:xfrm>
            <a:off x="185194" y="138896"/>
            <a:ext cx="11852476" cy="6569511"/>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6" name="Google Shape;356;p25">
            <a:extLst>
              <a:ext uri="{FF2B5EF4-FFF2-40B4-BE49-F238E27FC236}">
                <a16:creationId xmlns:a16="http://schemas.microsoft.com/office/drawing/2014/main" id="{EE4BD37B-D7EB-D643-A3C2-591231CA989A}"/>
              </a:ext>
            </a:extLst>
          </p:cNvPr>
          <p:cNvSpPr/>
          <p:nvPr/>
        </p:nvSpPr>
        <p:spPr>
          <a:xfrm>
            <a:off x="0" y="298901"/>
            <a:ext cx="5882326"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7" name="Google Shape;357;p25">
            <a:extLst>
              <a:ext uri="{FF2B5EF4-FFF2-40B4-BE49-F238E27FC236}">
                <a16:creationId xmlns:a16="http://schemas.microsoft.com/office/drawing/2014/main" id="{87205C73-CAE8-799C-1CB9-53C6E154A12A}"/>
              </a:ext>
            </a:extLst>
          </p:cNvPr>
          <p:cNvSpPr txBox="1"/>
          <p:nvPr/>
        </p:nvSpPr>
        <p:spPr>
          <a:xfrm>
            <a:off x="265463" y="537902"/>
            <a:ext cx="5035687" cy="338514"/>
          </a:xfrm>
          <a:prstGeom prst="rect">
            <a:avLst/>
          </a:prstGeom>
          <a:noFill/>
          <a:ln>
            <a:noFill/>
          </a:ln>
        </p:spPr>
        <p:txBody>
          <a:bodyPr spcFirstLastPara="1" wrap="square" lIns="91425" tIns="45700" rIns="91425" bIns="45700" anchor="t" anchorCtr="0">
            <a:spAutoFit/>
          </a:bodyPr>
          <a:lstStyle/>
          <a:p>
            <a:pPr lvl="0"/>
            <a:r>
              <a:rPr lang="es-ES" sz="1600" b="1" dirty="0">
                <a:solidFill>
                  <a:schemeClr val="bg1"/>
                </a:solidFill>
                <a:latin typeface="Roboto" panose="02000000000000000000" pitchFamily="2" charset="0"/>
                <a:ea typeface="Roboto" panose="02000000000000000000" pitchFamily="2" charset="0"/>
                <a:cs typeface="Roboto" panose="02000000000000000000" pitchFamily="2" charset="0"/>
              </a:rPr>
              <a:t>Riscos e ameaças: a maquinaria da desinformação</a:t>
            </a:r>
          </a:p>
        </p:txBody>
      </p:sp>
      <p:sp>
        <p:nvSpPr>
          <p:cNvPr id="359" name="Google Shape;359;p25">
            <a:extLst>
              <a:ext uri="{FF2B5EF4-FFF2-40B4-BE49-F238E27FC236}">
                <a16:creationId xmlns:a16="http://schemas.microsoft.com/office/drawing/2014/main" id="{B9B1FE56-6AC1-38D8-7223-7B473638DFA8}"/>
              </a:ext>
            </a:extLst>
          </p:cNvPr>
          <p:cNvSpPr/>
          <p:nvPr/>
        </p:nvSpPr>
        <p:spPr>
          <a:xfrm>
            <a:off x="-137160" y="195118"/>
            <a:ext cx="6096000" cy="1024082"/>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 name="TextBox 3">
            <a:extLst>
              <a:ext uri="{FF2B5EF4-FFF2-40B4-BE49-F238E27FC236}">
                <a16:creationId xmlns:a16="http://schemas.microsoft.com/office/drawing/2014/main" id="{313EED0B-E64B-BDD2-FC98-67BC5BF038A6}"/>
              </a:ext>
            </a:extLst>
          </p:cNvPr>
          <p:cNvSpPr txBox="1"/>
          <p:nvPr/>
        </p:nvSpPr>
        <p:spPr>
          <a:xfrm>
            <a:off x="432376" y="1682217"/>
            <a:ext cx="11322849" cy="4708981"/>
          </a:xfrm>
          <a:prstGeom prst="rect">
            <a:avLst/>
          </a:prstGeom>
          <a:noFill/>
        </p:spPr>
        <p:txBody>
          <a:bodyPr wrap="square">
            <a:spAutoFit/>
          </a:bodyPr>
          <a:lstStyle/>
          <a:p>
            <a:pPr marL="285750" indent="-285750" algn="just">
              <a:buFont typeface="Wingdings" panose="05000000000000000000" pitchFamily="2" charset="2"/>
              <a:buChar char="§"/>
            </a:pPr>
            <a:r>
              <a:rPr lang="pt-BR" sz="2000" dirty="0">
                <a:latin typeface="Roboto" panose="02000000000000000000" pitchFamily="2" charset="0"/>
                <a:ea typeface="Roboto" panose="02000000000000000000" pitchFamily="2" charset="0"/>
                <a:cs typeface="Roboto" panose="02000000000000000000" pitchFamily="2" charset="0"/>
              </a:rPr>
              <a:t>Guerra cognitiva e desinformação: a IA é usada para criar deepfakes (vídeos e áudios falsos hiper-realistas) que buscam enganar o eleitor, polarizar debates e destruir a confiança nas instituições.</a:t>
            </a:r>
          </a:p>
          <a:p>
            <a:pPr marL="285750" indent="-285750" algn="just">
              <a:buFont typeface="Wingdings" panose="05000000000000000000" pitchFamily="2" charset="2"/>
              <a:buChar char="§"/>
            </a:pPr>
            <a:endParaRPr lang="pt-BR" sz="2000" dirty="0">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pt-BR" sz="2000" dirty="0" err="1">
                <a:latin typeface="Roboto" panose="02000000000000000000" pitchFamily="2" charset="0"/>
                <a:ea typeface="Roboto" panose="02000000000000000000" pitchFamily="2" charset="0"/>
                <a:cs typeface="Roboto" panose="02000000000000000000" pitchFamily="2" charset="0"/>
              </a:rPr>
              <a:t>Microsegmentação manipulativa: por meio da análise de dados, criam-se perfis psicológicos dos eleitores para bombardeá-los com mensagens desenhadas para explorar seus medos, prendendo-os em “bolhas epistêmicas”.</a:t>
            </a:r>
          </a:p>
          <a:p>
            <a:pPr marL="285750" indent="-285750" algn="just">
              <a:buFont typeface="Wingdings" panose="05000000000000000000" pitchFamily="2" charset="2"/>
              <a:buChar char="§"/>
            </a:pPr>
            <a:endParaRPr lang="pt-BR" sz="2000" dirty="0">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pt-BR" sz="2000" dirty="0" err="1">
                <a:latin typeface="Roboto" panose="02000000000000000000" pitchFamily="2" charset="0"/>
                <a:ea typeface="Roboto" panose="02000000000000000000" pitchFamily="2" charset="0"/>
                <a:cs typeface="Roboto" panose="02000000000000000000" pitchFamily="2" charset="0"/>
              </a:rPr>
              <a:t>Perda da “agência epistêmica”: ao delegar nosso consumo de informação aos algoritmos, os cidadãos perdem capacidade e autonomia para formar suas próprias crenças de maneira crítica.</a:t>
            </a:r>
          </a:p>
          <a:p>
            <a:pPr marL="285750" indent="-285750" algn="just">
              <a:buFont typeface="Wingdings" panose="05000000000000000000" pitchFamily="2" charset="2"/>
              <a:buChar char="§"/>
            </a:pPr>
            <a:endParaRPr lang="pt-BR" sz="2000" dirty="0">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pt-BR" sz="2000" dirty="0">
                <a:latin typeface="Roboto" panose="02000000000000000000" pitchFamily="2" charset="0"/>
                <a:ea typeface="Roboto" panose="02000000000000000000" pitchFamily="2" charset="0"/>
                <a:cs typeface="Roboto" panose="02000000000000000000" pitchFamily="2" charset="0"/>
              </a:rPr>
              <a:t>Feudalismo tecnológico: o alto custo de desenvolver grandes modelos de IA concentra poder político desproporcional nas mãos de poucas corporações tecnológicas (Big Tech), ameaçando a soberania estatal.</a:t>
            </a:r>
          </a:p>
        </p:txBody>
      </p:sp>
      <p:pic>
        <p:nvPicPr>
          <p:cNvPr id="3" name="Imagem 2">
            <a:extLst>
              <a:ext uri="{FF2B5EF4-FFF2-40B4-BE49-F238E27FC236}">
                <a16:creationId xmlns:a16="http://schemas.microsoft.com/office/drawing/2014/main" id="{BA7C5DE2-037A-0FD4-DF0A-0A4EBA12E092}"/>
              </a:ext>
            </a:extLst>
          </p:cNvPr>
          <p:cNvPicPr>
            <a:picLocks noChangeAspect="1"/>
          </p:cNvPicPr>
          <p:nvPr/>
        </p:nvPicPr>
        <p:blipFill>
          <a:blip r:embed="rId3"/>
          <a:stretch>
            <a:fillRect/>
          </a:stretch>
        </p:blipFill>
        <p:spPr>
          <a:xfrm>
            <a:off x="9983449" y="195118"/>
            <a:ext cx="2033943" cy="1139007"/>
          </a:xfrm>
          <a:prstGeom prst="rect">
            <a:avLst/>
          </a:prstGeom>
          <a:ln>
            <a:noFill/>
          </a:ln>
          <a:effectLst>
            <a:softEdge rad="112500"/>
          </a:effectLst>
        </p:spPr>
      </p:pic>
    </p:spTree>
    <p:extLst>
      <p:ext uri="{BB962C8B-B14F-4D97-AF65-F5344CB8AC3E}">
        <p14:creationId xmlns:p14="http://schemas.microsoft.com/office/powerpoint/2010/main" val="4224800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wipe(down)">
                                      <p:cBhvr>
                                        <p:cTn id="12" dur="500"/>
                                        <p:tgtEl>
                                          <p:spTgt spid="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animEffect transition="in" filter="circle(in)">
                                      <p:cBhvr>
                                        <p:cTn id="17" dur="20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354">
          <a:extLst>
            <a:ext uri="{FF2B5EF4-FFF2-40B4-BE49-F238E27FC236}">
              <a16:creationId xmlns:a16="http://schemas.microsoft.com/office/drawing/2014/main" id="{089BFDE1-7F47-4369-509B-C1479DBD905A}"/>
            </a:ext>
          </a:extLst>
        </p:cNvPr>
        <p:cNvGrpSpPr/>
        <p:nvPr/>
      </p:nvGrpSpPr>
      <p:grpSpPr>
        <a:xfrm>
          <a:off x="0" y="0"/>
          <a:ext cx="0" cy="0"/>
          <a:chOff x="0" y="0"/>
          <a:chExt cx="0" cy="0"/>
        </a:xfrm>
      </p:grpSpPr>
      <p:sp>
        <p:nvSpPr>
          <p:cNvPr id="355" name="Google Shape;355;p25">
            <a:extLst>
              <a:ext uri="{FF2B5EF4-FFF2-40B4-BE49-F238E27FC236}">
                <a16:creationId xmlns:a16="http://schemas.microsoft.com/office/drawing/2014/main" id="{CDDB1B05-36C0-F675-FAE7-5842021BD528}"/>
              </a:ext>
            </a:extLst>
          </p:cNvPr>
          <p:cNvSpPr/>
          <p:nvPr/>
        </p:nvSpPr>
        <p:spPr>
          <a:xfrm>
            <a:off x="185194" y="138896"/>
            <a:ext cx="11852476" cy="6569511"/>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6" name="Google Shape;356;p25">
            <a:extLst>
              <a:ext uri="{FF2B5EF4-FFF2-40B4-BE49-F238E27FC236}">
                <a16:creationId xmlns:a16="http://schemas.microsoft.com/office/drawing/2014/main" id="{D3F02826-E6A9-BC3B-7D28-8D5C9EACCA1B}"/>
              </a:ext>
            </a:extLst>
          </p:cNvPr>
          <p:cNvSpPr/>
          <p:nvPr/>
        </p:nvSpPr>
        <p:spPr>
          <a:xfrm>
            <a:off x="0" y="298901"/>
            <a:ext cx="5882326"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7" name="Google Shape;357;p25">
            <a:extLst>
              <a:ext uri="{FF2B5EF4-FFF2-40B4-BE49-F238E27FC236}">
                <a16:creationId xmlns:a16="http://schemas.microsoft.com/office/drawing/2014/main" id="{862A8843-E2D7-0260-AA8E-54E9C23345AB}"/>
              </a:ext>
            </a:extLst>
          </p:cNvPr>
          <p:cNvSpPr txBox="1"/>
          <p:nvPr/>
        </p:nvSpPr>
        <p:spPr>
          <a:xfrm>
            <a:off x="884896" y="365757"/>
            <a:ext cx="5035687" cy="461624"/>
          </a:xfrm>
          <a:prstGeom prst="rect">
            <a:avLst/>
          </a:prstGeom>
          <a:noFill/>
          <a:ln>
            <a:noFill/>
          </a:ln>
        </p:spPr>
        <p:txBody>
          <a:bodyPr spcFirstLastPara="1" wrap="square" lIns="91425" tIns="45700" rIns="91425" bIns="45700" anchor="t" anchorCtr="0">
            <a:spAutoFit/>
          </a:bodyPr>
          <a:lstStyle/>
          <a:p>
            <a:pPr lvl="0"/>
            <a:r>
              <a:rPr lang="es-ES" sz="2400" b="1" dirty="0">
                <a:solidFill>
                  <a:schemeClr val="bg1"/>
                </a:solidFill>
                <a:latin typeface="Roboto" panose="02000000000000000000" pitchFamily="2" charset="0"/>
                <a:ea typeface="Roboto" panose="02000000000000000000" pitchFamily="2" charset="0"/>
                <a:cs typeface="Roboto" panose="02000000000000000000" pitchFamily="2" charset="0"/>
              </a:rPr>
              <a:t>A IA contra a desinformação</a:t>
            </a:r>
          </a:p>
        </p:txBody>
      </p:sp>
      <p:sp>
        <p:nvSpPr>
          <p:cNvPr id="359" name="Google Shape;359;p25">
            <a:extLst>
              <a:ext uri="{FF2B5EF4-FFF2-40B4-BE49-F238E27FC236}">
                <a16:creationId xmlns:a16="http://schemas.microsoft.com/office/drawing/2014/main" id="{CFBBD88C-3EE0-12E5-5FD7-E1455BDCF032}"/>
              </a:ext>
            </a:extLst>
          </p:cNvPr>
          <p:cNvSpPr/>
          <p:nvPr/>
        </p:nvSpPr>
        <p:spPr>
          <a:xfrm>
            <a:off x="-137160" y="195118"/>
            <a:ext cx="6096000" cy="1024082"/>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 name="Picture 2">
            <a:extLst>
              <a:ext uri="{FF2B5EF4-FFF2-40B4-BE49-F238E27FC236}">
                <a16:creationId xmlns:a16="http://schemas.microsoft.com/office/drawing/2014/main" id="{66E21603-E1F4-664A-2550-C8531461C84B}"/>
              </a:ext>
            </a:extLst>
          </p:cNvPr>
          <p:cNvPicPr>
            <a:picLocks noChangeAspect="1"/>
          </p:cNvPicPr>
          <p:nvPr/>
        </p:nvPicPr>
        <p:blipFill>
          <a:blip r:embed="rId3"/>
          <a:srcRect l="4216" t="24451" r="4661" b="9015"/>
          <a:stretch>
            <a:fillRect/>
          </a:stretch>
        </p:blipFill>
        <p:spPr>
          <a:xfrm>
            <a:off x="816237" y="1696823"/>
            <a:ext cx="10415568" cy="4242063"/>
          </a:xfrm>
          <a:prstGeom prst="rect">
            <a:avLst/>
          </a:prstGeom>
        </p:spPr>
      </p:pic>
      <p:sp>
        <p:nvSpPr>
          <p:cNvPr id="360" name="Rectangle 359"/>
          <p:cNvSpPr/>
          <p:nvPr/>
        </p:nvSpPr>
        <p:spPr>
          <a:xfrm>
            <a:off x="749808" y="1627632"/>
            <a:ext cx="10561320" cy="4434840"/>
          </a:xfrm>
          <a:prstGeom prst="rect">
            <a:avLst/>
          </a:prstGeom>
          <a:solidFill>
            <a:srgbClr val="FAF8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1" name="Rectangle 360"/>
          <p:cNvSpPr/>
          <p:nvPr/>
        </p:nvSpPr>
        <p:spPr>
          <a:xfrm>
            <a:off x="960120" y="1874519"/>
            <a:ext cx="10104120" cy="3931920"/>
          </a:xfrm>
          <a:prstGeom prst="rect">
            <a:avLst/>
          </a:prstGeom>
          <a:solidFill>
            <a:srgbClr val="FAF8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362" name="Connector 361"/>
          <p:cNvCxnSpPr/>
          <p:nvPr/>
        </p:nvCxnSpPr>
        <p:spPr>
          <a:xfrm>
            <a:off x="960120" y="1874519"/>
            <a:ext cx="10104120" cy="0"/>
          </a:xfrm>
          <a:prstGeom prst="line">
            <a:avLst/>
          </a:prstGeom>
          <a:ln w="12700">
            <a:solidFill>
              <a:srgbClr val="96968C"/>
            </a:solidFill>
          </a:ln>
        </p:spPr>
        <p:style>
          <a:lnRef idx="2">
            <a:schemeClr val="accent1"/>
          </a:lnRef>
          <a:fillRef idx="0">
            <a:schemeClr val="accent1"/>
          </a:fillRef>
          <a:effectRef idx="1">
            <a:schemeClr val="accent1"/>
          </a:effectRef>
          <a:fontRef idx="minor">
            <a:schemeClr val="tx1"/>
          </a:fontRef>
        </p:style>
      </p:cxnSp>
      <p:cxnSp>
        <p:nvCxnSpPr>
          <p:cNvPr id="363" name="Connector 362"/>
          <p:cNvCxnSpPr/>
          <p:nvPr/>
        </p:nvCxnSpPr>
        <p:spPr>
          <a:xfrm>
            <a:off x="960120" y="2331720"/>
            <a:ext cx="10104120" cy="0"/>
          </a:xfrm>
          <a:prstGeom prst="line">
            <a:avLst/>
          </a:prstGeom>
          <a:ln w="12700">
            <a:solidFill>
              <a:srgbClr val="96968C"/>
            </a:solidFill>
          </a:ln>
        </p:spPr>
        <p:style>
          <a:lnRef idx="2">
            <a:schemeClr val="accent1"/>
          </a:lnRef>
          <a:fillRef idx="0">
            <a:schemeClr val="accent1"/>
          </a:fillRef>
          <a:effectRef idx="1">
            <a:schemeClr val="accent1"/>
          </a:effectRef>
          <a:fontRef idx="minor">
            <a:schemeClr val="tx1"/>
          </a:fontRef>
        </p:style>
      </p:cxnSp>
      <p:cxnSp>
        <p:nvCxnSpPr>
          <p:cNvPr id="364" name="Connector 363"/>
          <p:cNvCxnSpPr/>
          <p:nvPr/>
        </p:nvCxnSpPr>
        <p:spPr>
          <a:xfrm>
            <a:off x="960120" y="3246120"/>
            <a:ext cx="10104120" cy="0"/>
          </a:xfrm>
          <a:prstGeom prst="line">
            <a:avLst/>
          </a:prstGeom>
          <a:ln w="12700">
            <a:solidFill>
              <a:srgbClr val="96968C"/>
            </a:solidFill>
          </a:ln>
        </p:spPr>
        <p:style>
          <a:lnRef idx="2">
            <a:schemeClr val="accent1"/>
          </a:lnRef>
          <a:fillRef idx="0">
            <a:schemeClr val="accent1"/>
          </a:fillRef>
          <a:effectRef idx="1">
            <a:schemeClr val="accent1"/>
          </a:effectRef>
          <a:fontRef idx="minor">
            <a:schemeClr val="tx1"/>
          </a:fontRef>
        </p:style>
      </p:cxnSp>
      <p:cxnSp>
        <p:nvCxnSpPr>
          <p:cNvPr id="365" name="Connector 364"/>
          <p:cNvCxnSpPr/>
          <p:nvPr/>
        </p:nvCxnSpPr>
        <p:spPr>
          <a:xfrm>
            <a:off x="960120" y="4160520"/>
            <a:ext cx="10104120" cy="0"/>
          </a:xfrm>
          <a:prstGeom prst="line">
            <a:avLst/>
          </a:prstGeom>
          <a:ln w="12700">
            <a:solidFill>
              <a:srgbClr val="96968C"/>
            </a:solidFill>
          </a:ln>
        </p:spPr>
        <p:style>
          <a:lnRef idx="2">
            <a:schemeClr val="accent1"/>
          </a:lnRef>
          <a:fillRef idx="0">
            <a:schemeClr val="accent1"/>
          </a:fillRef>
          <a:effectRef idx="1">
            <a:schemeClr val="accent1"/>
          </a:effectRef>
          <a:fontRef idx="minor">
            <a:schemeClr val="tx1"/>
          </a:fontRef>
        </p:style>
      </p:cxnSp>
      <p:cxnSp>
        <p:nvCxnSpPr>
          <p:cNvPr id="366" name="Connector 365"/>
          <p:cNvCxnSpPr/>
          <p:nvPr/>
        </p:nvCxnSpPr>
        <p:spPr>
          <a:xfrm>
            <a:off x="960120" y="5074920"/>
            <a:ext cx="10104120" cy="0"/>
          </a:xfrm>
          <a:prstGeom prst="line">
            <a:avLst/>
          </a:prstGeom>
          <a:ln w="12700">
            <a:solidFill>
              <a:srgbClr val="96968C"/>
            </a:solidFill>
          </a:ln>
        </p:spPr>
        <p:style>
          <a:lnRef idx="2">
            <a:schemeClr val="accent1"/>
          </a:lnRef>
          <a:fillRef idx="0">
            <a:schemeClr val="accent1"/>
          </a:fillRef>
          <a:effectRef idx="1">
            <a:schemeClr val="accent1"/>
          </a:effectRef>
          <a:fontRef idx="minor">
            <a:schemeClr val="tx1"/>
          </a:fontRef>
        </p:style>
      </p:cxnSp>
      <p:cxnSp>
        <p:nvCxnSpPr>
          <p:cNvPr id="367" name="Connector 366"/>
          <p:cNvCxnSpPr/>
          <p:nvPr/>
        </p:nvCxnSpPr>
        <p:spPr>
          <a:xfrm>
            <a:off x="960120" y="5806440"/>
            <a:ext cx="10104120" cy="0"/>
          </a:xfrm>
          <a:prstGeom prst="line">
            <a:avLst/>
          </a:prstGeom>
          <a:ln w="12700">
            <a:solidFill>
              <a:srgbClr val="96968C"/>
            </a:solidFill>
          </a:ln>
        </p:spPr>
        <p:style>
          <a:lnRef idx="2">
            <a:schemeClr val="accent1"/>
          </a:lnRef>
          <a:fillRef idx="0">
            <a:schemeClr val="accent1"/>
          </a:fillRef>
          <a:effectRef idx="1">
            <a:schemeClr val="accent1"/>
          </a:effectRef>
          <a:fontRef idx="minor">
            <a:schemeClr val="tx1"/>
          </a:fontRef>
        </p:style>
      </p:cxnSp>
      <p:cxnSp>
        <p:nvCxnSpPr>
          <p:cNvPr id="368" name="Connector 367"/>
          <p:cNvCxnSpPr/>
          <p:nvPr/>
        </p:nvCxnSpPr>
        <p:spPr>
          <a:xfrm>
            <a:off x="3840480" y="1874519"/>
            <a:ext cx="0" cy="3931921"/>
          </a:xfrm>
          <a:prstGeom prst="line">
            <a:avLst/>
          </a:prstGeom>
          <a:ln w="8890">
            <a:solidFill>
              <a:srgbClr val="D2D2C8"/>
            </a:solidFill>
          </a:ln>
        </p:spPr>
        <p:style>
          <a:lnRef idx="2">
            <a:schemeClr val="accent1"/>
          </a:lnRef>
          <a:fillRef idx="0">
            <a:schemeClr val="accent1"/>
          </a:fillRef>
          <a:effectRef idx="1">
            <a:schemeClr val="accent1"/>
          </a:effectRef>
          <a:fontRef idx="minor">
            <a:schemeClr val="tx1"/>
          </a:fontRef>
        </p:style>
      </p:cxnSp>
      <p:cxnSp>
        <p:nvCxnSpPr>
          <p:cNvPr id="369" name="Connector 368"/>
          <p:cNvCxnSpPr/>
          <p:nvPr/>
        </p:nvCxnSpPr>
        <p:spPr>
          <a:xfrm>
            <a:off x="7863840" y="1874519"/>
            <a:ext cx="0" cy="3931921"/>
          </a:xfrm>
          <a:prstGeom prst="line">
            <a:avLst/>
          </a:prstGeom>
          <a:ln w="8890">
            <a:solidFill>
              <a:srgbClr val="D2D2C8"/>
            </a:solidFill>
          </a:ln>
        </p:spPr>
        <p:style>
          <a:lnRef idx="2">
            <a:schemeClr val="accent1"/>
          </a:lnRef>
          <a:fillRef idx="0">
            <a:schemeClr val="accent1"/>
          </a:fillRef>
          <a:effectRef idx="1">
            <a:schemeClr val="accent1"/>
          </a:effectRef>
          <a:fontRef idx="minor">
            <a:schemeClr val="tx1"/>
          </a:fontRef>
        </p:style>
      </p:cxnSp>
      <p:sp>
        <p:nvSpPr>
          <p:cNvPr id="370" name="TextBox 369"/>
          <p:cNvSpPr txBox="1"/>
          <p:nvPr/>
        </p:nvSpPr>
        <p:spPr>
          <a:xfrm>
            <a:off x="1024128" y="1938528"/>
            <a:ext cx="2560320" cy="320040"/>
          </a:xfrm>
          <a:prstGeom prst="rect">
            <a:avLst/>
          </a:prstGeom>
          <a:noFill/>
        </p:spPr>
        <p:txBody>
          <a:bodyPr wrap="none" lIns="27432" tIns="18288" rIns="27432" bIns="18288" anchor="t">
            <a:spAutoFit/>
          </a:bodyPr>
          <a:lstStyle/>
          <a:p>
            <a:pPr algn="l"/>
            <a:r>
              <a:rPr sz="1900" b="1">
                <a:solidFill>
                  <a:srgbClr val="000000"/>
                </a:solidFill>
                <a:latin typeface="Arial"/>
              </a:rPr>
              <a:t>Tecnologia</a:t>
            </a:r>
          </a:p>
        </p:txBody>
      </p:sp>
      <p:sp>
        <p:nvSpPr>
          <p:cNvPr id="371" name="TextBox 370"/>
          <p:cNvSpPr txBox="1"/>
          <p:nvPr/>
        </p:nvSpPr>
        <p:spPr>
          <a:xfrm>
            <a:off x="3913632" y="1938528"/>
            <a:ext cx="3840480" cy="320040"/>
          </a:xfrm>
          <a:prstGeom prst="rect">
            <a:avLst/>
          </a:prstGeom>
          <a:noFill/>
        </p:spPr>
        <p:txBody>
          <a:bodyPr wrap="none" lIns="27432" tIns="18288" rIns="27432" bIns="18288" anchor="t">
            <a:spAutoFit/>
          </a:bodyPr>
          <a:lstStyle/>
          <a:p>
            <a:pPr algn="l"/>
            <a:r>
              <a:rPr sz="1700" b="1">
                <a:solidFill>
                  <a:srgbClr val="000000"/>
                </a:solidFill>
                <a:latin typeface="Arial"/>
              </a:rPr>
              <a:t>Mecanismo e aplicação defensiva</a:t>
            </a:r>
          </a:p>
        </p:txBody>
      </p:sp>
      <p:sp>
        <p:nvSpPr>
          <p:cNvPr id="372" name="TextBox 371"/>
          <p:cNvSpPr txBox="1"/>
          <p:nvPr/>
        </p:nvSpPr>
        <p:spPr>
          <a:xfrm>
            <a:off x="7973568" y="1938528"/>
            <a:ext cx="2926080" cy="320040"/>
          </a:xfrm>
          <a:prstGeom prst="rect">
            <a:avLst/>
          </a:prstGeom>
          <a:noFill/>
        </p:spPr>
        <p:txBody>
          <a:bodyPr wrap="none" lIns="27432" tIns="18288" rIns="27432" bIns="18288" anchor="t">
            <a:spAutoFit/>
          </a:bodyPr>
          <a:lstStyle/>
          <a:p>
            <a:pPr algn="l"/>
            <a:r>
              <a:rPr sz="1700" b="1">
                <a:solidFill>
                  <a:srgbClr val="000000"/>
                </a:solidFill>
                <a:latin typeface="Arial"/>
              </a:rPr>
              <a:t>Limitação principal</a:t>
            </a:r>
          </a:p>
        </p:txBody>
      </p:sp>
      <p:sp>
        <p:nvSpPr>
          <p:cNvPr id="373" name="TextBox 372"/>
          <p:cNvSpPr txBox="1"/>
          <p:nvPr/>
        </p:nvSpPr>
        <p:spPr>
          <a:xfrm>
            <a:off x="1024128" y="2542032"/>
            <a:ext cx="2651760" cy="594360"/>
          </a:xfrm>
          <a:prstGeom prst="rect">
            <a:avLst/>
          </a:prstGeom>
          <a:noFill/>
        </p:spPr>
        <p:txBody>
          <a:bodyPr wrap="none" lIns="27432" tIns="18288" rIns="27432" bIns="18288" anchor="t">
            <a:spAutoFit/>
          </a:bodyPr>
          <a:lstStyle/>
          <a:p>
            <a:pPr algn="l"/>
            <a:r>
              <a:rPr sz="1600" b="0">
                <a:solidFill>
                  <a:srgbClr val="000000"/>
                </a:solidFill>
                <a:latin typeface="Arial"/>
              </a:rPr>
              <a:t>NLP (Processamento</a:t>
            </a:r>
            <a:br/>
            <a:r>
              <a:rPr sz="1600" b="0">
                <a:solidFill>
                  <a:srgbClr val="000000"/>
                </a:solidFill>
                <a:latin typeface="Arial"/>
              </a:rPr>
              <a:t>de Linguagem)</a:t>
            </a:r>
          </a:p>
        </p:txBody>
      </p:sp>
      <p:sp>
        <p:nvSpPr>
          <p:cNvPr id="374" name="TextBox 373"/>
          <p:cNvSpPr txBox="1"/>
          <p:nvPr/>
        </p:nvSpPr>
        <p:spPr>
          <a:xfrm>
            <a:off x="3913632" y="2542032"/>
            <a:ext cx="3794760" cy="685800"/>
          </a:xfrm>
          <a:prstGeom prst="rect">
            <a:avLst/>
          </a:prstGeom>
          <a:noFill/>
        </p:spPr>
        <p:txBody>
          <a:bodyPr wrap="none" lIns="27432" tIns="18288" rIns="27432" bIns="18288" anchor="t">
            <a:spAutoFit/>
          </a:bodyPr>
          <a:lstStyle/>
          <a:p>
            <a:pPr algn="l"/>
            <a:r>
              <a:rPr sz="1500" b="0">
                <a:solidFill>
                  <a:srgbClr val="000000"/>
                </a:solidFill>
                <a:latin typeface="Arial"/>
              </a:rPr>
              <a:t>Detecta inconsistências linguísticas</a:t>
            </a:r>
            <a:br/>
            <a:r>
              <a:rPr sz="1500" b="0">
                <a:solidFill>
                  <a:srgbClr val="000000"/>
                </a:solidFill>
                <a:latin typeface="Arial"/>
              </a:rPr>
              <a:t>e padrões sintéticos.</a:t>
            </a:r>
          </a:p>
        </p:txBody>
      </p:sp>
      <p:sp>
        <p:nvSpPr>
          <p:cNvPr id="375" name="TextBox 374"/>
          <p:cNvSpPr txBox="1"/>
          <p:nvPr/>
        </p:nvSpPr>
        <p:spPr>
          <a:xfrm>
            <a:off x="7973568" y="2542032"/>
            <a:ext cx="2971800" cy="685800"/>
          </a:xfrm>
          <a:prstGeom prst="rect">
            <a:avLst/>
          </a:prstGeom>
          <a:noFill/>
        </p:spPr>
        <p:txBody>
          <a:bodyPr wrap="none" lIns="27432" tIns="18288" rIns="27432" bIns="18288" anchor="t">
            <a:spAutoFit/>
          </a:bodyPr>
          <a:lstStyle/>
          <a:p>
            <a:pPr algn="l"/>
            <a:r>
              <a:rPr sz="1500" b="0">
                <a:solidFill>
                  <a:srgbClr val="000000"/>
                </a:solidFill>
                <a:latin typeface="Arial"/>
              </a:rPr>
              <a:t>Requer atualização constante</a:t>
            </a:r>
            <a:br/>
            <a:r>
              <a:rPr sz="1500" b="0">
                <a:solidFill>
                  <a:srgbClr val="000000"/>
                </a:solidFill>
                <a:latin typeface="Arial"/>
              </a:rPr>
              <a:t>diante da evolução dos LLMs.</a:t>
            </a:r>
          </a:p>
        </p:txBody>
      </p:sp>
      <p:sp>
        <p:nvSpPr>
          <p:cNvPr id="376" name="TextBox 375"/>
          <p:cNvSpPr txBox="1"/>
          <p:nvPr/>
        </p:nvSpPr>
        <p:spPr>
          <a:xfrm>
            <a:off x="1024128" y="3456432"/>
            <a:ext cx="2651760" cy="594360"/>
          </a:xfrm>
          <a:prstGeom prst="rect">
            <a:avLst/>
          </a:prstGeom>
          <a:noFill/>
        </p:spPr>
        <p:txBody>
          <a:bodyPr wrap="none" lIns="27432" tIns="18288" rIns="27432" bIns="18288" anchor="t">
            <a:spAutoFit/>
          </a:bodyPr>
          <a:lstStyle/>
          <a:p>
            <a:pPr algn="l"/>
            <a:r>
              <a:rPr sz="1600" b="0">
                <a:solidFill>
                  <a:srgbClr val="000000"/>
                </a:solidFill>
                <a:latin typeface="Arial"/>
              </a:rPr>
              <a:t>Machine &amp; Deep Learning</a:t>
            </a:r>
          </a:p>
        </p:txBody>
      </p:sp>
      <p:sp>
        <p:nvSpPr>
          <p:cNvPr id="377" name="TextBox 376"/>
          <p:cNvSpPr txBox="1"/>
          <p:nvPr/>
        </p:nvSpPr>
        <p:spPr>
          <a:xfrm>
            <a:off x="3913632" y="3456432"/>
            <a:ext cx="3794760" cy="685800"/>
          </a:xfrm>
          <a:prstGeom prst="rect">
            <a:avLst/>
          </a:prstGeom>
          <a:noFill/>
        </p:spPr>
        <p:txBody>
          <a:bodyPr wrap="none" lIns="27432" tIns="18288" rIns="27432" bIns="18288" anchor="t">
            <a:spAutoFit/>
          </a:bodyPr>
          <a:lstStyle/>
          <a:p>
            <a:pPr algn="l"/>
            <a:r>
              <a:rPr sz="1500" b="0">
                <a:solidFill>
                  <a:srgbClr val="000000"/>
                </a:solidFill>
                <a:latin typeface="Arial"/>
              </a:rPr>
              <a:t>Classifica volumes massivos de artigos</a:t>
            </a:r>
            <a:br/>
            <a:r>
              <a:rPr sz="1500" b="0">
                <a:solidFill>
                  <a:srgbClr val="000000"/>
                </a:solidFill>
                <a:latin typeface="Arial"/>
              </a:rPr>
              <a:t>com base em dados de treinamento.</a:t>
            </a:r>
          </a:p>
        </p:txBody>
      </p:sp>
      <p:sp>
        <p:nvSpPr>
          <p:cNvPr id="378" name="TextBox 377"/>
          <p:cNvSpPr txBox="1"/>
          <p:nvPr/>
        </p:nvSpPr>
        <p:spPr>
          <a:xfrm>
            <a:off x="7973568" y="3456432"/>
            <a:ext cx="2971800" cy="685800"/>
          </a:xfrm>
          <a:prstGeom prst="rect">
            <a:avLst/>
          </a:prstGeom>
          <a:noFill/>
        </p:spPr>
        <p:txBody>
          <a:bodyPr wrap="none" lIns="27432" tIns="18288" rIns="27432" bIns="18288" anchor="t">
            <a:spAutoFit/>
          </a:bodyPr>
          <a:lstStyle/>
          <a:p>
            <a:pPr algn="l"/>
            <a:r>
              <a:rPr sz="1500" b="0">
                <a:solidFill>
                  <a:srgbClr val="000000"/>
                </a:solidFill>
                <a:latin typeface="Arial"/>
              </a:rPr>
              <a:t>Vulnerável ao envenenamento de</a:t>
            </a:r>
            <a:br/>
            <a:r>
              <a:rPr sz="1500" b="0">
                <a:solidFill>
                  <a:srgbClr val="000000"/>
                </a:solidFill>
                <a:latin typeface="Arial"/>
              </a:rPr>
              <a:t>dados; requer datasets rotulados</a:t>
            </a:r>
            <a:br/>
            <a:r>
              <a:rPr sz="1500" b="0">
                <a:solidFill>
                  <a:srgbClr val="000000"/>
                </a:solidFill>
                <a:latin typeface="Arial"/>
              </a:rPr>
              <a:t>massivos.</a:t>
            </a:r>
          </a:p>
        </p:txBody>
      </p:sp>
      <p:sp>
        <p:nvSpPr>
          <p:cNvPr id="379" name="TextBox 378"/>
          <p:cNvSpPr txBox="1"/>
          <p:nvPr/>
        </p:nvSpPr>
        <p:spPr>
          <a:xfrm>
            <a:off x="1024128" y="4370831"/>
            <a:ext cx="2651760" cy="594360"/>
          </a:xfrm>
          <a:prstGeom prst="rect">
            <a:avLst/>
          </a:prstGeom>
          <a:noFill/>
        </p:spPr>
        <p:txBody>
          <a:bodyPr wrap="none" lIns="27432" tIns="18288" rIns="27432" bIns="18288" anchor="t">
            <a:spAutoFit/>
          </a:bodyPr>
          <a:lstStyle/>
          <a:p>
            <a:pPr algn="l"/>
            <a:r>
              <a:rPr sz="1600" b="0">
                <a:solidFill>
                  <a:srgbClr val="000000"/>
                </a:solidFill>
                <a:latin typeface="Arial"/>
              </a:rPr>
              <a:t>Análise de Redes</a:t>
            </a:r>
          </a:p>
        </p:txBody>
      </p:sp>
      <p:sp>
        <p:nvSpPr>
          <p:cNvPr id="380" name="TextBox 379"/>
          <p:cNvSpPr txBox="1"/>
          <p:nvPr/>
        </p:nvSpPr>
        <p:spPr>
          <a:xfrm>
            <a:off x="3913632" y="4370831"/>
            <a:ext cx="3794760" cy="685800"/>
          </a:xfrm>
          <a:prstGeom prst="rect">
            <a:avLst/>
          </a:prstGeom>
          <a:noFill/>
        </p:spPr>
        <p:txBody>
          <a:bodyPr wrap="none" lIns="27432" tIns="18288" rIns="27432" bIns="18288" anchor="t">
            <a:spAutoFit/>
          </a:bodyPr>
          <a:lstStyle/>
          <a:p>
            <a:pPr algn="l"/>
            <a:r>
              <a:rPr sz="1500" b="0">
                <a:solidFill>
                  <a:srgbClr val="000000"/>
                </a:solidFill>
                <a:latin typeface="Arial"/>
              </a:rPr>
              <a:t>Rastreia a propagação de narrativas</a:t>
            </a:r>
            <a:br/>
            <a:r>
              <a:rPr sz="1500" b="0">
                <a:solidFill>
                  <a:srgbClr val="000000"/>
                </a:solidFill>
                <a:latin typeface="Arial"/>
              </a:rPr>
              <a:t>entre nós para identificar fazendas</a:t>
            </a:r>
            <a:br/>
            <a:r>
              <a:rPr sz="1500" b="0">
                <a:solidFill>
                  <a:srgbClr val="000000"/>
                </a:solidFill>
                <a:latin typeface="Arial"/>
              </a:rPr>
              <a:t>de bots.</a:t>
            </a:r>
          </a:p>
        </p:txBody>
      </p:sp>
      <p:sp>
        <p:nvSpPr>
          <p:cNvPr id="381" name="TextBox 380"/>
          <p:cNvSpPr txBox="1"/>
          <p:nvPr/>
        </p:nvSpPr>
        <p:spPr>
          <a:xfrm>
            <a:off x="7973568" y="4370831"/>
            <a:ext cx="2971800" cy="685800"/>
          </a:xfrm>
          <a:prstGeom prst="rect">
            <a:avLst/>
          </a:prstGeom>
          <a:noFill/>
        </p:spPr>
        <p:txBody>
          <a:bodyPr wrap="none" lIns="27432" tIns="18288" rIns="27432" bIns="18288" anchor="t">
            <a:spAutoFit/>
          </a:bodyPr>
          <a:lstStyle/>
          <a:p>
            <a:pPr algn="l"/>
            <a:r>
              <a:rPr sz="1500" b="0">
                <a:solidFill>
                  <a:srgbClr val="000000"/>
                </a:solidFill>
                <a:latin typeface="Arial"/>
              </a:rPr>
              <a:t>Não analisa o conteúdo semântico,</a:t>
            </a:r>
            <a:br/>
            <a:r>
              <a:rPr sz="1500" b="0">
                <a:solidFill>
                  <a:srgbClr val="000000"/>
                </a:solidFill>
                <a:latin typeface="Arial"/>
              </a:rPr>
              <a:t>apenas o vetor de distribuição.</a:t>
            </a:r>
          </a:p>
        </p:txBody>
      </p:sp>
      <p:sp>
        <p:nvSpPr>
          <p:cNvPr id="382" name="TextBox 381"/>
          <p:cNvSpPr txBox="1"/>
          <p:nvPr/>
        </p:nvSpPr>
        <p:spPr>
          <a:xfrm>
            <a:off x="1024128" y="5285231"/>
            <a:ext cx="2651760" cy="594360"/>
          </a:xfrm>
          <a:prstGeom prst="rect">
            <a:avLst/>
          </a:prstGeom>
          <a:noFill/>
        </p:spPr>
        <p:txBody>
          <a:bodyPr wrap="none" lIns="27432" tIns="18288" rIns="27432" bIns="18288" anchor="t">
            <a:spAutoFit/>
          </a:bodyPr>
          <a:lstStyle/>
          <a:p>
            <a:pPr algn="l"/>
            <a:r>
              <a:rPr sz="1600" b="0">
                <a:solidFill>
                  <a:srgbClr val="000000"/>
                </a:solidFill>
                <a:latin typeface="Arial"/>
              </a:rPr>
              <a:t>Análise de Sentimento</a:t>
            </a:r>
          </a:p>
        </p:txBody>
      </p:sp>
      <p:sp>
        <p:nvSpPr>
          <p:cNvPr id="383" name="TextBox 382"/>
          <p:cNvSpPr txBox="1"/>
          <p:nvPr/>
        </p:nvSpPr>
        <p:spPr>
          <a:xfrm>
            <a:off x="3913632" y="5285231"/>
            <a:ext cx="3794760" cy="685800"/>
          </a:xfrm>
          <a:prstGeom prst="rect">
            <a:avLst/>
          </a:prstGeom>
          <a:noFill/>
        </p:spPr>
        <p:txBody>
          <a:bodyPr wrap="none" lIns="27432" tIns="18288" rIns="27432" bIns="18288" anchor="t">
            <a:spAutoFit/>
          </a:bodyPr>
          <a:lstStyle/>
          <a:p>
            <a:pPr algn="l"/>
            <a:r>
              <a:rPr sz="1500" b="0">
                <a:solidFill>
                  <a:srgbClr val="000000"/>
                </a:solidFill>
                <a:latin typeface="Arial"/>
              </a:rPr>
              <a:t>Identifica linguagem emocionalmente</a:t>
            </a:r>
            <a:br/>
            <a:r>
              <a:rPr sz="1500" b="0">
                <a:solidFill>
                  <a:srgbClr val="000000"/>
                </a:solidFill>
                <a:latin typeface="Arial"/>
              </a:rPr>
              <a:t>manipuladora e polarizante.</a:t>
            </a:r>
          </a:p>
        </p:txBody>
      </p:sp>
      <p:sp>
        <p:nvSpPr>
          <p:cNvPr id="384" name="TextBox 383"/>
          <p:cNvSpPr txBox="1"/>
          <p:nvPr/>
        </p:nvSpPr>
        <p:spPr>
          <a:xfrm>
            <a:off x="7973568" y="5285231"/>
            <a:ext cx="2971800" cy="685800"/>
          </a:xfrm>
          <a:prstGeom prst="rect">
            <a:avLst/>
          </a:prstGeom>
          <a:noFill/>
        </p:spPr>
        <p:txBody>
          <a:bodyPr wrap="none" lIns="27432" tIns="18288" rIns="27432" bIns="18288" anchor="t">
            <a:spAutoFit/>
          </a:bodyPr>
          <a:lstStyle/>
          <a:p>
            <a:pPr algn="l"/>
            <a:r>
              <a:rPr sz="1500" b="0">
                <a:solidFill>
                  <a:srgbClr val="000000"/>
                </a:solidFill>
                <a:latin typeface="Arial"/>
              </a:rPr>
              <a:t>Dificuldade extrema para compreender</a:t>
            </a:r>
            <a:br/>
            <a:r>
              <a:rPr sz="1500" b="0">
                <a:solidFill>
                  <a:srgbClr val="000000"/>
                </a:solidFill>
                <a:latin typeface="Arial"/>
              </a:rPr>
              <a:t>sarcasmo ou contexto cultural.</a:t>
            </a:r>
          </a:p>
        </p:txBody>
      </p:sp>
      <p:pic>
        <p:nvPicPr>
          <p:cNvPr id="4" name="Imagem 3">
            <a:extLst>
              <a:ext uri="{FF2B5EF4-FFF2-40B4-BE49-F238E27FC236}">
                <a16:creationId xmlns:a16="http://schemas.microsoft.com/office/drawing/2014/main" id="{A946631E-0718-C3FB-ADE8-F25EF874D41E}"/>
              </a:ext>
            </a:extLst>
          </p:cNvPr>
          <p:cNvPicPr>
            <a:picLocks noChangeAspect="1"/>
          </p:cNvPicPr>
          <p:nvPr/>
        </p:nvPicPr>
        <p:blipFill>
          <a:blip r:embed="rId4"/>
          <a:stretch>
            <a:fillRect/>
          </a:stretch>
        </p:blipFill>
        <p:spPr>
          <a:xfrm>
            <a:off x="9983449" y="195118"/>
            <a:ext cx="2033943" cy="1139007"/>
          </a:xfrm>
          <a:prstGeom prst="rect">
            <a:avLst/>
          </a:prstGeom>
          <a:ln>
            <a:noFill/>
          </a:ln>
          <a:effectLst>
            <a:softEdge rad="112500"/>
          </a:effectLst>
        </p:spPr>
      </p:pic>
    </p:spTree>
    <p:extLst>
      <p:ext uri="{BB962C8B-B14F-4D97-AF65-F5344CB8AC3E}">
        <p14:creationId xmlns:p14="http://schemas.microsoft.com/office/powerpoint/2010/main" val="330754079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354">
          <a:extLst>
            <a:ext uri="{FF2B5EF4-FFF2-40B4-BE49-F238E27FC236}">
              <a16:creationId xmlns:a16="http://schemas.microsoft.com/office/drawing/2014/main" id="{17F50199-455D-D725-119B-3C1EFBCF1BFF}"/>
            </a:ext>
          </a:extLst>
        </p:cNvPr>
        <p:cNvGrpSpPr/>
        <p:nvPr/>
      </p:nvGrpSpPr>
      <p:grpSpPr>
        <a:xfrm>
          <a:off x="0" y="0"/>
          <a:ext cx="0" cy="0"/>
          <a:chOff x="0" y="0"/>
          <a:chExt cx="0" cy="0"/>
        </a:xfrm>
      </p:grpSpPr>
      <p:sp>
        <p:nvSpPr>
          <p:cNvPr id="355" name="Google Shape;355;p25">
            <a:extLst>
              <a:ext uri="{FF2B5EF4-FFF2-40B4-BE49-F238E27FC236}">
                <a16:creationId xmlns:a16="http://schemas.microsoft.com/office/drawing/2014/main" id="{A8ED00EB-0572-5792-48F3-FE7C25200538}"/>
              </a:ext>
            </a:extLst>
          </p:cNvPr>
          <p:cNvSpPr/>
          <p:nvPr/>
        </p:nvSpPr>
        <p:spPr>
          <a:xfrm>
            <a:off x="185194" y="138896"/>
            <a:ext cx="11852476" cy="6569511"/>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6" name="Google Shape;356;p25">
            <a:extLst>
              <a:ext uri="{FF2B5EF4-FFF2-40B4-BE49-F238E27FC236}">
                <a16:creationId xmlns:a16="http://schemas.microsoft.com/office/drawing/2014/main" id="{E484D29A-4D81-0AF9-8674-D5F56BBF8390}"/>
              </a:ext>
            </a:extLst>
          </p:cNvPr>
          <p:cNvSpPr/>
          <p:nvPr/>
        </p:nvSpPr>
        <p:spPr>
          <a:xfrm>
            <a:off x="-149942" y="298901"/>
            <a:ext cx="5882326"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7" name="Google Shape;357;p25">
            <a:extLst>
              <a:ext uri="{FF2B5EF4-FFF2-40B4-BE49-F238E27FC236}">
                <a16:creationId xmlns:a16="http://schemas.microsoft.com/office/drawing/2014/main" id="{6E08AE72-B123-3D24-8570-B8419C67A009}"/>
              </a:ext>
            </a:extLst>
          </p:cNvPr>
          <p:cNvSpPr txBox="1"/>
          <p:nvPr/>
        </p:nvSpPr>
        <p:spPr>
          <a:xfrm>
            <a:off x="273377" y="288610"/>
            <a:ext cx="5035687" cy="830956"/>
          </a:xfrm>
          <a:prstGeom prst="rect">
            <a:avLst/>
          </a:prstGeom>
          <a:noFill/>
          <a:ln>
            <a:noFill/>
          </a:ln>
        </p:spPr>
        <p:txBody>
          <a:bodyPr spcFirstLastPara="1" wrap="square" lIns="91425" tIns="45700" rIns="91425" bIns="45700" anchor="t" anchorCtr="0">
            <a:spAutoFit/>
          </a:bodyPr>
          <a:lstStyle/>
          <a:p>
            <a:pPr lvl="0"/>
            <a:r>
              <a:rPr lang="es-ES" sz="2400" b="1" dirty="0">
                <a:solidFill>
                  <a:schemeClr val="bg1"/>
                </a:solidFill>
                <a:latin typeface="Roboto" panose="02000000000000000000" pitchFamily="2" charset="0"/>
                <a:ea typeface="Roboto" panose="02000000000000000000" pitchFamily="2" charset="0"/>
                <a:cs typeface="Roboto" panose="02000000000000000000" pitchFamily="2" charset="0"/>
              </a:rPr>
              <a:t>Capacidade versus pontos cegos algorítmicos </a:t>
            </a:r>
          </a:p>
        </p:txBody>
      </p:sp>
      <p:sp>
        <p:nvSpPr>
          <p:cNvPr id="359" name="Google Shape;359;p25">
            <a:extLst>
              <a:ext uri="{FF2B5EF4-FFF2-40B4-BE49-F238E27FC236}">
                <a16:creationId xmlns:a16="http://schemas.microsoft.com/office/drawing/2014/main" id="{9D919435-6B3B-6A55-A065-BB6151CFDD42}"/>
              </a:ext>
            </a:extLst>
          </p:cNvPr>
          <p:cNvSpPr/>
          <p:nvPr/>
        </p:nvSpPr>
        <p:spPr>
          <a:xfrm>
            <a:off x="-137160" y="195118"/>
            <a:ext cx="6096000" cy="1024082"/>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 name="Picture 2">
            <a:extLst>
              <a:ext uri="{FF2B5EF4-FFF2-40B4-BE49-F238E27FC236}">
                <a16:creationId xmlns:a16="http://schemas.microsoft.com/office/drawing/2014/main" id="{6C71DA62-832E-92D3-B5FB-63C976A3AD9F}"/>
              </a:ext>
            </a:extLst>
          </p:cNvPr>
          <p:cNvPicPr>
            <a:picLocks noChangeAspect="1"/>
          </p:cNvPicPr>
          <p:nvPr/>
        </p:nvPicPr>
        <p:blipFill>
          <a:blip r:embed="rId3"/>
          <a:srcRect l="4806" t="27178" r="4730" b="11487"/>
          <a:stretch>
            <a:fillRect/>
          </a:stretch>
        </p:blipFill>
        <p:spPr>
          <a:xfrm>
            <a:off x="577282" y="1536569"/>
            <a:ext cx="11141733" cy="4213782"/>
          </a:xfrm>
          <a:prstGeom prst="rect">
            <a:avLst/>
          </a:prstGeom>
        </p:spPr>
      </p:pic>
      <p:sp>
        <p:nvSpPr>
          <p:cNvPr id="360" name="Rectangle 359"/>
          <p:cNvSpPr/>
          <p:nvPr/>
        </p:nvSpPr>
        <p:spPr>
          <a:xfrm>
            <a:off x="566928" y="1481328"/>
            <a:ext cx="11155680" cy="4407408"/>
          </a:xfrm>
          <a:prstGeom prst="rect">
            <a:avLst/>
          </a:prstGeom>
          <a:solidFill>
            <a:srgbClr val="FAF8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1" name="TextBox 360"/>
          <p:cNvSpPr txBox="1"/>
          <p:nvPr/>
        </p:nvSpPr>
        <p:spPr>
          <a:xfrm>
            <a:off x="685800" y="1664208"/>
            <a:ext cx="2926080" cy="384048"/>
          </a:xfrm>
          <a:prstGeom prst="rect">
            <a:avLst/>
          </a:prstGeom>
          <a:noFill/>
        </p:spPr>
        <p:txBody>
          <a:bodyPr wrap="none" lIns="27432" tIns="18288" rIns="27432" bIns="18288" anchor="t">
            <a:spAutoFit/>
          </a:bodyPr>
          <a:lstStyle/>
          <a:p>
            <a:pPr algn="l"/>
            <a:r>
              <a:rPr sz="2400" b="1">
                <a:solidFill>
                  <a:srgbClr val="000000"/>
                </a:solidFill>
                <a:latin typeface="Arial"/>
              </a:rPr>
              <a:t>Escala e velocidade</a:t>
            </a:r>
          </a:p>
        </p:txBody>
      </p:sp>
      <p:cxnSp>
        <p:nvCxnSpPr>
          <p:cNvPr id="362" name="Connector 361"/>
          <p:cNvCxnSpPr/>
          <p:nvPr/>
        </p:nvCxnSpPr>
        <p:spPr>
          <a:xfrm>
            <a:off x="685800" y="2075688"/>
            <a:ext cx="2331720" cy="0"/>
          </a:xfrm>
          <a:prstGeom prst="line">
            <a:avLst/>
          </a:prstGeom>
          <a:ln w="25400">
            <a:solidFill>
              <a:srgbClr val="586E7D"/>
            </a:solidFill>
          </a:ln>
        </p:spPr>
        <p:style>
          <a:lnRef idx="2">
            <a:schemeClr val="accent1"/>
          </a:lnRef>
          <a:fillRef idx="0">
            <a:schemeClr val="accent1"/>
          </a:fillRef>
          <a:effectRef idx="1">
            <a:schemeClr val="accent1"/>
          </a:effectRef>
          <a:fontRef idx="minor">
            <a:schemeClr val="tx1"/>
          </a:fontRef>
        </p:style>
      </p:cxnSp>
      <p:sp>
        <p:nvSpPr>
          <p:cNvPr id="363" name="TextBox 362"/>
          <p:cNvSpPr txBox="1"/>
          <p:nvPr/>
        </p:nvSpPr>
        <p:spPr>
          <a:xfrm>
            <a:off x="822960" y="2331720"/>
            <a:ext cx="228600" cy="274320"/>
          </a:xfrm>
          <a:prstGeom prst="rect">
            <a:avLst/>
          </a:prstGeom>
          <a:noFill/>
        </p:spPr>
        <p:txBody>
          <a:bodyPr wrap="none" lIns="27432" tIns="18288" rIns="27432" bIns="18288" anchor="t">
            <a:spAutoFit/>
          </a:bodyPr>
          <a:lstStyle/>
          <a:p>
            <a:pPr algn="l"/>
            <a:r>
              <a:rPr sz="1700" b="1">
                <a:solidFill>
                  <a:srgbClr val="586E7D"/>
                </a:solidFill>
                <a:latin typeface="Arial"/>
              </a:rPr>
              <a:t>▣</a:t>
            </a:r>
          </a:p>
        </p:txBody>
      </p:sp>
      <p:sp>
        <p:nvSpPr>
          <p:cNvPr id="364" name="TextBox 363"/>
          <p:cNvSpPr txBox="1"/>
          <p:nvPr/>
        </p:nvSpPr>
        <p:spPr>
          <a:xfrm>
            <a:off x="1170432" y="2331720"/>
            <a:ext cx="3154680" cy="731520"/>
          </a:xfrm>
          <a:prstGeom prst="rect">
            <a:avLst/>
          </a:prstGeom>
          <a:noFill/>
        </p:spPr>
        <p:txBody>
          <a:bodyPr wrap="none" lIns="27432" tIns="18288" rIns="27432" bIns="18288" anchor="t">
            <a:spAutoFit/>
          </a:bodyPr>
          <a:lstStyle/>
          <a:p>
            <a:pPr algn="l"/>
            <a:r>
              <a:rPr sz="1800" b="0">
                <a:solidFill>
                  <a:srgbClr val="000000"/>
                </a:solidFill>
                <a:latin typeface="Arial"/>
              </a:rPr>
              <a:t>- Escalabilidade massiva e</a:t>
            </a:r>
            <a:br/>
            <a:r>
              <a:rPr sz="1800" b="0">
                <a:solidFill>
                  <a:srgbClr val="000000"/>
                </a:solidFill>
                <a:latin typeface="Arial"/>
              </a:rPr>
              <a:t>monitoramento em tempo real.</a:t>
            </a:r>
          </a:p>
        </p:txBody>
      </p:sp>
      <p:sp>
        <p:nvSpPr>
          <p:cNvPr id="365" name="TextBox 364"/>
          <p:cNvSpPr txBox="1"/>
          <p:nvPr/>
        </p:nvSpPr>
        <p:spPr>
          <a:xfrm>
            <a:off x="822960" y="3566160"/>
            <a:ext cx="228600" cy="274320"/>
          </a:xfrm>
          <a:prstGeom prst="rect">
            <a:avLst/>
          </a:prstGeom>
          <a:noFill/>
        </p:spPr>
        <p:txBody>
          <a:bodyPr wrap="none" lIns="27432" tIns="18288" rIns="27432" bIns="18288" anchor="t">
            <a:spAutoFit/>
          </a:bodyPr>
          <a:lstStyle/>
          <a:p>
            <a:pPr algn="l"/>
            <a:r>
              <a:rPr sz="1700" b="1">
                <a:solidFill>
                  <a:srgbClr val="586E7D"/>
                </a:solidFill>
                <a:latin typeface="Arial"/>
              </a:rPr>
              <a:t>▣</a:t>
            </a:r>
          </a:p>
        </p:txBody>
      </p:sp>
      <p:sp>
        <p:nvSpPr>
          <p:cNvPr id="366" name="TextBox 365"/>
          <p:cNvSpPr txBox="1"/>
          <p:nvPr/>
        </p:nvSpPr>
        <p:spPr>
          <a:xfrm>
            <a:off x="1170432" y="3566160"/>
            <a:ext cx="3154680" cy="731520"/>
          </a:xfrm>
          <a:prstGeom prst="rect">
            <a:avLst/>
          </a:prstGeom>
          <a:noFill/>
        </p:spPr>
        <p:txBody>
          <a:bodyPr wrap="none" lIns="27432" tIns="18288" rIns="27432" bIns="18288" anchor="t">
            <a:spAutoFit/>
          </a:bodyPr>
          <a:lstStyle/>
          <a:p>
            <a:pPr algn="l"/>
            <a:r>
              <a:rPr sz="1800" b="0">
                <a:solidFill>
                  <a:srgbClr val="000000"/>
                </a:solidFill>
                <a:latin typeface="Arial"/>
              </a:rPr>
              <a:t>- Reconhecimento de padrões</a:t>
            </a:r>
            <a:br/>
            <a:r>
              <a:rPr sz="1800" b="0">
                <a:solidFill>
                  <a:srgbClr val="000000"/>
                </a:solidFill>
                <a:latin typeface="Arial"/>
              </a:rPr>
              <a:t>imperceptíveis para o humano.</a:t>
            </a:r>
          </a:p>
        </p:txBody>
      </p:sp>
      <p:sp>
        <p:nvSpPr>
          <p:cNvPr id="367" name="TextBox 366"/>
          <p:cNvSpPr txBox="1"/>
          <p:nvPr/>
        </p:nvSpPr>
        <p:spPr>
          <a:xfrm>
            <a:off x="822960" y="4800600"/>
            <a:ext cx="228600" cy="274320"/>
          </a:xfrm>
          <a:prstGeom prst="rect">
            <a:avLst/>
          </a:prstGeom>
          <a:noFill/>
        </p:spPr>
        <p:txBody>
          <a:bodyPr wrap="none" lIns="27432" tIns="18288" rIns="27432" bIns="18288" anchor="t">
            <a:spAutoFit/>
          </a:bodyPr>
          <a:lstStyle/>
          <a:p>
            <a:pPr algn="l"/>
            <a:r>
              <a:rPr sz="1700" b="1">
                <a:solidFill>
                  <a:srgbClr val="586E7D"/>
                </a:solidFill>
                <a:latin typeface="Arial"/>
              </a:rPr>
              <a:t>▣</a:t>
            </a:r>
          </a:p>
        </p:txBody>
      </p:sp>
      <p:sp>
        <p:nvSpPr>
          <p:cNvPr id="368" name="TextBox 367"/>
          <p:cNvSpPr txBox="1"/>
          <p:nvPr/>
        </p:nvSpPr>
        <p:spPr>
          <a:xfrm>
            <a:off x="1170432" y="4800600"/>
            <a:ext cx="3154680" cy="731520"/>
          </a:xfrm>
          <a:prstGeom prst="rect">
            <a:avLst/>
          </a:prstGeom>
          <a:noFill/>
        </p:spPr>
        <p:txBody>
          <a:bodyPr wrap="none" lIns="27432" tIns="18288" rIns="27432" bIns="18288" anchor="t">
            <a:spAutoFit/>
          </a:bodyPr>
          <a:lstStyle/>
          <a:p>
            <a:pPr algn="l"/>
            <a:r>
              <a:rPr sz="1800" b="0">
                <a:solidFill>
                  <a:srgbClr val="000000"/>
                </a:solidFill>
                <a:latin typeface="Arial"/>
              </a:rPr>
              <a:t>- Automatização da contenção</a:t>
            </a:r>
            <a:br/>
            <a:r>
              <a:rPr sz="1800" b="0">
                <a:solidFill>
                  <a:srgbClr val="000000"/>
                </a:solidFill>
                <a:latin typeface="Arial"/>
              </a:rPr>
              <a:t>inicial de ameaças.</a:t>
            </a:r>
          </a:p>
        </p:txBody>
      </p:sp>
      <p:sp>
        <p:nvSpPr>
          <p:cNvPr id="369" name="TextBox 368"/>
          <p:cNvSpPr txBox="1"/>
          <p:nvPr/>
        </p:nvSpPr>
        <p:spPr>
          <a:xfrm>
            <a:off x="4892040" y="2834640"/>
            <a:ext cx="1828800" cy="1371600"/>
          </a:xfrm>
          <a:prstGeom prst="rect">
            <a:avLst/>
          </a:prstGeom>
          <a:noFill/>
        </p:spPr>
        <p:txBody>
          <a:bodyPr wrap="none" lIns="27432" tIns="18288" rIns="27432" bIns="18288" anchor="t">
            <a:spAutoFit/>
          </a:bodyPr>
          <a:lstStyle/>
          <a:p>
            <a:pPr algn="ctr"/>
            <a:r>
              <a:rPr sz="7200" b="0">
                <a:solidFill>
                  <a:srgbClr val="5A696E"/>
                </a:solidFill>
                <a:latin typeface="Arial"/>
              </a:rPr>
              <a:t>⚖</a:t>
            </a:r>
          </a:p>
        </p:txBody>
      </p:sp>
      <p:sp>
        <p:nvSpPr>
          <p:cNvPr id="370" name="TextBox 369"/>
          <p:cNvSpPr txBox="1"/>
          <p:nvPr/>
        </p:nvSpPr>
        <p:spPr>
          <a:xfrm>
            <a:off x="8092440" y="1664208"/>
            <a:ext cx="2743200" cy="384048"/>
          </a:xfrm>
          <a:prstGeom prst="rect">
            <a:avLst/>
          </a:prstGeom>
          <a:noFill/>
        </p:spPr>
        <p:txBody>
          <a:bodyPr wrap="none" lIns="27432" tIns="18288" rIns="27432" bIns="18288" anchor="t">
            <a:spAutoFit/>
          </a:bodyPr>
          <a:lstStyle/>
          <a:p>
            <a:pPr algn="l"/>
            <a:r>
              <a:rPr sz="2400" b="1">
                <a:solidFill>
                  <a:srgbClr val="000000"/>
                </a:solidFill>
                <a:latin typeface="Arial"/>
              </a:rPr>
              <a:t>Pontos cegos</a:t>
            </a:r>
          </a:p>
        </p:txBody>
      </p:sp>
      <p:cxnSp>
        <p:nvCxnSpPr>
          <p:cNvPr id="371" name="Connector 370"/>
          <p:cNvCxnSpPr/>
          <p:nvPr/>
        </p:nvCxnSpPr>
        <p:spPr>
          <a:xfrm>
            <a:off x="8092440" y="2075688"/>
            <a:ext cx="1874520" cy="0"/>
          </a:xfrm>
          <a:prstGeom prst="line">
            <a:avLst/>
          </a:prstGeom>
          <a:ln w="25400">
            <a:solidFill>
              <a:srgbClr val="78463C"/>
            </a:solidFill>
          </a:ln>
        </p:spPr>
        <p:style>
          <a:lnRef idx="2">
            <a:schemeClr val="accent1"/>
          </a:lnRef>
          <a:fillRef idx="0">
            <a:schemeClr val="accent1"/>
          </a:fillRef>
          <a:effectRef idx="1">
            <a:schemeClr val="accent1"/>
          </a:effectRef>
          <a:fontRef idx="minor">
            <a:schemeClr val="tx1"/>
          </a:fontRef>
        </p:style>
      </p:cxnSp>
      <p:sp>
        <p:nvSpPr>
          <p:cNvPr id="372" name="TextBox 371"/>
          <p:cNvSpPr txBox="1"/>
          <p:nvPr/>
        </p:nvSpPr>
        <p:spPr>
          <a:xfrm>
            <a:off x="8092440" y="2331720"/>
            <a:ext cx="320040" cy="274320"/>
          </a:xfrm>
          <a:prstGeom prst="rect">
            <a:avLst/>
          </a:prstGeom>
          <a:noFill/>
        </p:spPr>
        <p:txBody>
          <a:bodyPr wrap="none" lIns="27432" tIns="18288" rIns="27432" bIns="18288" anchor="t">
            <a:spAutoFit/>
          </a:bodyPr>
          <a:lstStyle/>
          <a:p>
            <a:pPr algn="l"/>
            <a:r>
              <a:rPr sz="1700" b="1">
                <a:solidFill>
                  <a:srgbClr val="965046"/>
                </a:solidFill>
                <a:latin typeface="Arial"/>
              </a:rPr>
              <a:t>⚠</a:t>
            </a:r>
          </a:p>
        </p:txBody>
      </p:sp>
      <p:sp>
        <p:nvSpPr>
          <p:cNvPr id="373" name="TextBox 372"/>
          <p:cNvSpPr txBox="1"/>
          <p:nvPr/>
        </p:nvSpPr>
        <p:spPr>
          <a:xfrm>
            <a:off x="8412480" y="2331720"/>
            <a:ext cx="3063240" cy="777240"/>
          </a:xfrm>
          <a:prstGeom prst="rect">
            <a:avLst/>
          </a:prstGeom>
          <a:noFill/>
        </p:spPr>
        <p:txBody>
          <a:bodyPr wrap="none" lIns="27432" tIns="18288" rIns="27432" bIns="18288" anchor="t">
            <a:spAutoFit/>
          </a:bodyPr>
          <a:lstStyle/>
          <a:p>
            <a:pPr algn="l"/>
            <a:r>
              <a:rPr sz="1650" b="0">
                <a:solidFill>
                  <a:srgbClr val="000000"/>
                </a:solidFill>
                <a:latin typeface="Arial"/>
              </a:rPr>
              <a:t>- Viés algorítmico: herdam</a:t>
            </a:r>
            <a:br/>
            <a:r>
              <a:rPr sz="1650" b="0">
                <a:solidFill>
                  <a:srgbClr val="000000"/>
                </a:solidFill>
                <a:latin typeface="Arial"/>
              </a:rPr>
              <a:t>preconceitos dos dados</a:t>
            </a:r>
            <a:br/>
            <a:r>
              <a:rPr sz="1650" b="0">
                <a:solidFill>
                  <a:srgbClr val="000000"/>
                </a:solidFill>
                <a:latin typeface="Arial"/>
              </a:rPr>
              <a:t>de treinamento.</a:t>
            </a:r>
          </a:p>
        </p:txBody>
      </p:sp>
      <p:sp>
        <p:nvSpPr>
          <p:cNvPr id="374" name="TextBox 373"/>
          <p:cNvSpPr txBox="1"/>
          <p:nvPr/>
        </p:nvSpPr>
        <p:spPr>
          <a:xfrm>
            <a:off x="8092440" y="3566160"/>
            <a:ext cx="320040" cy="274320"/>
          </a:xfrm>
          <a:prstGeom prst="rect">
            <a:avLst/>
          </a:prstGeom>
          <a:noFill/>
        </p:spPr>
        <p:txBody>
          <a:bodyPr wrap="none" lIns="27432" tIns="18288" rIns="27432" bIns="18288" anchor="t">
            <a:spAutoFit/>
          </a:bodyPr>
          <a:lstStyle/>
          <a:p>
            <a:pPr algn="l"/>
            <a:r>
              <a:rPr sz="1700" b="1">
                <a:solidFill>
                  <a:srgbClr val="965046"/>
                </a:solidFill>
                <a:latin typeface="Arial"/>
              </a:rPr>
              <a:t>⚠</a:t>
            </a:r>
          </a:p>
        </p:txBody>
      </p:sp>
      <p:sp>
        <p:nvSpPr>
          <p:cNvPr id="375" name="TextBox 374"/>
          <p:cNvSpPr txBox="1"/>
          <p:nvPr/>
        </p:nvSpPr>
        <p:spPr>
          <a:xfrm>
            <a:off x="8412480" y="3566160"/>
            <a:ext cx="3063240" cy="777240"/>
          </a:xfrm>
          <a:prstGeom prst="rect">
            <a:avLst/>
          </a:prstGeom>
          <a:noFill/>
        </p:spPr>
        <p:txBody>
          <a:bodyPr wrap="none" lIns="27432" tIns="18288" rIns="27432" bIns="18288" anchor="t">
            <a:spAutoFit/>
          </a:bodyPr>
          <a:lstStyle/>
          <a:p>
            <a:pPr algn="l"/>
            <a:r>
              <a:rPr sz="1650" b="0">
                <a:solidFill>
                  <a:srgbClr val="000000"/>
                </a:solidFill>
                <a:latin typeface="Arial"/>
              </a:rPr>
              <a:t>- Falta de contexto:</a:t>
            </a:r>
            <a:br/>
            <a:r>
              <a:rPr sz="1650" b="0">
                <a:solidFill>
                  <a:srgbClr val="000000"/>
                </a:solidFill>
                <a:latin typeface="Arial"/>
              </a:rPr>
              <a:t>incapacidade de julgar a</a:t>
            </a:r>
            <a:br/>
            <a:r>
              <a:rPr sz="1650" b="0">
                <a:solidFill>
                  <a:srgbClr val="000000"/>
                </a:solidFill>
                <a:latin typeface="Arial"/>
              </a:rPr>
              <a:t>intenção (sátira vs. malícia).</a:t>
            </a:r>
          </a:p>
        </p:txBody>
      </p:sp>
      <p:sp>
        <p:nvSpPr>
          <p:cNvPr id="376" name="TextBox 375"/>
          <p:cNvSpPr txBox="1"/>
          <p:nvPr/>
        </p:nvSpPr>
        <p:spPr>
          <a:xfrm>
            <a:off x="8092440" y="4800600"/>
            <a:ext cx="320040" cy="274320"/>
          </a:xfrm>
          <a:prstGeom prst="rect">
            <a:avLst/>
          </a:prstGeom>
          <a:noFill/>
        </p:spPr>
        <p:txBody>
          <a:bodyPr wrap="none" lIns="27432" tIns="18288" rIns="27432" bIns="18288" anchor="t">
            <a:spAutoFit/>
          </a:bodyPr>
          <a:lstStyle/>
          <a:p>
            <a:pPr algn="l"/>
            <a:r>
              <a:rPr sz="1700" b="1">
                <a:solidFill>
                  <a:srgbClr val="965046"/>
                </a:solidFill>
                <a:latin typeface="Arial"/>
              </a:rPr>
              <a:t>⚠</a:t>
            </a:r>
          </a:p>
        </p:txBody>
      </p:sp>
      <p:sp>
        <p:nvSpPr>
          <p:cNvPr id="377" name="TextBox 376"/>
          <p:cNvSpPr txBox="1"/>
          <p:nvPr/>
        </p:nvSpPr>
        <p:spPr>
          <a:xfrm>
            <a:off x="8412480" y="4800600"/>
            <a:ext cx="3063240" cy="777240"/>
          </a:xfrm>
          <a:prstGeom prst="rect">
            <a:avLst/>
          </a:prstGeom>
          <a:noFill/>
        </p:spPr>
        <p:txBody>
          <a:bodyPr wrap="none" lIns="27432" tIns="18288" rIns="27432" bIns="18288" anchor="t">
            <a:spAutoFit/>
          </a:bodyPr>
          <a:lstStyle/>
          <a:p>
            <a:pPr algn="l"/>
            <a:r>
              <a:rPr sz="1650" b="0">
                <a:solidFill>
                  <a:srgbClr val="000000"/>
                </a:solidFill>
                <a:latin typeface="Arial"/>
              </a:rPr>
              <a:t>- Caixa-preta: falta de</a:t>
            </a:r>
            <a:br/>
            <a:r>
              <a:rPr sz="1650" b="0">
                <a:solidFill>
                  <a:srgbClr val="000000"/>
                </a:solidFill>
                <a:latin typeface="Arial"/>
              </a:rPr>
              <a:t>transparência; alto risco de</a:t>
            </a:r>
            <a:br/>
            <a:r>
              <a:rPr sz="1650" b="0">
                <a:solidFill>
                  <a:srgbClr val="000000"/>
                </a:solidFill>
                <a:latin typeface="Arial"/>
              </a:rPr>
              <a:t>censura automatizada.</a:t>
            </a:r>
          </a:p>
        </p:txBody>
      </p:sp>
      <p:pic>
        <p:nvPicPr>
          <p:cNvPr id="4" name="Imagem 3">
            <a:extLst>
              <a:ext uri="{FF2B5EF4-FFF2-40B4-BE49-F238E27FC236}">
                <a16:creationId xmlns:a16="http://schemas.microsoft.com/office/drawing/2014/main" id="{FE5C4C61-A174-7214-3904-F5D4DEB10CC1}"/>
              </a:ext>
            </a:extLst>
          </p:cNvPr>
          <p:cNvPicPr>
            <a:picLocks noChangeAspect="1"/>
          </p:cNvPicPr>
          <p:nvPr/>
        </p:nvPicPr>
        <p:blipFill>
          <a:blip r:embed="rId4"/>
          <a:stretch>
            <a:fillRect/>
          </a:stretch>
        </p:blipFill>
        <p:spPr>
          <a:xfrm>
            <a:off x="9983449" y="195118"/>
            <a:ext cx="2033943" cy="1139007"/>
          </a:xfrm>
          <a:prstGeom prst="rect">
            <a:avLst/>
          </a:prstGeom>
          <a:ln>
            <a:noFill/>
          </a:ln>
          <a:effectLst>
            <a:softEdge rad="112500"/>
          </a:effectLst>
        </p:spPr>
      </p:pic>
    </p:spTree>
    <p:extLst>
      <p:ext uri="{BB962C8B-B14F-4D97-AF65-F5344CB8AC3E}">
        <p14:creationId xmlns:p14="http://schemas.microsoft.com/office/powerpoint/2010/main" val="404032901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354">
          <a:extLst>
            <a:ext uri="{FF2B5EF4-FFF2-40B4-BE49-F238E27FC236}">
              <a16:creationId xmlns:a16="http://schemas.microsoft.com/office/drawing/2014/main" id="{67AE0048-9017-C98D-8F92-8D399D524282}"/>
            </a:ext>
          </a:extLst>
        </p:cNvPr>
        <p:cNvGrpSpPr/>
        <p:nvPr/>
      </p:nvGrpSpPr>
      <p:grpSpPr>
        <a:xfrm>
          <a:off x="0" y="0"/>
          <a:ext cx="0" cy="0"/>
          <a:chOff x="0" y="0"/>
          <a:chExt cx="0" cy="0"/>
        </a:xfrm>
      </p:grpSpPr>
      <p:sp>
        <p:nvSpPr>
          <p:cNvPr id="355" name="Google Shape;355;p25">
            <a:extLst>
              <a:ext uri="{FF2B5EF4-FFF2-40B4-BE49-F238E27FC236}">
                <a16:creationId xmlns:a16="http://schemas.microsoft.com/office/drawing/2014/main" id="{16786671-92AC-932D-4B56-FA61EFF04054}"/>
              </a:ext>
            </a:extLst>
          </p:cNvPr>
          <p:cNvSpPr/>
          <p:nvPr/>
        </p:nvSpPr>
        <p:spPr>
          <a:xfrm>
            <a:off x="185194" y="138896"/>
            <a:ext cx="11852476" cy="6569511"/>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6" name="Google Shape;356;p25">
            <a:extLst>
              <a:ext uri="{FF2B5EF4-FFF2-40B4-BE49-F238E27FC236}">
                <a16:creationId xmlns:a16="http://schemas.microsoft.com/office/drawing/2014/main" id="{2E5FC8AC-936B-FD96-E415-EB91413B2E0B}"/>
              </a:ext>
            </a:extLst>
          </p:cNvPr>
          <p:cNvSpPr/>
          <p:nvPr/>
        </p:nvSpPr>
        <p:spPr>
          <a:xfrm>
            <a:off x="0" y="298901"/>
            <a:ext cx="5882326"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7" name="Google Shape;357;p25">
            <a:extLst>
              <a:ext uri="{FF2B5EF4-FFF2-40B4-BE49-F238E27FC236}">
                <a16:creationId xmlns:a16="http://schemas.microsoft.com/office/drawing/2014/main" id="{381745FC-8AF7-8A63-BA27-3892ED97E03E}"/>
              </a:ext>
            </a:extLst>
          </p:cNvPr>
          <p:cNvSpPr txBox="1"/>
          <p:nvPr/>
        </p:nvSpPr>
        <p:spPr>
          <a:xfrm>
            <a:off x="923153" y="519665"/>
            <a:ext cx="5035687" cy="369291"/>
          </a:xfrm>
          <a:prstGeom prst="rect">
            <a:avLst/>
          </a:prstGeom>
          <a:noFill/>
          <a:ln>
            <a:noFill/>
          </a:ln>
        </p:spPr>
        <p:txBody>
          <a:bodyPr spcFirstLastPara="1" wrap="square" lIns="91425" tIns="45700" rIns="91425" bIns="45700" anchor="t" anchorCtr="0">
            <a:spAutoFit/>
          </a:bodyPr>
          <a:lstStyle/>
          <a:p>
            <a:pPr lvl="0"/>
            <a:r>
              <a:rPr lang="es-ES" sz="1800" b="1" dirty="0">
                <a:solidFill>
                  <a:schemeClr val="bg1"/>
                </a:solidFill>
                <a:latin typeface="Roboto" panose="02000000000000000000" pitchFamily="2" charset="0"/>
                <a:ea typeface="Roboto" panose="02000000000000000000" pitchFamily="2" charset="0"/>
                <a:cs typeface="Roboto" panose="02000000000000000000" pitchFamily="2" charset="0"/>
              </a:rPr>
              <a:t>Casos reais de uso: a IA nas urnas</a:t>
            </a:r>
          </a:p>
        </p:txBody>
      </p:sp>
      <p:sp>
        <p:nvSpPr>
          <p:cNvPr id="359" name="Google Shape;359;p25">
            <a:extLst>
              <a:ext uri="{FF2B5EF4-FFF2-40B4-BE49-F238E27FC236}">
                <a16:creationId xmlns:a16="http://schemas.microsoft.com/office/drawing/2014/main" id="{D077F649-8DA1-3C82-289E-8047588AA2A9}"/>
              </a:ext>
            </a:extLst>
          </p:cNvPr>
          <p:cNvSpPr/>
          <p:nvPr/>
        </p:nvSpPr>
        <p:spPr>
          <a:xfrm>
            <a:off x="-137160" y="195118"/>
            <a:ext cx="6096000" cy="1024082"/>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 name="TextBox 3">
            <a:extLst>
              <a:ext uri="{FF2B5EF4-FFF2-40B4-BE49-F238E27FC236}">
                <a16:creationId xmlns:a16="http://schemas.microsoft.com/office/drawing/2014/main" id="{D55DB127-5DB5-1BF1-5339-DF4D1183B4BD}"/>
              </a:ext>
            </a:extLst>
          </p:cNvPr>
          <p:cNvSpPr txBox="1"/>
          <p:nvPr/>
        </p:nvSpPr>
        <p:spPr>
          <a:xfrm>
            <a:off x="434575" y="1795339"/>
            <a:ext cx="11322849" cy="3970318"/>
          </a:xfrm>
          <a:prstGeom prst="rect">
            <a:avLst/>
          </a:prstGeom>
          <a:noFill/>
        </p:spPr>
        <p:txBody>
          <a:bodyPr wrap="square">
            <a:spAutoFit/>
          </a:bodyPr>
          <a:lstStyle/>
          <a:p>
            <a:pPr marL="285750" indent="-285750" algn="just">
              <a:buFont typeface="Wingdings" panose="05000000000000000000" pitchFamily="2" charset="2"/>
              <a:buChar char="§"/>
            </a:pPr>
            <a:r>
              <a:rPr lang="pt-BR" sz="1800" dirty="0">
                <a:latin typeface="Roboto" panose="02000000000000000000" pitchFamily="2" charset="0"/>
                <a:ea typeface="Roboto" panose="02000000000000000000" pitchFamily="2" charset="0"/>
                <a:cs typeface="Roboto" panose="02000000000000000000" pitchFamily="2" charset="0"/>
              </a:rPr>
              <a:t>EUA 2024 (supressão do voto): foram usadas chamadas automatizadas (robocalls) geradas por IA que clonaram a voz do presidente Joe Biden para pedir aos cidadãos que não fossem votar nas primárias de New Hampshire.</a:t>
            </a:r>
          </a:p>
          <a:p>
            <a:pPr marL="285750" indent="-285750" algn="just">
              <a:buFont typeface="Wingdings" panose="05000000000000000000" pitchFamily="2" charset="2"/>
              <a:buChar char="§"/>
            </a:pPr>
            <a:endParaRPr lang="pt-BR" sz="1800" dirty="0">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pt-BR" sz="1800" dirty="0">
                <a:latin typeface="Roboto" panose="02000000000000000000" pitchFamily="2" charset="0"/>
                <a:ea typeface="Roboto" panose="02000000000000000000" pitchFamily="2" charset="0"/>
                <a:cs typeface="Roboto" panose="02000000000000000000" pitchFamily="2" charset="0"/>
              </a:rPr>
              <a:t>O caso DC Weekly: uma rede de propaganda russa integrou IA para redigir notícias falsas; isso multiplicou sua produção de artigos por 2,4 e duplicou a variedade de temas políticos, mantendo intacta sua capacidade de persuasão sobre os leitores.</a:t>
            </a:r>
          </a:p>
          <a:p>
            <a:pPr marL="285750" indent="-285750" algn="just">
              <a:buFont typeface="Wingdings" panose="05000000000000000000" pitchFamily="2" charset="2"/>
              <a:buChar char="§"/>
            </a:pPr>
            <a:endParaRPr lang="pt-BR" sz="1800" dirty="0">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pt-BR" sz="1800" dirty="0" err="1">
                <a:latin typeface="Roboto" panose="02000000000000000000" pitchFamily="2" charset="0"/>
                <a:ea typeface="Roboto" panose="02000000000000000000" pitchFamily="2" charset="0"/>
                <a:cs typeface="Roboto" panose="02000000000000000000" pitchFamily="2" charset="0"/>
              </a:rPr>
              <a:t>Taiwan 2024 (interferência estrangeira): atores vinculados ao governo chinês implantaram apresentadores de notícias criados com IA e memes automatizados para espalhar acusações de corrupção contra candidatos presidenciais.</a:t>
            </a:r>
          </a:p>
          <a:p>
            <a:pPr marL="285750" indent="-285750" algn="just">
              <a:buFont typeface="Wingdings" panose="05000000000000000000" pitchFamily="2" charset="2"/>
              <a:buChar char="§"/>
            </a:pPr>
            <a:endParaRPr lang="pt-BR" sz="1800" dirty="0">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pt-BR" sz="1800" dirty="0" err="1">
                <a:latin typeface="Roboto" panose="02000000000000000000" pitchFamily="2" charset="0"/>
                <a:ea typeface="Roboto" panose="02000000000000000000" pitchFamily="2" charset="0"/>
                <a:cs typeface="Roboto" panose="02000000000000000000" pitchFamily="2" charset="0"/>
              </a:rPr>
              <a:t>Índia 2024: circulação massiva de áudios clonados (deepfakes de voz) de figuras políticas apoiando candidatos rivais, o que superou a capacidade dos reguladores de desmenti-los a tempo.</a:t>
            </a:r>
          </a:p>
        </p:txBody>
      </p:sp>
      <p:pic>
        <p:nvPicPr>
          <p:cNvPr id="3" name="Imagem 2">
            <a:extLst>
              <a:ext uri="{FF2B5EF4-FFF2-40B4-BE49-F238E27FC236}">
                <a16:creationId xmlns:a16="http://schemas.microsoft.com/office/drawing/2014/main" id="{E53D53C2-3B3C-850E-7518-4359BF96586E}"/>
              </a:ext>
            </a:extLst>
          </p:cNvPr>
          <p:cNvPicPr>
            <a:picLocks noChangeAspect="1"/>
          </p:cNvPicPr>
          <p:nvPr/>
        </p:nvPicPr>
        <p:blipFill>
          <a:blip r:embed="rId3"/>
          <a:stretch>
            <a:fillRect/>
          </a:stretch>
        </p:blipFill>
        <p:spPr>
          <a:xfrm>
            <a:off x="9983449" y="195118"/>
            <a:ext cx="2033943" cy="1139007"/>
          </a:xfrm>
          <a:prstGeom prst="rect">
            <a:avLst/>
          </a:prstGeom>
          <a:ln>
            <a:noFill/>
          </a:ln>
          <a:effectLst>
            <a:softEdge rad="112500"/>
          </a:effectLst>
        </p:spPr>
      </p:pic>
    </p:spTree>
    <p:extLst>
      <p:ext uri="{BB962C8B-B14F-4D97-AF65-F5344CB8AC3E}">
        <p14:creationId xmlns:p14="http://schemas.microsoft.com/office/powerpoint/2010/main" val="227564207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354">
          <a:extLst>
            <a:ext uri="{FF2B5EF4-FFF2-40B4-BE49-F238E27FC236}">
              <a16:creationId xmlns:a16="http://schemas.microsoft.com/office/drawing/2014/main" id="{E8CA59F9-1D1F-3E8A-36C8-466A3D8E3141}"/>
            </a:ext>
          </a:extLst>
        </p:cNvPr>
        <p:cNvGrpSpPr/>
        <p:nvPr/>
      </p:nvGrpSpPr>
      <p:grpSpPr>
        <a:xfrm>
          <a:off x="0" y="0"/>
          <a:ext cx="0" cy="0"/>
          <a:chOff x="0" y="0"/>
          <a:chExt cx="0" cy="0"/>
        </a:xfrm>
      </p:grpSpPr>
      <p:sp>
        <p:nvSpPr>
          <p:cNvPr id="355" name="Google Shape;355;p25">
            <a:extLst>
              <a:ext uri="{FF2B5EF4-FFF2-40B4-BE49-F238E27FC236}">
                <a16:creationId xmlns:a16="http://schemas.microsoft.com/office/drawing/2014/main" id="{B854CC6F-6AB8-282D-7D08-D66F7A4E26C4}"/>
              </a:ext>
            </a:extLst>
          </p:cNvPr>
          <p:cNvSpPr/>
          <p:nvPr/>
        </p:nvSpPr>
        <p:spPr>
          <a:xfrm>
            <a:off x="185194" y="138896"/>
            <a:ext cx="11852476" cy="6569511"/>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6" name="Google Shape;356;p25">
            <a:extLst>
              <a:ext uri="{FF2B5EF4-FFF2-40B4-BE49-F238E27FC236}">
                <a16:creationId xmlns:a16="http://schemas.microsoft.com/office/drawing/2014/main" id="{8A294926-FB4F-21E7-0D5F-BEA7AC715815}"/>
              </a:ext>
            </a:extLst>
          </p:cNvPr>
          <p:cNvSpPr/>
          <p:nvPr/>
        </p:nvSpPr>
        <p:spPr>
          <a:xfrm>
            <a:off x="0" y="298901"/>
            <a:ext cx="5882326"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7" name="Google Shape;357;p25">
            <a:extLst>
              <a:ext uri="{FF2B5EF4-FFF2-40B4-BE49-F238E27FC236}">
                <a16:creationId xmlns:a16="http://schemas.microsoft.com/office/drawing/2014/main" id="{2A2FDBA6-1EB5-9B0B-1C39-3606C50429FE}"/>
              </a:ext>
            </a:extLst>
          </p:cNvPr>
          <p:cNvSpPr txBox="1"/>
          <p:nvPr/>
        </p:nvSpPr>
        <p:spPr>
          <a:xfrm>
            <a:off x="344130" y="365757"/>
            <a:ext cx="5652968" cy="646290"/>
          </a:xfrm>
          <a:prstGeom prst="rect">
            <a:avLst/>
          </a:prstGeom>
          <a:noFill/>
          <a:ln>
            <a:noFill/>
          </a:ln>
        </p:spPr>
        <p:txBody>
          <a:bodyPr spcFirstLastPara="1" wrap="square" lIns="91425" tIns="45700" rIns="91425" bIns="45700" anchor="t" anchorCtr="0">
            <a:spAutoFit/>
          </a:bodyPr>
          <a:lstStyle/>
          <a:p>
            <a:pPr lvl="0"/>
            <a:r>
              <a:rPr lang="es-ES" sz="1800" b="1" dirty="0">
                <a:solidFill>
                  <a:schemeClr val="bg1"/>
                </a:solidFill>
                <a:latin typeface="Roboto" panose="02000000000000000000" pitchFamily="2" charset="0"/>
                <a:ea typeface="Roboto" panose="02000000000000000000" pitchFamily="2" charset="0"/>
                <a:cs typeface="Roboto" panose="02000000000000000000" pitchFamily="2" charset="0"/>
              </a:rPr>
              <a:t>Defendendo a democracia: regulação e contramedidas</a:t>
            </a:r>
          </a:p>
        </p:txBody>
      </p:sp>
      <p:sp>
        <p:nvSpPr>
          <p:cNvPr id="359" name="Google Shape;359;p25">
            <a:extLst>
              <a:ext uri="{FF2B5EF4-FFF2-40B4-BE49-F238E27FC236}">
                <a16:creationId xmlns:a16="http://schemas.microsoft.com/office/drawing/2014/main" id="{586AC374-7E2E-B1B9-ACBC-8A474CECC440}"/>
              </a:ext>
            </a:extLst>
          </p:cNvPr>
          <p:cNvSpPr/>
          <p:nvPr/>
        </p:nvSpPr>
        <p:spPr>
          <a:xfrm>
            <a:off x="-137160" y="195118"/>
            <a:ext cx="6096000" cy="1024082"/>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 name="TextBox 3">
            <a:extLst>
              <a:ext uri="{FF2B5EF4-FFF2-40B4-BE49-F238E27FC236}">
                <a16:creationId xmlns:a16="http://schemas.microsoft.com/office/drawing/2014/main" id="{6ED22E83-AF4D-5012-3CEC-36AF6B753DAD}"/>
              </a:ext>
            </a:extLst>
          </p:cNvPr>
          <p:cNvSpPr txBox="1"/>
          <p:nvPr/>
        </p:nvSpPr>
        <p:spPr>
          <a:xfrm>
            <a:off x="434575" y="1572632"/>
            <a:ext cx="11322849" cy="4708981"/>
          </a:xfrm>
          <a:prstGeom prst="rect">
            <a:avLst/>
          </a:prstGeom>
          <a:noFill/>
        </p:spPr>
        <p:txBody>
          <a:bodyPr wrap="square">
            <a:spAutoFit/>
          </a:bodyPr>
          <a:lstStyle/>
          <a:p>
            <a:pPr marL="285750" indent="-285750" algn="just">
              <a:buFont typeface="Wingdings" panose="05000000000000000000" pitchFamily="2" charset="2"/>
              <a:buChar char="§"/>
            </a:pPr>
            <a:r>
              <a:rPr lang="pt-BR" sz="2000" dirty="0" err="1">
                <a:latin typeface="Roboto" panose="02000000000000000000" pitchFamily="2" charset="0"/>
                <a:ea typeface="Roboto" panose="02000000000000000000" pitchFamily="2" charset="0"/>
                <a:cs typeface="Roboto" panose="02000000000000000000" pitchFamily="2" charset="0"/>
              </a:rPr>
              <a:t>Regulação baseada em risco: iniciativas como a Lei de IA da União Europeia estabelecem referência ao classificar sistemas de IA segundo seu nível de perigo (inaceitável, alto, limitado), exigindo maiores controles para os mais arriscados.</a:t>
            </a:r>
          </a:p>
          <a:p>
            <a:pPr marL="285750" indent="-285750" algn="just">
              <a:buFont typeface="Wingdings" panose="05000000000000000000" pitchFamily="2" charset="2"/>
              <a:buChar char="§"/>
            </a:pPr>
            <a:endParaRPr lang="pt-BR" sz="2000" dirty="0">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pt-BR" sz="2000" dirty="0">
                <a:latin typeface="Roboto" panose="02000000000000000000" pitchFamily="2" charset="0"/>
                <a:ea typeface="Roboto" panose="02000000000000000000" pitchFamily="2" charset="0"/>
                <a:cs typeface="Roboto" panose="02000000000000000000" pitchFamily="2" charset="0"/>
              </a:rPr>
              <a:t>Marcos éticos globais: existem princípios como os da OCDE ou da UNESCO centrados em transparência e prestação de contas, embora seu grande desafio seja não serem, atualmente, juridicamente vinculantes.</a:t>
            </a:r>
          </a:p>
          <a:p>
            <a:pPr marL="285750" indent="-285750" algn="just">
              <a:buFont typeface="Wingdings" panose="05000000000000000000" pitchFamily="2" charset="2"/>
              <a:buChar char="§"/>
            </a:pPr>
            <a:endParaRPr lang="pt-BR" sz="2000" dirty="0">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pt-BR" sz="2000" dirty="0">
                <a:latin typeface="Roboto" panose="02000000000000000000" pitchFamily="2" charset="0"/>
                <a:ea typeface="Roboto" panose="02000000000000000000" pitchFamily="2" charset="0"/>
                <a:cs typeface="Roboto" panose="02000000000000000000" pitchFamily="2" charset="0"/>
              </a:rPr>
              <a:t>A IA como escudo: paradoxalmente, a IA é a melhor arma contra a IA. Modelos de Processamento de Linguagem Natural (NLP) podem classificar notícias falsas com mais de 90% de precisão.</a:t>
            </a:r>
          </a:p>
          <a:p>
            <a:pPr marL="285750" indent="-285750" algn="just">
              <a:buFont typeface="Wingdings" panose="05000000000000000000" pitchFamily="2" charset="2"/>
              <a:buChar char="§"/>
            </a:pPr>
            <a:endParaRPr lang="pt-BR" sz="2000" dirty="0">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pt-BR" sz="2000" dirty="0">
                <a:latin typeface="Roboto" panose="02000000000000000000" pitchFamily="2" charset="0"/>
                <a:ea typeface="Roboto" panose="02000000000000000000" pitchFamily="2" charset="0"/>
                <a:cs typeface="Roboto" panose="02000000000000000000" pitchFamily="2" charset="0"/>
              </a:rPr>
              <a:t>Fator humano indispensável: as evidências demonstram que sistemas de detecção de desinformação só são verdadeiramente efetivos e éticos quando combinam ferramentas automatizadas com moderação e julgamento crítico humano.</a:t>
            </a:r>
          </a:p>
        </p:txBody>
      </p:sp>
      <p:pic>
        <p:nvPicPr>
          <p:cNvPr id="3" name="Imagem 2">
            <a:extLst>
              <a:ext uri="{FF2B5EF4-FFF2-40B4-BE49-F238E27FC236}">
                <a16:creationId xmlns:a16="http://schemas.microsoft.com/office/drawing/2014/main" id="{33667611-DC97-595A-984F-9A2556AA8EDD}"/>
              </a:ext>
            </a:extLst>
          </p:cNvPr>
          <p:cNvPicPr>
            <a:picLocks noChangeAspect="1"/>
          </p:cNvPicPr>
          <p:nvPr/>
        </p:nvPicPr>
        <p:blipFill>
          <a:blip r:embed="rId3"/>
          <a:stretch>
            <a:fillRect/>
          </a:stretch>
        </p:blipFill>
        <p:spPr>
          <a:xfrm>
            <a:off x="9983449" y="195118"/>
            <a:ext cx="2033943" cy="1139007"/>
          </a:xfrm>
          <a:prstGeom prst="rect">
            <a:avLst/>
          </a:prstGeom>
          <a:ln>
            <a:noFill/>
          </a:ln>
          <a:effectLst>
            <a:softEdge rad="112500"/>
          </a:effectLst>
        </p:spPr>
      </p:pic>
    </p:spTree>
    <p:extLst>
      <p:ext uri="{BB962C8B-B14F-4D97-AF65-F5344CB8AC3E}">
        <p14:creationId xmlns:p14="http://schemas.microsoft.com/office/powerpoint/2010/main" val="3832598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barn(inVertical)">
                                      <p:cBhvr>
                                        <p:cTn id="14" dur="500"/>
                                        <p:tgtEl>
                                          <p:spTgt spid="4">
                                            <p:txEl>
                                              <p:pRg st="4" end="4"/>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animEffect transition="in" filter="barn(inVertical)">
                                      <p:cBhvr>
                                        <p:cTn id="19"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354">
          <a:extLst>
            <a:ext uri="{FF2B5EF4-FFF2-40B4-BE49-F238E27FC236}">
              <a16:creationId xmlns:a16="http://schemas.microsoft.com/office/drawing/2014/main" id="{F63BC152-BF8A-3FC6-5984-68B97E7B3295}"/>
            </a:ext>
          </a:extLst>
        </p:cNvPr>
        <p:cNvGrpSpPr/>
        <p:nvPr/>
      </p:nvGrpSpPr>
      <p:grpSpPr>
        <a:xfrm>
          <a:off x="0" y="0"/>
          <a:ext cx="0" cy="0"/>
          <a:chOff x="0" y="0"/>
          <a:chExt cx="0" cy="0"/>
        </a:xfrm>
      </p:grpSpPr>
      <p:sp>
        <p:nvSpPr>
          <p:cNvPr id="355" name="Google Shape;355;p25">
            <a:extLst>
              <a:ext uri="{FF2B5EF4-FFF2-40B4-BE49-F238E27FC236}">
                <a16:creationId xmlns:a16="http://schemas.microsoft.com/office/drawing/2014/main" id="{A68DEC52-E593-2056-9C68-4C2873D312F2}"/>
              </a:ext>
            </a:extLst>
          </p:cNvPr>
          <p:cNvSpPr/>
          <p:nvPr/>
        </p:nvSpPr>
        <p:spPr>
          <a:xfrm>
            <a:off x="185194" y="138896"/>
            <a:ext cx="11852476" cy="6569511"/>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6" name="Google Shape;356;p25">
            <a:extLst>
              <a:ext uri="{FF2B5EF4-FFF2-40B4-BE49-F238E27FC236}">
                <a16:creationId xmlns:a16="http://schemas.microsoft.com/office/drawing/2014/main" id="{87D61CEA-8706-8C32-5C4B-A245C8D4E412}"/>
              </a:ext>
            </a:extLst>
          </p:cNvPr>
          <p:cNvSpPr/>
          <p:nvPr/>
        </p:nvSpPr>
        <p:spPr>
          <a:xfrm>
            <a:off x="0" y="298901"/>
            <a:ext cx="5882326"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7" name="Google Shape;357;p25">
            <a:extLst>
              <a:ext uri="{FF2B5EF4-FFF2-40B4-BE49-F238E27FC236}">
                <a16:creationId xmlns:a16="http://schemas.microsoft.com/office/drawing/2014/main" id="{C6C3EE62-E572-CAD2-65EA-9EBF4FA841F6}"/>
              </a:ext>
            </a:extLst>
          </p:cNvPr>
          <p:cNvSpPr txBox="1"/>
          <p:nvPr/>
        </p:nvSpPr>
        <p:spPr>
          <a:xfrm>
            <a:off x="314632" y="365757"/>
            <a:ext cx="5332025" cy="646290"/>
          </a:xfrm>
          <a:prstGeom prst="rect">
            <a:avLst/>
          </a:prstGeom>
          <a:noFill/>
          <a:ln>
            <a:noFill/>
          </a:ln>
        </p:spPr>
        <p:txBody>
          <a:bodyPr spcFirstLastPara="1" wrap="square" lIns="91425" tIns="45700" rIns="91425" bIns="45700" anchor="t" anchorCtr="0">
            <a:spAutoFit/>
          </a:bodyPr>
          <a:lstStyle/>
          <a:p>
            <a:pPr lvl="0"/>
            <a:r>
              <a:rPr lang="es-ES" sz="1800" b="1" dirty="0">
                <a:solidFill>
                  <a:schemeClr val="bg1"/>
                </a:solidFill>
                <a:latin typeface="Roboto" panose="02000000000000000000" pitchFamily="2" charset="0"/>
                <a:ea typeface="Roboto" panose="02000000000000000000" pitchFamily="2" charset="0"/>
                <a:cs typeface="Roboto" panose="02000000000000000000" pitchFamily="2" charset="0"/>
              </a:rPr>
              <a:t>Defendendo a democracia: regulação e contramedidas</a:t>
            </a:r>
          </a:p>
        </p:txBody>
      </p:sp>
      <p:pic>
        <p:nvPicPr>
          <p:cNvPr id="4" name="Imagem 3">
            <a:extLst>
              <a:ext uri="{FF2B5EF4-FFF2-40B4-BE49-F238E27FC236}">
                <a16:creationId xmlns:a16="http://schemas.microsoft.com/office/drawing/2014/main" id="{C85967A3-B0DC-5C8A-019D-D44AD9F6C1F6}"/>
              </a:ext>
            </a:extLst>
          </p:cNvPr>
          <p:cNvPicPr>
            <a:picLocks noChangeAspect="1"/>
          </p:cNvPicPr>
          <p:nvPr/>
        </p:nvPicPr>
        <p:blipFill>
          <a:blip r:embed="rId3"/>
          <a:stretch>
            <a:fillRect/>
          </a:stretch>
        </p:blipFill>
        <p:spPr>
          <a:xfrm>
            <a:off x="3239" y="0"/>
            <a:ext cx="12185522" cy="6858000"/>
          </a:xfrm>
          <a:prstGeom prst="rect">
            <a:avLst/>
          </a:prstGeom>
        </p:spPr>
      </p:pic>
      <p:pic>
        <p:nvPicPr>
          <p:cNvPr id="3" name="Imagem 2">
            <a:extLst>
              <a:ext uri="{FF2B5EF4-FFF2-40B4-BE49-F238E27FC236}">
                <a16:creationId xmlns:a16="http://schemas.microsoft.com/office/drawing/2014/main" id="{9F4EE2A9-141F-9CE8-69F1-5ABF9040FCDD}"/>
              </a:ext>
            </a:extLst>
          </p:cNvPr>
          <p:cNvPicPr>
            <a:picLocks noChangeAspect="1"/>
          </p:cNvPicPr>
          <p:nvPr/>
        </p:nvPicPr>
        <p:blipFill>
          <a:blip r:embed="rId4"/>
          <a:stretch>
            <a:fillRect/>
          </a:stretch>
        </p:blipFill>
        <p:spPr>
          <a:xfrm>
            <a:off x="10291315" y="5805246"/>
            <a:ext cx="1746355" cy="977958"/>
          </a:xfrm>
          <a:prstGeom prst="rect">
            <a:avLst/>
          </a:prstGeom>
          <a:ln>
            <a:noFill/>
          </a:ln>
          <a:effectLst>
            <a:softEdge rad="112500"/>
          </a:effectLst>
        </p:spPr>
      </p:pic>
    </p:spTree>
    <p:extLst>
      <p:ext uri="{BB962C8B-B14F-4D97-AF65-F5344CB8AC3E}">
        <p14:creationId xmlns:p14="http://schemas.microsoft.com/office/powerpoint/2010/main" val="422831887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354">
          <a:extLst>
            <a:ext uri="{FF2B5EF4-FFF2-40B4-BE49-F238E27FC236}">
              <a16:creationId xmlns:a16="http://schemas.microsoft.com/office/drawing/2014/main" id="{A8B9CAD9-C7B0-72DE-C319-A5FA3A37B370}"/>
            </a:ext>
          </a:extLst>
        </p:cNvPr>
        <p:cNvGrpSpPr/>
        <p:nvPr/>
      </p:nvGrpSpPr>
      <p:grpSpPr>
        <a:xfrm>
          <a:off x="0" y="0"/>
          <a:ext cx="0" cy="0"/>
          <a:chOff x="0" y="0"/>
          <a:chExt cx="0" cy="0"/>
        </a:xfrm>
      </p:grpSpPr>
      <p:sp>
        <p:nvSpPr>
          <p:cNvPr id="355" name="Google Shape;355;p25">
            <a:extLst>
              <a:ext uri="{FF2B5EF4-FFF2-40B4-BE49-F238E27FC236}">
                <a16:creationId xmlns:a16="http://schemas.microsoft.com/office/drawing/2014/main" id="{E4151591-839D-CAAC-0865-0C605C3B9A4F}"/>
              </a:ext>
            </a:extLst>
          </p:cNvPr>
          <p:cNvSpPr/>
          <p:nvPr/>
        </p:nvSpPr>
        <p:spPr>
          <a:xfrm>
            <a:off x="185194" y="138896"/>
            <a:ext cx="11852476" cy="6569511"/>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6" name="Google Shape;356;p25">
            <a:extLst>
              <a:ext uri="{FF2B5EF4-FFF2-40B4-BE49-F238E27FC236}">
                <a16:creationId xmlns:a16="http://schemas.microsoft.com/office/drawing/2014/main" id="{24994798-6B71-DCD2-752C-BDC6D9BE4C2C}"/>
              </a:ext>
            </a:extLst>
          </p:cNvPr>
          <p:cNvSpPr/>
          <p:nvPr/>
        </p:nvSpPr>
        <p:spPr>
          <a:xfrm>
            <a:off x="0" y="298901"/>
            <a:ext cx="5882326"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7" name="Google Shape;357;p25">
            <a:extLst>
              <a:ext uri="{FF2B5EF4-FFF2-40B4-BE49-F238E27FC236}">
                <a16:creationId xmlns:a16="http://schemas.microsoft.com/office/drawing/2014/main" id="{3605EC9B-85F1-5C79-3FB2-57D9F070489B}"/>
              </a:ext>
            </a:extLst>
          </p:cNvPr>
          <p:cNvSpPr txBox="1"/>
          <p:nvPr/>
        </p:nvSpPr>
        <p:spPr>
          <a:xfrm>
            <a:off x="185194" y="365757"/>
            <a:ext cx="5461463" cy="369291"/>
          </a:xfrm>
          <a:prstGeom prst="rect">
            <a:avLst/>
          </a:prstGeom>
          <a:noFill/>
          <a:ln>
            <a:noFill/>
          </a:ln>
        </p:spPr>
        <p:txBody>
          <a:bodyPr spcFirstLastPara="1" wrap="square" lIns="91425" tIns="45700" rIns="91425" bIns="45700" anchor="t" anchorCtr="0">
            <a:spAutoFit/>
          </a:bodyPr>
          <a:lstStyle/>
          <a:p>
            <a:pPr lvl="0"/>
            <a:r>
              <a:rPr lang="es-ES" sz="1800" b="1" dirty="0">
                <a:solidFill>
                  <a:schemeClr val="bg1"/>
                </a:solidFill>
                <a:latin typeface="Roboto" panose="02000000000000000000" pitchFamily="2" charset="0"/>
                <a:ea typeface="Roboto" panose="02000000000000000000" pitchFamily="2" charset="0"/>
                <a:cs typeface="Roboto" panose="02000000000000000000" pitchFamily="2" charset="0"/>
              </a:rPr>
              <a:t>Conclusão: o balanço risco-oportunidade</a:t>
            </a:r>
          </a:p>
        </p:txBody>
      </p:sp>
      <p:sp>
        <p:nvSpPr>
          <p:cNvPr id="359" name="Google Shape;359;p25">
            <a:extLst>
              <a:ext uri="{FF2B5EF4-FFF2-40B4-BE49-F238E27FC236}">
                <a16:creationId xmlns:a16="http://schemas.microsoft.com/office/drawing/2014/main" id="{FA1EE59D-C086-E778-7A39-F68BCCDDC393}"/>
              </a:ext>
            </a:extLst>
          </p:cNvPr>
          <p:cNvSpPr/>
          <p:nvPr/>
        </p:nvSpPr>
        <p:spPr>
          <a:xfrm>
            <a:off x="-137160" y="195118"/>
            <a:ext cx="6096000" cy="1024082"/>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 name="TextBox 3">
            <a:extLst>
              <a:ext uri="{FF2B5EF4-FFF2-40B4-BE49-F238E27FC236}">
                <a16:creationId xmlns:a16="http://schemas.microsoft.com/office/drawing/2014/main" id="{93EA53F2-7001-BDE8-B38C-C556911DF13E}"/>
              </a:ext>
            </a:extLst>
          </p:cNvPr>
          <p:cNvSpPr txBox="1"/>
          <p:nvPr/>
        </p:nvSpPr>
        <p:spPr>
          <a:xfrm>
            <a:off x="434575" y="1610340"/>
            <a:ext cx="11322849" cy="4093428"/>
          </a:xfrm>
          <a:prstGeom prst="rect">
            <a:avLst/>
          </a:prstGeom>
          <a:noFill/>
        </p:spPr>
        <p:txBody>
          <a:bodyPr wrap="square">
            <a:spAutoFit/>
          </a:bodyPr>
          <a:lstStyle/>
          <a:p>
            <a:pPr marL="285750" indent="-285750" algn="just">
              <a:buFont typeface="Wingdings" panose="05000000000000000000" pitchFamily="2" charset="2"/>
              <a:buChar char="§"/>
            </a:pPr>
            <a:r>
              <a:rPr lang="pt-BR" sz="2000" b="1" dirty="0">
                <a:latin typeface="Roboto" panose="02000000000000000000" pitchFamily="2" charset="0"/>
                <a:ea typeface="Roboto" panose="02000000000000000000" pitchFamily="2" charset="0"/>
                <a:cs typeface="Roboto" panose="02000000000000000000" pitchFamily="2" charset="0"/>
              </a:rPr>
              <a:t>Uma arma de dois gumes: a IA exacerba as vulnerabilidades da democracia ao facilitar a manipulação em larga escala, mas, ao mesmo tempo, oferece ferramentas sem precedentes para a transparência e a participação cidadã.</a:t>
            </a:r>
          </a:p>
          <a:p>
            <a:pPr marL="285750" indent="-285750" algn="just">
              <a:buFont typeface="Wingdings" panose="05000000000000000000" pitchFamily="2" charset="2"/>
              <a:buChar char="§"/>
            </a:pPr>
            <a:endParaRPr lang="pt-BR" sz="2000" dirty="0">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pt-BR" sz="2000" b="1" dirty="0">
                <a:latin typeface="Roboto" panose="02000000000000000000" pitchFamily="2" charset="0"/>
                <a:ea typeface="Roboto" panose="02000000000000000000" pitchFamily="2" charset="0"/>
                <a:cs typeface="Roboto" panose="02000000000000000000" pitchFamily="2" charset="0"/>
              </a:rPr>
              <a:t>Jornalismo e educação: para que a balança penda para a oportunidade, é indispensável apoiar o jornalismo de qualidade e investir em educação cívica que alerte sobre os riscos da IA.</a:t>
            </a:r>
          </a:p>
          <a:p>
            <a:pPr marL="285750" indent="-285750" algn="just">
              <a:buFont typeface="Wingdings" panose="05000000000000000000" pitchFamily="2" charset="2"/>
              <a:buChar char="§"/>
            </a:pPr>
            <a:endParaRPr lang="pt-BR" sz="2000" dirty="0">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pt-BR" sz="2000" b="1" dirty="0">
                <a:latin typeface="Roboto" panose="02000000000000000000" pitchFamily="2" charset="0"/>
                <a:ea typeface="Roboto" panose="02000000000000000000" pitchFamily="2" charset="0"/>
                <a:cs typeface="Roboto" panose="02000000000000000000" pitchFamily="2" charset="0"/>
              </a:rPr>
              <a:t>A tensão global: o futuro da democracia dependerá de conseguirmos consolidar uma governança global colaborativa da IA ou de a tecnologia se tornar apenas uma arma de competição geopolítica.</a:t>
            </a:r>
          </a:p>
          <a:p>
            <a:pPr marL="285750" indent="-285750" algn="just">
              <a:buFont typeface="Wingdings" panose="05000000000000000000" pitchFamily="2" charset="2"/>
              <a:buChar char="§"/>
            </a:pPr>
            <a:endParaRPr lang="pt-BR" sz="2000" dirty="0">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
            </a:pPr>
            <a:r>
              <a:rPr lang="pt-BR" sz="2000" b="1" dirty="0">
                <a:latin typeface="Roboto" panose="02000000000000000000" pitchFamily="2" charset="0"/>
                <a:ea typeface="Roboto" panose="02000000000000000000" pitchFamily="2" charset="0"/>
                <a:cs typeface="Roboto" panose="02000000000000000000" pitchFamily="2" charset="0"/>
              </a:rPr>
              <a:t>Veredito: a tecnologia, por si só, não destruirá nem salvará a democracia; o impacto final dependerá das decisões regulatórias, éticas e políticas que tomarmos hoje.</a:t>
            </a:r>
          </a:p>
        </p:txBody>
      </p:sp>
      <p:pic>
        <p:nvPicPr>
          <p:cNvPr id="3" name="Imagem 2">
            <a:extLst>
              <a:ext uri="{FF2B5EF4-FFF2-40B4-BE49-F238E27FC236}">
                <a16:creationId xmlns:a16="http://schemas.microsoft.com/office/drawing/2014/main" id="{227AF24E-0137-CFAD-FBAF-9B7573C36709}"/>
              </a:ext>
            </a:extLst>
          </p:cNvPr>
          <p:cNvPicPr>
            <a:picLocks noChangeAspect="1"/>
          </p:cNvPicPr>
          <p:nvPr/>
        </p:nvPicPr>
        <p:blipFill>
          <a:blip r:embed="rId3"/>
          <a:stretch>
            <a:fillRect/>
          </a:stretch>
        </p:blipFill>
        <p:spPr>
          <a:xfrm>
            <a:off x="10027429" y="218180"/>
            <a:ext cx="1979377" cy="1108450"/>
          </a:xfrm>
          <a:prstGeom prst="rect">
            <a:avLst/>
          </a:prstGeom>
          <a:ln>
            <a:noFill/>
          </a:ln>
          <a:effectLst>
            <a:softEdge rad="112500"/>
          </a:effectLst>
        </p:spPr>
      </p:pic>
    </p:spTree>
    <p:extLst>
      <p:ext uri="{BB962C8B-B14F-4D97-AF65-F5344CB8AC3E}">
        <p14:creationId xmlns:p14="http://schemas.microsoft.com/office/powerpoint/2010/main" val="3567553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fade">
                                      <p:cBhvr>
                                        <p:cTn id="12" dur="1000"/>
                                        <p:tgtEl>
                                          <p:spTgt spid="4">
                                            <p:txEl>
                                              <p:pRg st="4" end="4"/>
                                            </p:txEl>
                                          </p:spTgt>
                                        </p:tgtEl>
                                      </p:cBhvr>
                                    </p:animEffect>
                                    <p:anim calcmode="lin" valueType="num">
                                      <p:cBhvr>
                                        <p:cTn id="13"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animEffect transition="in" filter="wipe(down)">
                                      <p:cBhvr>
                                        <p:cTn id="19"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354">
          <a:extLst>
            <a:ext uri="{FF2B5EF4-FFF2-40B4-BE49-F238E27FC236}">
              <a16:creationId xmlns:a16="http://schemas.microsoft.com/office/drawing/2014/main" id="{D1F29F70-8E90-4204-B638-492EC93C1585}"/>
            </a:ext>
          </a:extLst>
        </p:cNvPr>
        <p:cNvGrpSpPr/>
        <p:nvPr/>
      </p:nvGrpSpPr>
      <p:grpSpPr>
        <a:xfrm>
          <a:off x="0" y="0"/>
          <a:ext cx="0" cy="0"/>
          <a:chOff x="0" y="0"/>
          <a:chExt cx="0" cy="0"/>
        </a:xfrm>
      </p:grpSpPr>
      <p:sp>
        <p:nvSpPr>
          <p:cNvPr id="355" name="Google Shape;355;p25">
            <a:extLst>
              <a:ext uri="{FF2B5EF4-FFF2-40B4-BE49-F238E27FC236}">
                <a16:creationId xmlns:a16="http://schemas.microsoft.com/office/drawing/2014/main" id="{A1BBD679-574D-CB60-3870-29DE4DDD1C31}"/>
              </a:ext>
            </a:extLst>
          </p:cNvPr>
          <p:cNvSpPr/>
          <p:nvPr/>
        </p:nvSpPr>
        <p:spPr>
          <a:xfrm>
            <a:off x="185194" y="138896"/>
            <a:ext cx="11852476" cy="6569511"/>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6" name="Google Shape;356;p25">
            <a:extLst>
              <a:ext uri="{FF2B5EF4-FFF2-40B4-BE49-F238E27FC236}">
                <a16:creationId xmlns:a16="http://schemas.microsoft.com/office/drawing/2014/main" id="{ECD56524-EF77-7EE7-5EF2-4A379204EAF2}"/>
              </a:ext>
            </a:extLst>
          </p:cNvPr>
          <p:cNvSpPr/>
          <p:nvPr/>
        </p:nvSpPr>
        <p:spPr>
          <a:xfrm>
            <a:off x="0" y="298901"/>
            <a:ext cx="5882326"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7" name="Google Shape;357;p25">
            <a:extLst>
              <a:ext uri="{FF2B5EF4-FFF2-40B4-BE49-F238E27FC236}">
                <a16:creationId xmlns:a16="http://schemas.microsoft.com/office/drawing/2014/main" id="{A54CE3FA-85EF-B80B-0363-9CEFE946061F}"/>
              </a:ext>
            </a:extLst>
          </p:cNvPr>
          <p:cNvSpPr txBox="1"/>
          <p:nvPr/>
        </p:nvSpPr>
        <p:spPr>
          <a:xfrm>
            <a:off x="961411" y="365757"/>
            <a:ext cx="4685246" cy="646290"/>
          </a:xfrm>
          <a:prstGeom prst="rect">
            <a:avLst/>
          </a:prstGeom>
          <a:noFill/>
          <a:ln>
            <a:noFill/>
          </a:ln>
        </p:spPr>
        <p:txBody>
          <a:bodyPr spcFirstLastPara="1" wrap="square" lIns="91425" tIns="45700" rIns="91425" bIns="45700" anchor="t" anchorCtr="0">
            <a:spAutoFit/>
          </a:bodyPr>
          <a:lstStyle/>
          <a:p>
            <a:pPr lvl="0"/>
            <a:r>
              <a:rPr lang="es-ES" sz="1800" b="1" dirty="0">
                <a:solidFill>
                  <a:schemeClr val="bg1"/>
                </a:solidFill>
              </a:rPr>
              <a:t>Síntese: recuperando a agência epistêmica</a:t>
            </a:r>
          </a:p>
        </p:txBody>
      </p:sp>
      <p:pic>
        <p:nvPicPr>
          <p:cNvPr id="2" name="Picture 2">
            <a:extLst>
              <a:ext uri="{FF2B5EF4-FFF2-40B4-BE49-F238E27FC236}">
                <a16:creationId xmlns:a16="http://schemas.microsoft.com/office/drawing/2014/main" id="{97BD226E-B7E0-7C5A-F3FA-BDD3E36325DB}"/>
              </a:ext>
            </a:extLst>
          </p:cNvPr>
          <p:cNvPicPr>
            <a:picLocks noChangeAspect="1"/>
          </p:cNvPicPr>
          <p:nvPr/>
        </p:nvPicPr>
        <p:blipFill>
          <a:blip r:embed="rId3"/>
          <a:srcRect l="3314" t="14904" r="2926" b="4982"/>
          <a:stretch>
            <a:fillRect/>
          </a:stretch>
        </p:blipFill>
        <p:spPr>
          <a:xfrm>
            <a:off x="1113278" y="1462876"/>
            <a:ext cx="9996307" cy="4764488"/>
          </a:xfrm>
          <a:prstGeom prst="rect">
            <a:avLst/>
          </a:prstGeom>
        </p:spPr>
      </p:pic>
      <p:sp>
        <p:nvSpPr>
          <p:cNvPr id="371" name="Rectangle 370"/>
          <p:cNvSpPr/>
          <p:nvPr/>
        </p:nvSpPr>
        <p:spPr>
          <a:xfrm>
            <a:off x="1051560" y="1417320"/>
            <a:ext cx="10104120" cy="4892040"/>
          </a:xfrm>
          <a:prstGeom prst="rect">
            <a:avLst/>
          </a:prstGeom>
          <a:solidFill>
            <a:srgbClr val="FAF8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6" name="Rectangle 385"/>
          <p:cNvSpPr/>
          <p:nvPr/>
        </p:nvSpPr>
        <p:spPr>
          <a:xfrm>
            <a:off x="1024128" y="1389888"/>
            <a:ext cx="10168128" cy="4956048"/>
          </a:xfrm>
          <a:prstGeom prst="rect">
            <a:avLst/>
          </a:prstGeom>
          <a:solidFill>
            <a:srgbClr val="FAF8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Imagem 3">
            <a:extLst>
              <a:ext uri="{FF2B5EF4-FFF2-40B4-BE49-F238E27FC236}">
                <a16:creationId xmlns:a16="http://schemas.microsoft.com/office/drawing/2014/main" id="{F13C6014-5CA6-003E-C41F-4013CD1BBADB}"/>
              </a:ext>
            </a:extLst>
          </p:cNvPr>
          <p:cNvPicPr>
            <a:picLocks noChangeAspect="1"/>
          </p:cNvPicPr>
          <p:nvPr/>
        </p:nvPicPr>
        <p:blipFill>
          <a:blip r:embed="rId4"/>
          <a:stretch>
            <a:fillRect/>
          </a:stretch>
        </p:blipFill>
        <p:spPr>
          <a:xfrm>
            <a:off x="3239" y="0"/>
            <a:ext cx="12185522" cy="6858000"/>
          </a:xfrm>
          <a:prstGeom prst="rect">
            <a:avLst/>
          </a:prstGeom>
        </p:spPr>
      </p:pic>
      <p:pic>
        <p:nvPicPr>
          <p:cNvPr id="5" name="Imagem 4">
            <a:extLst>
              <a:ext uri="{FF2B5EF4-FFF2-40B4-BE49-F238E27FC236}">
                <a16:creationId xmlns:a16="http://schemas.microsoft.com/office/drawing/2014/main" id="{AFE12111-F110-25D0-CB64-F5BE3080C942}"/>
              </a:ext>
            </a:extLst>
          </p:cNvPr>
          <p:cNvPicPr>
            <a:picLocks noChangeAspect="1"/>
          </p:cNvPicPr>
          <p:nvPr/>
        </p:nvPicPr>
        <p:blipFill>
          <a:blip r:embed="rId5"/>
          <a:stretch>
            <a:fillRect/>
          </a:stretch>
        </p:blipFill>
        <p:spPr>
          <a:xfrm>
            <a:off x="10380796" y="5838669"/>
            <a:ext cx="1746355" cy="977958"/>
          </a:xfrm>
          <a:prstGeom prst="rect">
            <a:avLst/>
          </a:prstGeom>
          <a:ln>
            <a:noFill/>
          </a:ln>
          <a:effectLst>
            <a:softEdge rad="112500"/>
          </a:effectLst>
        </p:spPr>
      </p:pic>
    </p:spTree>
    <p:extLst>
      <p:ext uri="{BB962C8B-B14F-4D97-AF65-F5344CB8AC3E}">
        <p14:creationId xmlns:p14="http://schemas.microsoft.com/office/powerpoint/2010/main" val="232491413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669"/>
        <p:cNvGrpSpPr/>
        <p:nvPr/>
      </p:nvGrpSpPr>
      <p:grpSpPr>
        <a:xfrm>
          <a:off x="0" y="0"/>
          <a:ext cx="0" cy="0"/>
          <a:chOff x="0" y="0"/>
          <a:chExt cx="0" cy="0"/>
        </a:xfrm>
      </p:grpSpPr>
      <p:pic>
        <p:nvPicPr>
          <p:cNvPr id="670" name="Google Shape;670;g3ef65ee95d1_0_507"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671" name="Google Shape;671;g3ef65ee95d1_0_507" descr="image.png"/>
          <p:cNvPicPr preferRelativeResize="0"/>
          <p:nvPr/>
        </p:nvPicPr>
        <p:blipFill rotWithShape="1">
          <a:blip r:embed="rId4">
            <a:alphaModFix/>
          </a:blip>
          <a:srcRect/>
          <a:stretch/>
        </p:blipFill>
        <p:spPr>
          <a:xfrm>
            <a:off x="571500" y="1243012"/>
            <a:ext cx="5286375" cy="4000500"/>
          </a:xfrm>
          <a:prstGeom prst="rect">
            <a:avLst/>
          </a:prstGeom>
          <a:noFill/>
          <a:ln>
            <a:noFill/>
          </a:ln>
        </p:spPr>
      </p:pic>
      <p:sp>
        <p:nvSpPr>
          <p:cNvPr id="672" name="Google Shape;672;g3ef65ee95d1_0_507"/>
          <p:cNvSpPr txBox="1"/>
          <p:nvPr/>
        </p:nvSpPr>
        <p:spPr>
          <a:xfrm>
            <a:off x="6334125" y="1243012"/>
            <a:ext cx="5550600" cy="2160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4" b="1" i="0" u="none" strike="noStrike" cap="none" dirty="0">
                <a:solidFill>
                  <a:srgbClr val="0F172A"/>
                </a:solidFill>
                <a:latin typeface="Roboto" panose="02000000000000000000" pitchFamily="2" charset="0"/>
                <a:ea typeface="Roboto" panose="02000000000000000000" pitchFamily="2" charset="0"/>
                <a:cs typeface="Roboto" panose="02000000000000000000" pitchFamily="2" charset="0"/>
                <a:sym typeface="Urbanist"/>
              </a:rPr>
              <a:t>A “morte” da evidência</a:t>
            </a:r>
            <a:endParaRPr dirty="0">
              <a:latin typeface="Roboto" panose="02000000000000000000" pitchFamily="2" charset="0"/>
              <a:ea typeface="Roboto" panose="02000000000000000000" pitchFamily="2" charset="0"/>
              <a:cs typeface="Roboto" panose="02000000000000000000" pitchFamily="2" charset="0"/>
            </a:endParaRPr>
          </a:p>
        </p:txBody>
      </p:sp>
      <p:sp>
        <p:nvSpPr>
          <p:cNvPr id="673" name="Google Shape;673;g3ef65ee95d1_0_507"/>
          <p:cNvSpPr txBox="1"/>
          <p:nvPr/>
        </p:nvSpPr>
        <p:spPr>
          <a:xfrm>
            <a:off x="6334125" y="1652587"/>
            <a:ext cx="5286300" cy="727122"/>
          </a:xfrm>
          <a:prstGeom prst="rect">
            <a:avLst/>
          </a:prstGeom>
          <a:noFill/>
          <a:ln>
            <a:noFill/>
          </a:ln>
        </p:spPr>
        <p:txBody>
          <a:bodyPr spcFirstLastPara="1" wrap="square" lIns="0" tIns="0" rIns="0" bIns="0" anchor="t" anchorCtr="0">
            <a:spAutoFit/>
          </a:bodyPr>
          <a:lstStyle/>
          <a:p>
            <a:pPr marL="0" marR="0" lvl="0" indent="0" algn="l" rtl="0">
              <a:lnSpc>
                <a:spcPct val="149968"/>
              </a:lnSpc>
              <a:spcBef>
                <a:spcPts val="0"/>
              </a:spcBef>
              <a:spcAft>
                <a:spcPts val="0"/>
              </a:spcAft>
              <a:buNone/>
            </a:pPr>
            <a:r>
              <a:rPr lang="es-ES" sz="1575" b="0"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Em pouco tempo, as audiências terão pouca ou nenhuma confiança na informação que encontrarem online:</a:t>
            </a:r>
            <a:endParaRPr dirty="0">
              <a:latin typeface="Roboto" panose="02000000000000000000" pitchFamily="2" charset="0"/>
              <a:ea typeface="Roboto" panose="02000000000000000000" pitchFamily="2" charset="0"/>
              <a:cs typeface="Roboto" panose="02000000000000000000" pitchFamily="2" charset="0"/>
            </a:endParaRPr>
          </a:p>
        </p:txBody>
      </p:sp>
      <p:sp>
        <p:nvSpPr>
          <p:cNvPr id="674" name="Google Shape;674;g3ef65ee95d1_0_507"/>
          <p:cNvSpPr/>
          <p:nvPr/>
        </p:nvSpPr>
        <p:spPr>
          <a:xfrm>
            <a:off x="6334125" y="5462587"/>
            <a:ext cx="5286300" cy="981000"/>
          </a:xfrm>
          <a:prstGeom prst="rect">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675" name="Google Shape;675;g3ef65ee95d1_0_507"/>
          <p:cNvSpPr txBox="1"/>
          <p:nvPr/>
        </p:nvSpPr>
        <p:spPr>
          <a:xfrm>
            <a:off x="6524625" y="5653087"/>
            <a:ext cx="4905300" cy="727122"/>
          </a:xfrm>
          <a:prstGeom prst="rect">
            <a:avLst/>
          </a:prstGeom>
          <a:noFill/>
          <a:ln>
            <a:noFill/>
          </a:ln>
        </p:spPr>
        <p:txBody>
          <a:bodyPr spcFirstLastPara="1" wrap="square" lIns="0" tIns="0" rIns="0" bIns="0" anchor="t" anchorCtr="0">
            <a:spAutoFit/>
          </a:bodyPr>
          <a:lstStyle/>
          <a:p>
            <a:pPr marL="0" marR="0" lvl="0" indent="0" algn="ctr" rtl="0">
              <a:lnSpc>
                <a:spcPct val="149968"/>
              </a:lnSpc>
              <a:spcBef>
                <a:spcPts val="0"/>
              </a:spcBef>
              <a:spcAft>
                <a:spcPts val="0"/>
              </a:spcAft>
              <a:buNone/>
            </a:pPr>
            <a:r>
              <a:rPr lang="es-ES" sz="1575" b="1"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“A velocidade da tecnologia supera nossa capacidade de defesa.”</a:t>
            </a:r>
            <a:endParaRPr dirty="0">
              <a:latin typeface="Roboto" panose="02000000000000000000" pitchFamily="2" charset="0"/>
              <a:ea typeface="Roboto" panose="02000000000000000000" pitchFamily="2" charset="0"/>
              <a:cs typeface="Roboto" panose="02000000000000000000" pitchFamily="2" charset="0"/>
            </a:endParaRPr>
          </a:p>
        </p:txBody>
      </p:sp>
      <p:sp>
        <p:nvSpPr>
          <p:cNvPr id="676" name="Google Shape;676;g3ef65ee95d1_0_507"/>
          <p:cNvSpPr txBox="1"/>
          <p:nvPr/>
        </p:nvSpPr>
        <p:spPr>
          <a:xfrm>
            <a:off x="6667500" y="2490787"/>
            <a:ext cx="4953000" cy="1090683"/>
          </a:xfrm>
          <a:prstGeom prst="rect">
            <a:avLst/>
          </a:prstGeom>
          <a:noFill/>
          <a:ln>
            <a:noFill/>
          </a:ln>
        </p:spPr>
        <p:txBody>
          <a:bodyPr spcFirstLastPara="1" wrap="square" lIns="0" tIns="0" rIns="0" bIns="0" anchor="t" anchorCtr="0">
            <a:spAutoFit/>
          </a:bodyPr>
          <a:lstStyle/>
          <a:p>
            <a:pPr marL="0" marR="0" lvl="0" indent="0" algn="l" rtl="0">
              <a:lnSpc>
                <a:spcPct val="149968"/>
              </a:lnSpc>
              <a:spcBef>
                <a:spcPts val="0"/>
              </a:spcBef>
              <a:spcAft>
                <a:spcPts val="0"/>
              </a:spcAft>
              <a:buNone/>
            </a:pPr>
            <a:r>
              <a:rPr lang="es-ES" sz="1575" b="1"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Realidade aumentada (AR): possibilidade de “adicionar” elementos a vídeos e imagens ao vivo de modo imperceptível.</a:t>
            </a:r>
            <a:endParaRPr dirty="0">
              <a:latin typeface="Roboto" panose="02000000000000000000" pitchFamily="2" charset="0"/>
              <a:ea typeface="Roboto" panose="02000000000000000000" pitchFamily="2" charset="0"/>
              <a:cs typeface="Roboto" panose="02000000000000000000" pitchFamily="2" charset="0"/>
            </a:endParaRPr>
          </a:p>
        </p:txBody>
      </p:sp>
      <p:sp>
        <p:nvSpPr>
          <p:cNvPr id="677" name="Google Shape;677;g3ef65ee95d1_0_507"/>
          <p:cNvSpPr txBox="1"/>
          <p:nvPr/>
        </p:nvSpPr>
        <p:spPr>
          <a:xfrm>
            <a:off x="6667500" y="3533775"/>
            <a:ext cx="4953000" cy="727122"/>
          </a:xfrm>
          <a:prstGeom prst="rect">
            <a:avLst/>
          </a:prstGeom>
          <a:noFill/>
          <a:ln>
            <a:noFill/>
          </a:ln>
        </p:spPr>
        <p:txBody>
          <a:bodyPr spcFirstLastPara="1" wrap="square" lIns="0" tIns="0" rIns="0" bIns="0" anchor="t" anchorCtr="0">
            <a:spAutoFit/>
          </a:bodyPr>
          <a:lstStyle/>
          <a:p>
            <a:pPr marL="0" marR="0" lvl="0" indent="0" algn="l" rtl="0">
              <a:lnSpc>
                <a:spcPct val="149968"/>
              </a:lnSpc>
              <a:spcBef>
                <a:spcPts val="0"/>
              </a:spcBef>
              <a:spcAft>
                <a:spcPts val="0"/>
              </a:spcAft>
              <a:buNone/>
            </a:pPr>
            <a:r>
              <a:rPr lang="es-ES" sz="1575" b="1"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Ceticismo</a:t>
            </a:r>
            <a:r>
              <a:rPr lang="es-ES" sz="1575" b="1"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radical: o risco de que </a:t>
            </a:r>
            <a:r>
              <a:rPr lang="es-ES" sz="1575" b="1"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qualquer</a:t>
            </a:r>
            <a:r>
              <a:rPr lang="es-ES" sz="1575" b="1"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a:t>
            </a:r>
            <a:r>
              <a:rPr lang="es-ES" sz="1575" b="1"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prova</a:t>
            </a:r>
            <a:r>
              <a:rPr lang="es-ES" sz="1575" b="1"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real </a:t>
            </a:r>
            <a:r>
              <a:rPr lang="es-ES" sz="1575" b="1"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seja</a:t>
            </a:r>
            <a:r>
              <a:rPr lang="es-ES" sz="1575" b="1"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descartada como “fabricada” por atores políticos.</a:t>
            </a:r>
            <a:endParaRPr dirty="0">
              <a:latin typeface="Roboto" panose="02000000000000000000" pitchFamily="2" charset="0"/>
              <a:ea typeface="Roboto" panose="02000000000000000000" pitchFamily="2" charset="0"/>
              <a:cs typeface="Roboto" panose="02000000000000000000" pitchFamily="2" charset="0"/>
            </a:endParaRPr>
          </a:p>
        </p:txBody>
      </p:sp>
      <p:sp>
        <p:nvSpPr>
          <p:cNvPr id="678" name="Google Shape;678;g3ef65ee95d1_0_507"/>
          <p:cNvSpPr txBox="1"/>
          <p:nvPr/>
        </p:nvSpPr>
        <p:spPr>
          <a:xfrm>
            <a:off x="6667500" y="4576762"/>
            <a:ext cx="4953000" cy="727122"/>
          </a:xfrm>
          <a:prstGeom prst="rect">
            <a:avLst/>
          </a:prstGeom>
          <a:noFill/>
          <a:ln>
            <a:noFill/>
          </a:ln>
        </p:spPr>
        <p:txBody>
          <a:bodyPr spcFirstLastPara="1" wrap="square" lIns="0" tIns="0" rIns="0" bIns="0" anchor="t" anchorCtr="0">
            <a:spAutoFit/>
          </a:bodyPr>
          <a:lstStyle/>
          <a:p>
            <a:pPr marL="0" marR="0" lvl="0" indent="0" algn="l" rtl="0">
              <a:lnSpc>
                <a:spcPct val="149968"/>
              </a:lnSpc>
              <a:spcBef>
                <a:spcPts val="0"/>
              </a:spcBef>
              <a:spcAft>
                <a:spcPts val="0"/>
              </a:spcAft>
              <a:buNone/>
            </a:pPr>
            <a:r>
              <a:rPr lang="es-ES" sz="1575" b="1"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Desafio</a:t>
            </a:r>
            <a:r>
              <a:rPr lang="es-ES" sz="1575" b="1"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a:t>
            </a:r>
            <a:r>
              <a:rPr lang="es-ES" sz="1575" b="1"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sistêmico</a:t>
            </a:r>
            <a:r>
              <a:rPr lang="es-ES" sz="1575" b="1"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as </a:t>
            </a:r>
            <a:r>
              <a:rPr lang="es-ES" sz="1575" b="1"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implicações</a:t>
            </a:r>
            <a:r>
              <a:rPr lang="es-ES" sz="1575" b="1"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a:t>
            </a:r>
            <a:r>
              <a:rPr lang="es-ES" sz="1575" b="1"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são</a:t>
            </a:r>
            <a:r>
              <a:rPr lang="es-ES" sz="1575" b="1"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“aterrorizantes” para sociedades polarizadas e divididas.</a:t>
            </a:r>
            <a:endParaRPr dirty="0">
              <a:latin typeface="Roboto" panose="02000000000000000000" pitchFamily="2" charset="0"/>
              <a:ea typeface="Roboto" panose="02000000000000000000" pitchFamily="2" charset="0"/>
              <a:cs typeface="Roboto" panose="02000000000000000000" pitchFamily="2" charset="0"/>
            </a:endParaRPr>
          </a:p>
        </p:txBody>
      </p:sp>
      <p:sp>
        <p:nvSpPr>
          <p:cNvPr id="679" name="Google Shape;679;g3ef65ee95d1_0_507"/>
          <p:cNvSpPr txBox="1"/>
          <p:nvPr/>
        </p:nvSpPr>
        <p:spPr>
          <a:xfrm>
            <a:off x="6334125" y="2490787"/>
            <a:ext cx="200100" cy="242400"/>
          </a:xfrm>
          <a:prstGeom prst="rect">
            <a:avLst/>
          </a:prstGeom>
          <a:noFill/>
          <a:ln>
            <a:noFill/>
          </a:ln>
        </p:spPr>
        <p:txBody>
          <a:bodyPr spcFirstLastPara="1" wrap="square" lIns="0" tIns="0" rIns="0" bIns="0" anchor="t" anchorCtr="0">
            <a:spAutoFit/>
          </a:bodyPr>
          <a:lstStyle/>
          <a:p>
            <a:pPr marL="0" marR="0" lvl="0" indent="0" algn="l" rtl="0">
              <a:lnSpc>
                <a:spcPct val="149968"/>
              </a:lnSpc>
              <a:spcBef>
                <a:spcPts val="0"/>
              </a:spcBef>
              <a:spcAft>
                <a:spcPts val="0"/>
              </a:spcAft>
              <a:buNone/>
            </a:pPr>
            <a:r>
              <a:rPr lang="es-ES" sz="1575" b="1" i="0" u="none" strike="noStrike" cap="none">
                <a:solidFill>
                  <a:srgbClr val="2563EB"/>
                </a:solidFill>
                <a:latin typeface="Lato"/>
                <a:ea typeface="Lato"/>
                <a:cs typeface="Lato"/>
                <a:sym typeface="Lato"/>
              </a:rPr>
              <a:t>→</a:t>
            </a:r>
            <a:endParaRPr/>
          </a:p>
        </p:txBody>
      </p:sp>
      <p:sp>
        <p:nvSpPr>
          <p:cNvPr id="680" name="Google Shape;680;g3ef65ee95d1_0_507"/>
          <p:cNvSpPr txBox="1"/>
          <p:nvPr/>
        </p:nvSpPr>
        <p:spPr>
          <a:xfrm>
            <a:off x="6334125" y="3533775"/>
            <a:ext cx="200100" cy="242400"/>
          </a:xfrm>
          <a:prstGeom prst="rect">
            <a:avLst/>
          </a:prstGeom>
          <a:noFill/>
          <a:ln>
            <a:noFill/>
          </a:ln>
        </p:spPr>
        <p:txBody>
          <a:bodyPr spcFirstLastPara="1" wrap="square" lIns="0" tIns="0" rIns="0" bIns="0" anchor="t" anchorCtr="0">
            <a:spAutoFit/>
          </a:bodyPr>
          <a:lstStyle/>
          <a:p>
            <a:pPr marL="0" marR="0" lvl="0" indent="0" algn="l" rtl="0">
              <a:lnSpc>
                <a:spcPct val="149968"/>
              </a:lnSpc>
              <a:spcBef>
                <a:spcPts val="0"/>
              </a:spcBef>
              <a:spcAft>
                <a:spcPts val="0"/>
              </a:spcAft>
              <a:buNone/>
            </a:pPr>
            <a:r>
              <a:rPr lang="es-ES" sz="1575" b="1" i="0" u="none" strike="noStrike" cap="none">
                <a:solidFill>
                  <a:srgbClr val="2563EB"/>
                </a:solidFill>
                <a:latin typeface="Lato"/>
                <a:ea typeface="Lato"/>
                <a:cs typeface="Lato"/>
                <a:sym typeface="Lato"/>
              </a:rPr>
              <a:t>→</a:t>
            </a:r>
            <a:endParaRPr/>
          </a:p>
        </p:txBody>
      </p:sp>
      <p:sp>
        <p:nvSpPr>
          <p:cNvPr id="681" name="Google Shape;681;g3ef65ee95d1_0_507"/>
          <p:cNvSpPr txBox="1"/>
          <p:nvPr/>
        </p:nvSpPr>
        <p:spPr>
          <a:xfrm>
            <a:off x="6334125" y="4576762"/>
            <a:ext cx="200100" cy="242400"/>
          </a:xfrm>
          <a:prstGeom prst="rect">
            <a:avLst/>
          </a:prstGeom>
          <a:noFill/>
          <a:ln>
            <a:noFill/>
          </a:ln>
        </p:spPr>
        <p:txBody>
          <a:bodyPr spcFirstLastPara="1" wrap="square" lIns="0" tIns="0" rIns="0" bIns="0" anchor="t" anchorCtr="0">
            <a:spAutoFit/>
          </a:bodyPr>
          <a:lstStyle/>
          <a:p>
            <a:pPr marL="0" marR="0" lvl="0" indent="0" algn="l" rtl="0">
              <a:lnSpc>
                <a:spcPct val="149968"/>
              </a:lnSpc>
              <a:spcBef>
                <a:spcPts val="0"/>
              </a:spcBef>
              <a:spcAft>
                <a:spcPts val="0"/>
              </a:spcAft>
              <a:buNone/>
            </a:pPr>
            <a:r>
              <a:rPr lang="es-ES" sz="1575" b="1" i="0" u="none" strike="noStrike" cap="none">
                <a:solidFill>
                  <a:srgbClr val="2563EB"/>
                </a:solidFill>
                <a:latin typeface="Lato"/>
                <a:ea typeface="Lato"/>
                <a:cs typeface="Lato"/>
                <a:sym typeface="Lato"/>
              </a:rPr>
              <a:t>→</a:t>
            </a:r>
            <a:endParaRPr/>
          </a:p>
        </p:txBody>
      </p:sp>
      <p:sp>
        <p:nvSpPr>
          <p:cNvPr id="682" name="Google Shape;682;g3ef65ee95d1_0_507"/>
          <p:cNvSpPr txBox="1"/>
          <p:nvPr/>
        </p:nvSpPr>
        <p:spPr>
          <a:xfrm>
            <a:off x="571500" y="214312"/>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3150" b="1" i="0" u="none" strike="noStrike" cap="none" dirty="0">
                <a:solidFill>
                  <a:srgbClr val="1E293B"/>
                </a:solidFill>
                <a:latin typeface="Roboto" panose="02000000000000000000" pitchFamily="2" charset="0"/>
                <a:ea typeface="Roboto" panose="02000000000000000000" pitchFamily="2" charset="0"/>
                <a:cs typeface="Roboto" panose="02000000000000000000" pitchFamily="2" charset="0"/>
                <a:sym typeface="Urbanist"/>
              </a:rPr>
              <a:t>Rumo a uma crise total de confiança</a:t>
            </a:r>
            <a:endParaRPr dirty="0">
              <a:latin typeface="Roboto" panose="02000000000000000000" pitchFamily="2" charset="0"/>
              <a:ea typeface="Roboto" panose="02000000000000000000" pitchFamily="2" charset="0"/>
              <a:cs typeface="Roboto" panose="02000000000000000000" pitchFamily="2" charset="0"/>
            </a:endParaRPr>
          </a:p>
        </p:txBody>
      </p:sp>
      <p:sp>
        <p:nvSpPr>
          <p:cNvPr id="683" name="Google Shape;683;g3ef65ee95d1_0_507"/>
          <p:cNvSpPr/>
          <p:nvPr/>
        </p:nvSpPr>
        <p:spPr>
          <a:xfrm>
            <a:off x="571500" y="842962"/>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3" name="Imagem 2">
            <a:extLst>
              <a:ext uri="{FF2B5EF4-FFF2-40B4-BE49-F238E27FC236}">
                <a16:creationId xmlns:a16="http://schemas.microsoft.com/office/drawing/2014/main" id="{F64BCD38-E7C5-D6A5-8766-37E72539222E}"/>
              </a:ext>
            </a:extLst>
          </p:cNvPr>
          <p:cNvPicPr>
            <a:picLocks noChangeAspect="1"/>
          </p:cNvPicPr>
          <p:nvPr/>
        </p:nvPicPr>
        <p:blipFill>
          <a:blip r:embed="rId5"/>
          <a:stretch>
            <a:fillRect/>
          </a:stretch>
        </p:blipFill>
        <p:spPr>
          <a:xfrm>
            <a:off x="10770358" y="40870"/>
            <a:ext cx="1319134" cy="738714"/>
          </a:xfrm>
          <a:prstGeom prst="rect">
            <a:avLst/>
          </a:prstGeom>
          <a:ln>
            <a:noFill/>
          </a:ln>
          <a:effectLst>
            <a:softEdge rad="112500"/>
          </a:effectLst>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687"/>
        <p:cNvGrpSpPr/>
        <p:nvPr/>
      </p:nvGrpSpPr>
      <p:grpSpPr>
        <a:xfrm>
          <a:off x="0" y="0"/>
          <a:ext cx="0" cy="0"/>
          <a:chOff x="0" y="0"/>
          <a:chExt cx="0" cy="0"/>
        </a:xfrm>
      </p:grpSpPr>
      <p:pic>
        <p:nvPicPr>
          <p:cNvPr id="688" name="Google Shape;688;g3ef65ee95d1_0_599" descr="image.png"/>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689" name="Google Shape;689;g3ef65ee95d1_0_599"/>
          <p:cNvSpPr txBox="1"/>
          <p:nvPr/>
        </p:nvSpPr>
        <p:spPr>
          <a:xfrm>
            <a:off x="158083" y="568559"/>
            <a:ext cx="10164900" cy="2772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800" b="1" i="0" u="none" strike="noStrike" cap="none" dirty="0">
                <a:solidFill>
                  <a:srgbClr val="0D9488"/>
                </a:solidFill>
                <a:latin typeface="Roboto" panose="02000000000000000000" pitchFamily="2" charset="0"/>
                <a:ea typeface="Roboto" panose="02000000000000000000" pitchFamily="2" charset="0"/>
                <a:cs typeface="Roboto" panose="02000000000000000000" pitchFamily="2" charset="0"/>
                <a:sym typeface="Urbanist"/>
              </a:rPr>
              <a:t>RECOMENDAÇÕES</a:t>
            </a:r>
            <a:endParaRPr dirty="0">
              <a:latin typeface="Roboto" panose="02000000000000000000" pitchFamily="2" charset="0"/>
              <a:ea typeface="Roboto" panose="02000000000000000000" pitchFamily="2" charset="0"/>
              <a:cs typeface="Roboto" panose="02000000000000000000" pitchFamily="2" charset="0"/>
            </a:endParaRPr>
          </a:p>
        </p:txBody>
      </p:sp>
      <p:sp>
        <p:nvSpPr>
          <p:cNvPr id="690" name="Google Shape;690;g3ef65ee95d1_0_599"/>
          <p:cNvSpPr txBox="1"/>
          <p:nvPr/>
        </p:nvSpPr>
        <p:spPr>
          <a:xfrm>
            <a:off x="1013489" y="2138362"/>
            <a:ext cx="10164900" cy="16623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s-ES" sz="5400" b="1" i="0" u="none" strike="noStrike" cap="none" dirty="0">
                <a:solidFill>
                  <a:srgbClr val="0F172A"/>
                </a:solidFill>
                <a:latin typeface="+mj-lt"/>
                <a:ea typeface="Urbanist"/>
                <a:cs typeface="Urbanist"/>
                <a:sym typeface="Urbanist"/>
              </a:rPr>
              <a:t>Planos de ação para  múltiplos atores interessados</a:t>
            </a:r>
            <a:br>
              <a:rPr lang="es-ES" sz="1800" b="0" i="0" u="none" strike="noStrike" cap="none" dirty="0">
                <a:solidFill>
                  <a:schemeClr val="dk1"/>
                </a:solidFill>
                <a:latin typeface="+mj-lt"/>
                <a:ea typeface="Calibri"/>
                <a:cs typeface="Calibri"/>
                <a:sym typeface="Calibri"/>
              </a:rPr>
            </a:br>
            <a:endParaRPr dirty="0">
              <a:latin typeface="+mj-lt"/>
            </a:endParaRPr>
          </a:p>
        </p:txBody>
      </p:sp>
      <p:sp>
        <p:nvSpPr>
          <p:cNvPr id="691" name="Google Shape;691;g3ef65ee95d1_0_599"/>
          <p:cNvSpPr/>
          <p:nvPr/>
        </p:nvSpPr>
        <p:spPr>
          <a:xfrm>
            <a:off x="5524500" y="4081462"/>
            <a:ext cx="1143000" cy="47700"/>
          </a:xfrm>
          <a:prstGeom prst="rect">
            <a:avLst/>
          </a:prstGeom>
          <a:solidFill>
            <a:srgbClr val="0D948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692" name="Google Shape;692;g3ef65ee95d1_0_599"/>
          <p:cNvSpPr txBox="1"/>
          <p:nvPr/>
        </p:nvSpPr>
        <p:spPr>
          <a:xfrm>
            <a:off x="1255514" y="4510087"/>
            <a:ext cx="9681000" cy="450123"/>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None/>
            </a:pPr>
            <a:r>
              <a:rPr lang="es-ES" sz="1950" b="0" i="0" u="none" strike="noStrike" cap="none" dirty="0">
                <a:solidFill>
                  <a:srgbClr val="64748B"/>
                </a:solidFill>
                <a:latin typeface="Roboto" panose="02000000000000000000" pitchFamily="2" charset="0"/>
                <a:ea typeface="Roboto" panose="02000000000000000000" pitchFamily="2" charset="0"/>
                <a:cs typeface="Roboto" panose="02000000000000000000" pitchFamily="2" charset="0"/>
                <a:sym typeface="Lato"/>
              </a:rPr>
              <a:t>Diretrizes estruturais e institucionais do Conselho da Europa.</a:t>
            </a:r>
            <a:endParaRPr dirty="0">
              <a:latin typeface="Roboto" panose="02000000000000000000" pitchFamily="2" charset="0"/>
              <a:ea typeface="Roboto" panose="02000000000000000000" pitchFamily="2" charset="0"/>
              <a:cs typeface="Roboto" panose="02000000000000000000" pitchFamily="2" charset="0"/>
            </a:endParaRPr>
          </a:p>
        </p:txBody>
      </p:sp>
      <p:sp>
        <p:nvSpPr>
          <p:cNvPr id="5" name="Google Shape;359;p25">
            <a:extLst>
              <a:ext uri="{FF2B5EF4-FFF2-40B4-BE49-F238E27FC236}">
                <a16:creationId xmlns:a16="http://schemas.microsoft.com/office/drawing/2014/main" id="{018DE433-02EA-57E3-83B1-2E73F9D3E8E5}"/>
              </a:ext>
            </a:extLst>
          </p:cNvPr>
          <p:cNvSpPr/>
          <p:nvPr/>
        </p:nvSpPr>
        <p:spPr>
          <a:xfrm>
            <a:off x="-137160" y="195118"/>
            <a:ext cx="6096000" cy="1024082"/>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93" name="Rectangle 692"/>
          <p:cNvSpPr/>
          <p:nvPr/>
        </p:nvSpPr>
        <p:spPr>
          <a:xfrm>
            <a:off x="777240" y="2148840"/>
            <a:ext cx="10789920" cy="169164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94" name="TextBox 693"/>
          <p:cNvSpPr txBox="1"/>
          <p:nvPr/>
        </p:nvSpPr>
        <p:spPr>
          <a:xfrm>
            <a:off x="3528750" y="2304288"/>
            <a:ext cx="5195460" cy="714042"/>
          </a:xfrm>
          <a:prstGeom prst="rect">
            <a:avLst/>
          </a:prstGeom>
          <a:noFill/>
        </p:spPr>
        <p:txBody>
          <a:bodyPr wrap="none" lIns="36576" tIns="18288" rIns="36576" bIns="18288" anchor="t">
            <a:spAutoFit/>
          </a:bodyPr>
          <a:lstStyle/>
          <a:p>
            <a:pPr algn="ctr"/>
            <a:r>
              <a:rPr sz="4400" b="1" dirty="0" err="1">
                <a:solidFill>
                  <a:srgbClr val="181F30"/>
                </a:solidFill>
                <a:latin typeface="Roboto" panose="02000000000000000000" pitchFamily="2" charset="0"/>
                <a:ea typeface="Roboto" panose="02000000000000000000" pitchFamily="2" charset="0"/>
                <a:cs typeface="Roboto" panose="02000000000000000000" pitchFamily="2" charset="0"/>
              </a:rPr>
              <a:t>Planos</a:t>
            </a:r>
            <a:r>
              <a:rPr sz="4400" b="1" dirty="0">
                <a:solidFill>
                  <a:srgbClr val="181F30"/>
                </a:solidFill>
                <a:latin typeface="Roboto" panose="02000000000000000000" pitchFamily="2" charset="0"/>
                <a:ea typeface="Roboto" panose="02000000000000000000" pitchFamily="2" charset="0"/>
                <a:cs typeface="Roboto" panose="02000000000000000000" pitchFamily="2" charset="0"/>
              </a:rPr>
              <a:t> de </a:t>
            </a:r>
            <a:r>
              <a:rPr sz="4400" b="1" dirty="0" err="1">
                <a:solidFill>
                  <a:srgbClr val="181F30"/>
                </a:solidFill>
                <a:latin typeface="Roboto" panose="02000000000000000000" pitchFamily="2" charset="0"/>
                <a:ea typeface="Roboto" panose="02000000000000000000" pitchFamily="2" charset="0"/>
                <a:cs typeface="Roboto" panose="02000000000000000000" pitchFamily="2" charset="0"/>
              </a:rPr>
              <a:t>ação</a:t>
            </a:r>
            <a:r>
              <a:rPr sz="4400" b="1" dirty="0">
                <a:solidFill>
                  <a:srgbClr val="181F30"/>
                </a:solidFill>
                <a:latin typeface="Roboto" panose="02000000000000000000" pitchFamily="2" charset="0"/>
                <a:ea typeface="Roboto" panose="02000000000000000000" pitchFamily="2" charset="0"/>
                <a:cs typeface="Roboto" panose="02000000000000000000" pitchFamily="2" charset="0"/>
              </a:rPr>
              <a:t> para</a:t>
            </a:r>
          </a:p>
        </p:txBody>
      </p:sp>
      <p:sp>
        <p:nvSpPr>
          <p:cNvPr id="695" name="TextBox 694"/>
          <p:cNvSpPr txBox="1"/>
          <p:nvPr/>
        </p:nvSpPr>
        <p:spPr>
          <a:xfrm>
            <a:off x="2319284" y="3063240"/>
            <a:ext cx="7614392" cy="714042"/>
          </a:xfrm>
          <a:prstGeom prst="rect">
            <a:avLst/>
          </a:prstGeom>
          <a:noFill/>
        </p:spPr>
        <p:txBody>
          <a:bodyPr wrap="none" lIns="36576" tIns="18288" rIns="36576" bIns="18288" anchor="t">
            <a:spAutoFit/>
          </a:bodyPr>
          <a:lstStyle/>
          <a:p>
            <a:pPr algn="ctr"/>
            <a:r>
              <a:rPr sz="4400" b="1" dirty="0" err="1">
                <a:solidFill>
                  <a:srgbClr val="181F30"/>
                </a:solidFill>
                <a:latin typeface="Roboto" panose="02000000000000000000" pitchFamily="2" charset="0"/>
                <a:ea typeface="Roboto" panose="02000000000000000000" pitchFamily="2" charset="0"/>
                <a:cs typeface="Roboto" panose="02000000000000000000" pitchFamily="2" charset="0"/>
              </a:rPr>
              <a:t>múltiplos</a:t>
            </a:r>
            <a:r>
              <a:rPr sz="4400" b="1" dirty="0">
                <a:solidFill>
                  <a:srgbClr val="181F30"/>
                </a:solidFill>
                <a:latin typeface="Roboto" panose="02000000000000000000" pitchFamily="2" charset="0"/>
                <a:ea typeface="Roboto" panose="02000000000000000000" pitchFamily="2" charset="0"/>
                <a:cs typeface="Roboto" panose="02000000000000000000" pitchFamily="2" charset="0"/>
              </a:rPr>
              <a:t> </a:t>
            </a:r>
            <a:r>
              <a:rPr sz="4400" b="1" dirty="0" err="1">
                <a:solidFill>
                  <a:srgbClr val="181F30"/>
                </a:solidFill>
                <a:latin typeface="Roboto" panose="02000000000000000000" pitchFamily="2" charset="0"/>
                <a:ea typeface="Roboto" panose="02000000000000000000" pitchFamily="2" charset="0"/>
                <a:cs typeface="Roboto" panose="02000000000000000000" pitchFamily="2" charset="0"/>
              </a:rPr>
              <a:t>atores</a:t>
            </a:r>
            <a:r>
              <a:rPr sz="4400" b="1" dirty="0">
                <a:solidFill>
                  <a:srgbClr val="181F30"/>
                </a:solidFill>
                <a:latin typeface="Roboto" panose="02000000000000000000" pitchFamily="2" charset="0"/>
                <a:ea typeface="Roboto" panose="02000000000000000000" pitchFamily="2" charset="0"/>
                <a:cs typeface="Roboto" panose="02000000000000000000" pitchFamily="2" charset="0"/>
              </a:rPr>
              <a:t> </a:t>
            </a:r>
            <a:r>
              <a:rPr sz="4400" b="1" dirty="0" err="1">
                <a:solidFill>
                  <a:srgbClr val="181F30"/>
                </a:solidFill>
                <a:latin typeface="Roboto" panose="02000000000000000000" pitchFamily="2" charset="0"/>
                <a:ea typeface="Roboto" panose="02000000000000000000" pitchFamily="2" charset="0"/>
                <a:cs typeface="Roboto" panose="02000000000000000000" pitchFamily="2" charset="0"/>
              </a:rPr>
              <a:t>interessados</a:t>
            </a:r>
            <a:endParaRPr sz="4400" b="1" dirty="0">
              <a:solidFill>
                <a:srgbClr val="181F30"/>
              </a:solidFill>
              <a:latin typeface="Roboto" panose="02000000000000000000" pitchFamily="2" charset="0"/>
              <a:ea typeface="Roboto" panose="02000000000000000000" pitchFamily="2" charset="0"/>
              <a:cs typeface="Roboto" panose="02000000000000000000" pitchFamily="2" charset="0"/>
            </a:endParaRPr>
          </a:p>
        </p:txBody>
      </p:sp>
      <p:pic>
        <p:nvPicPr>
          <p:cNvPr id="3" name="Imagem 2">
            <a:extLst>
              <a:ext uri="{FF2B5EF4-FFF2-40B4-BE49-F238E27FC236}">
                <a16:creationId xmlns:a16="http://schemas.microsoft.com/office/drawing/2014/main" id="{F48C6E7F-78ED-AEF0-B42B-B6F9AE537819}"/>
              </a:ext>
            </a:extLst>
          </p:cNvPr>
          <p:cNvPicPr>
            <a:picLocks noChangeAspect="1"/>
          </p:cNvPicPr>
          <p:nvPr/>
        </p:nvPicPr>
        <p:blipFill>
          <a:blip r:embed="rId4"/>
          <a:stretch>
            <a:fillRect/>
          </a:stretch>
        </p:blipFill>
        <p:spPr>
          <a:xfrm>
            <a:off x="9300317" y="0"/>
            <a:ext cx="2836263" cy="1588306"/>
          </a:xfrm>
          <a:prstGeom prst="rect">
            <a:avLst/>
          </a:prstGeom>
          <a:ln>
            <a:noFill/>
          </a:ln>
          <a:effectLst>
            <a:softEdge rad="112500"/>
          </a:effectLst>
        </p:spPr>
      </p:pic>
      <p:pic>
        <p:nvPicPr>
          <p:cNvPr id="6" name="Imagem 5">
            <a:extLst>
              <a:ext uri="{FF2B5EF4-FFF2-40B4-BE49-F238E27FC236}">
                <a16:creationId xmlns:a16="http://schemas.microsoft.com/office/drawing/2014/main" id="{0A36D380-A188-C963-EB3D-6B34057180C8}"/>
              </a:ext>
            </a:extLst>
          </p:cNvPr>
          <p:cNvPicPr>
            <a:picLocks noChangeAspect="1"/>
          </p:cNvPicPr>
          <p:nvPr/>
        </p:nvPicPr>
        <p:blipFill>
          <a:blip r:embed="rId5"/>
          <a:stretch>
            <a:fillRect/>
          </a:stretch>
        </p:blipFill>
        <p:spPr>
          <a:xfrm>
            <a:off x="-1" y="5658788"/>
            <a:ext cx="12192001" cy="1266442"/>
          </a:xfrm>
          <a:prstGeom prst="rect">
            <a:avLst/>
          </a:prstGeom>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696"/>
        <p:cNvGrpSpPr/>
        <p:nvPr/>
      </p:nvGrpSpPr>
      <p:grpSpPr>
        <a:xfrm>
          <a:off x="0" y="0"/>
          <a:ext cx="0" cy="0"/>
          <a:chOff x="0" y="0"/>
          <a:chExt cx="0" cy="0"/>
        </a:xfrm>
      </p:grpSpPr>
      <p:pic>
        <p:nvPicPr>
          <p:cNvPr id="697" name="Google Shape;697;g3ef65ee95d1_0_607" descr="image.png"/>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698" name="Google Shape;698;g3ef65ee95d1_0_607"/>
          <p:cNvSpPr txBox="1"/>
          <p:nvPr/>
        </p:nvSpPr>
        <p:spPr>
          <a:xfrm>
            <a:off x="571500" y="2040725"/>
            <a:ext cx="11189700" cy="363561"/>
          </a:xfrm>
          <a:prstGeom prst="rect">
            <a:avLst/>
          </a:prstGeom>
          <a:noFill/>
          <a:ln>
            <a:noFill/>
          </a:ln>
        </p:spPr>
        <p:txBody>
          <a:bodyPr spcFirstLastPara="1" wrap="square" lIns="0" tIns="0" rIns="0" bIns="0" anchor="t" anchorCtr="0">
            <a:spAutoFit/>
          </a:bodyPr>
          <a:lstStyle/>
          <a:p>
            <a:pPr marL="0" marR="0" lvl="0" indent="0" algn="l" rtl="0">
              <a:lnSpc>
                <a:spcPct val="149968"/>
              </a:lnSpc>
              <a:spcBef>
                <a:spcPts val="0"/>
              </a:spcBef>
              <a:spcAft>
                <a:spcPts val="0"/>
              </a:spcAft>
              <a:buNone/>
            </a:pPr>
            <a:r>
              <a:rPr lang="es-ES" sz="1575" b="1"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As plataformas devem assumir sua responsabilidade na arquitetura da informação global:</a:t>
            </a:r>
            <a:endParaRPr b="1" dirty="0">
              <a:latin typeface="Roboto" panose="02000000000000000000" pitchFamily="2" charset="0"/>
              <a:ea typeface="Roboto" panose="02000000000000000000" pitchFamily="2" charset="0"/>
              <a:cs typeface="Roboto" panose="02000000000000000000" pitchFamily="2" charset="0"/>
            </a:endParaRPr>
          </a:p>
        </p:txBody>
      </p:sp>
      <p:sp>
        <p:nvSpPr>
          <p:cNvPr id="699" name="Google Shape;699;g3ef65ee95d1_0_607"/>
          <p:cNvSpPr txBox="1"/>
          <p:nvPr/>
        </p:nvSpPr>
        <p:spPr>
          <a:xfrm>
            <a:off x="904875" y="2878925"/>
            <a:ext cx="9777839" cy="727122"/>
          </a:xfrm>
          <a:prstGeom prst="rect">
            <a:avLst/>
          </a:prstGeom>
          <a:noFill/>
          <a:ln>
            <a:noFill/>
          </a:ln>
        </p:spPr>
        <p:txBody>
          <a:bodyPr spcFirstLastPara="1" wrap="square" lIns="0" tIns="0" rIns="0" bIns="0" anchor="t" anchorCtr="0">
            <a:spAutoFit/>
          </a:bodyPr>
          <a:lstStyle/>
          <a:p>
            <a:pPr marL="0" marR="0" lvl="0" indent="0" algn="l" rtl="0">
              <a:lnSpc>
                <a:spcPct val="149968"/>
              </a:lnSpc>
              <a:spcBef>
                <a:spcPts val="0"/>
              </a:spcBef>
              <a:spcAft>
                <a:spcPts val="0"/>
              </a:spcAft>
              <a:buNone/>
            </a:pPr>
            <a:r>
              <a:rPr lang="es-ES" sz="1575"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Financiar pesquisas independentes: permitir acesso a dados anonimizados para que acadêmicos avaliem o impacto dos algoritmos.</a:t>
            </a:r>
            <a:endParaRPr dirty="0">
              <a:latin typeface="Roboto" panose="02000000000000000000" pitchFamily="2" charset="0"/>
              <a:ea typeface="Roboto" panose="02000000000000000000" pitchFamily="2" charset="0"/>
              <a:cs typeface="Roboto" panose="02000000000000000000" pitchFamily="2" charset="0"/>
            </a:endParaRPr>
          </a:p>
        </p:txBody>
      </p:sp>
      <p:sp>
        <p:nvSpPr>
          <p:cNvPr id="700" name="Google Shape;700;g3ef65ee95d1_0_607"/>
          <p:cNvSpPr txBox="1"/>
          <p:nvPr/>
        </p:nvSpPr>
        <p:spPr>
          <a:xfrm>
            <a:off x="904875" y="3921925"/>
            <a:ext cx="10715700" cy="363561"/>
          </a:xfrm>
          <a:prstGeom prst="rect">
            <a:avLst/>
          </a:prstGeom>
          <a:noFill/>
          <a:ln>
            <a:noFill/>
          </a:ln>
        </p:spPr>
        <p:txBody>
          <a:bodyPr spcFirstLastPara="1" wrap="square" lIns="0" tIns="0" rIns="0" bIns="0" anchor="t" anchorCtr="0">
            <a:spAutoFit/>
          </a:bodyPr>
          <a:lstStyle/>
          <a:p>
            <a:pPr marL="0" marR="0" lvl="0" indent="0" algn="l" rtl="0">
              <a:lnSpc>
                <a:spcPct val="149968"/>
              </a:lnSpc>
              <a:spcBef>
                <a:spcPts val="0"/>
              </a:spcBef>
              <a:spcAft>
                <a:spcPts val="0"/>
              </a:spcAft>
              <a:buNone/>
            </a:pPr>
            <a:r>
              <a:rPr lang="es-ES" sz="1575"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Transparência</a:t>
            </a:r>
            <a:r>
              <a:rPr lang="es-ES" sz="1575"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a:t>
            </a:r>
            <a:r>
              <a:rPr lang="es-ES" sz="1575"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na</a:t>
            </a:r>
            <a:r>
              <a:rPr lang="es-ES" sz="1575"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a:t>
            </a:r>
            <a:r>
              <a:rPr lang="es-ES" sz="1575"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moderação</a:t>
            </a:r>
            <a:r>
              <a:rPr lang="es-ES" sz="1575"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publicar </a:t>
            </a:r>
            <a:r>
              <a:rPr lang="es-ES" sz="1575"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relatórios</a:t>
            </a:r>
            <a:r>
              <a:rPr lang="es-ES" sz="1575"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claros sobre a </a:t>
            </a:r>
            <a:r>
              <a:rPr lang="es-ES" sz="1575"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remoção</a:t>
            </a:r>
            <a:r>
              <a:rPr lang="es-ES" sz="1575"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de contas e </a:t>
            </a:r>
            <a:r>
              <a:rPr lang="es-ES" sz="1575"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conteúdos</a:t>
            </a:r>
            <a:r>
              <a:rPr lang="es-ES" sz="1575"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contestados.</a:t>
            </a:r>
            <a:endParaRPr dirty="0">
              <a:latin typeface="Roboto" panose="02000000000000000000" pitchFamily="2" charset="0"/>
              <a:ea typeface="Roboto" panose="02000000000000000000" pitchFamily="2" charset="0"/>
              <a:cs typeface="Roboto" panose="02000000000000000000" pitchFamily="2" charset="0"/>
            </a:endParaRPr>
          </a:p>
        </p:txBody>
      </p:sp>
      <p:sp>
        <p:nvSpPr>
          <p:cNvPr id="701" name="Google Shape;701;g3ef65ee95d1_0_607"/>
          <p:cNvSpPr txBox="1"/>
          <p:nvPr/>
        </p:nvSpPr>
        <p:spPr>
          <a:xfrm>
            <a:off x="904875" y="4705925"/>
            <a:ext cx="10036394" cy="727122"/>
          </a:xfrm>
          <a:prstGeom prst="rect">
            <a:avLst/>
          </a:prstGeom>
          <a:noFill/>
          <a:ln>
            <a:noFill/>
          </a:ln>
        </p:spPr>
        <p:txBody>
          <a:bodyPr spcFirstLastPara="1" wrap="square" lIns="0" tIns="0" rIns="0" bIns="0" anchor="t" anchorCtr="0">
            <a:spAutoFit/>
          </a:bodyPr>
          <a:lstStyle/>
          <a:p>
            <a:pPr marL="0" marR="0" lvl="0" indent="0" algn="l" rtl="0">
              <a:lnSpc>
                <a:spcPct val="149968"/>
              </a:lnSpc>
              <a:spcBef>
                <a:spcPts val="0"/>
              </a:spcBef>
              <a:spcAft>
                <a:spcPts val="0"/>
              </a:spcAft>
              <a:buNone/>
            </a:pPr>
            <a:r>
              <a:rPr lang="es-ES" sz="1575"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Sistemas </a:t>
            </a:r>
            <a:r>
              <a:rPr lang="es-ES" sz="1575"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globais</a:t>
            </a:r>
            <a:r>
              <a:rPr lang="es-ES" sz="1575"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de </a:t>
            </a:r>
            <a:r>
              <a:rPr lang="es-ES" sz="1575"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denúncia</a:t>
            </a:r>
            <a:r>
              <a:rPr lang="es-ES" sz="1575"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facilitar mecanismos </a:t>
            </a:r>
            <a:r>
              <a:rPr lang="es-ES" sz="1575"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padronizados</a:t>
            </a:r>
            <a:r>
              <a:rPr lang="es-ES" sz="1575"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para que </a:t>
            </a:r>
            <a:r>
              <a:rPr lang="es-ES" sz="1575"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usuários</a:t>
            </a:r>
            <a:r>
              <a:rPr lang="es-ES" sz="1575"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a:t>
            </a:r>
            <a:r>
              <a:rPr lang="es-ES" sz="1575"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sinalizem</a:t>
            </a:r>
            <a:r>
              <a:rPr lang="es-ES" sz="1575"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a:t>
            </a:r>
            <a:r>
              <a:rPr lang="es-ES" sz="1575"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conteúdos</a:t>
            </a:r>
            <a:r>
              <a:rPr lang="es-ES" sz="1575"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a:t>
            </a:r>
            <a:r>
              <a:rPr lang="es-ES" sz="1575"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suspeitos</a:t>
            </a:r>
            <a:r>
              <a:rPr lang="es-ES" sz="1575"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a:t>
            </a:r>
            <a:endParaRPr dirty="0">
              <a:latin typeface="Roboto" panose="02000000000000000000" pitchFamily="2" charset="0"/>
              <a:ea typeface="Roboto" panose="02000000000000000000" pitchFamily="2" charset="0"/>
              <a:cs typeface="Roboto" panose="02000000000000000000" pitchFamily="2" charset="0"/>
            </a:endParaRPr>
          </a:p>
        </p:txBody>
      </p:sp>
      <p:sp>
        <p:nvSpPr>
          <p:cNvPr id="702" name="Google Shape;702;g3ef65ee95d1_0_607"/>
          <p:cNvSpPr txBox="1"/>
          <p:nvPr/>
        </p:nvSpPr>
        <p:spPr>
          <a:xfrm>
            <a:off x="571500" y="2878931"/>
            <a:ext cx="200100" cy="242400"/>
          </a:xfrm>
          <a:prstGeom prst="rect">
            <a:avLst/>
          </a:prstGeom>
          <a:noFill/>
          <a:ln>
            <a:noFill/>
          </a:ln>
        </p:spPr>
        <p:txBody>
          <a:bodyPr spcFirstLastPara="1" wrap="square" lIns="0" tIns="0" rIns="0" bIns="0" anchor="t" anchorCtr="0">
            <a:spAutoFit/>
          </a:bodyPr>
          <a:lstStyle/>
          <a:p>
            <a:pPr marL="0" marR="0" lvl="0" indent="0" algn="l" rtl="0">
              <a:lnSpc>
                <a:spcPct val="149968"/>
              </a:lnSpc>
              <a:spcBef>
                <a:spcPts val="0"/>
              </a:spcBef>
              <a:spcAft>
                <a:spcPts val="0"/>
              </a:spcAft>
              <a:buNone/>
            </a:pPr>
            <a:r>
              <a:rPr lang="es-ES" sz="1575" b="1" i="0" u="none" strike="noStrike" cap="none">
                <a:solidFill>
                  <a:srgbClr val="0D9488"/>
                </a:solidFill>
                <a:latin typeface="Lato"/>
                <a:ea typeface="Lato"/>
                <a:cs typeface="Lato"/>
                <a:sym typeface="Lato"/>
              </a:rPr>
              <a:t>✓</a:t>
            </a:r>
            <a:endParaRPr/>
          </a:p>
        </p:txBody>
      </p:sp>
      <p:sp>
        <p:nvSpPr>
          <p:cNvPr id="703" name="Google Shape;703;g3ef65ee95d1_0_607"/>
          <p:cNvSpPr txBox="1"/>
          <p:nvPr/>
        </p:nvSpPr>
        <p:spPr>
          <a:xfrm>
            <a:off x="571500" y="3921918"/>
            <a:ext cx="200100" cy="242400"/>
          </a:xfrm>
          <a:prstGeom prst="rect">
            <a:avLst/>
          </a:prstGeom>
          <a:noFill/>
          <a:ln>
            <a:noFill/>
          </a:ln>
        </p:spPr>
        <p:txBody>
          <a:bodyPr spcFirstLastPara="1" wrap="square" lIns="0" tIns="0" rIns="0" bIns="0" anchor="t" anchorCtr="0">
            <a:spAutoFit/>
          </a:bodyPr>
          <a:lstStyle/>
          <a:p>
            <a:pPr marL="0" marR="0" lvl="0" indent="0" algn="l" rtl="0">
              <a:lnSpc>
                <a:spcPct val="149968"/>
              </a:lnSpc>
              <a:spcBef>
                <a:spcPts val="0"/>
              </a:spcBef>
              <a:spcAft>
                <a:spcPts val="0"/>
              </a:spcAft>
              <a:buNone/>
            </a:pPr>
            <a:r>
              <a:rPr lang="es-ES" sz="1575" b="1" i="0" u="none" strike="noStrike" cap="none" dirty="0">
                <a:solidFill>
                  <a:srgbClr val="0D9488"/>
                </a:solidFill>
                <a:latin typeface="Lato"/>
                <a:ea typeface="Lato"/>
                <a:cs typeface="Lato"/>
                <a:sym typeface="Lato"/>
              </a:rPr>
              <a:t>✓</a:t>
            </a:r>
            <a:endParaRPr dirty="0"/>
          </a:p>
        </p:txBody>
      </p:sp>
      <p:sp>
        <p:nvSpPr>
          <p:cNvPr id="704" name="Google Shape;704;g3ef65ee95d1_0_607"/>
          <p:cNvSpPr txBox="1"/>
          <p:nvPr/>
        </p:nvSpPr>
        <p:spPr>
          <a:xfrm>
            <a:off x="571500" y="4669153"/>
            <a:ext cx="200100" cy="242400"/>
          </a:xfrm>
          <a:prstGeom prst="rect">
            <a:avLst/>
          </a:prstGeom>
          <a:noFill/>
          <a:ln>
            <a:noFill/>
          </a:ln>
        </p:spPr>
        <p:txBody>
          <a:bodyPr spcFirstLastPara="1" wrap="square" lIns="0" tIns="0" rIns="0" bIns="0" anchor="t" anchorCtr="0">
            <a:spAutoFit/>
          </a:bodyPr>
          <a:lstStyle/>
          <a:p>
            <a:pPr marL="0" marR="0" lvl="0" indent="0" algn="l" rtl="0">
              <a:lnSpc>
                <a:spcPct val="149968"/>
              </a:lnSpc>
              <a:spcBef>
                <a:spcPts val="0"/>
              </a:spcBef>
              <a:spcAft>
                <a:spcPts val="0"/>
              </a:spcAft>
              <a:buNone/>
            </a:pPr>
            <a:r>
              <a:rPr lang="es-ES" sz="1575" b="1" i="0" u="none" strike="noStrike" cap="none" dirty="0">
                <a:solidFill>
                  <a:srgbClr val="0D9488"/>
                </a:solidFill>
                <a:latin typeface="Lato"/>
                <a:ea typeface="Lato"/>
                <a:cs typeface="Lato"/>
                <a:sym typeface="Lato"/>
              </a:rPr>
              <a:t>✓</a:t>
            </a:r>
            <a:endParaRPr dirty="0"/>
          </a:p>
        </p:txBody>
      </p:sp>
      <p:sp>
        <p:nvSpPr>
          <p:cNvPr id="705" name="Google Shape;705;g3ef65ee95d1_0_607"/>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3150" b="1" i="0" u="none" strike="noStrike" cap="none" dirty="0">
                <a:solidFill>
                  <a:srgbClr val="0D9488"/>
                </a:solidFill>
                <a:latin typeface="Roboto" panose="02000000000000000000" pitchFamily="2" charset="0"/>
                <a:ea typeface="Roboto" panose="02000000000000000000" pitchFamily="2" charset="0"/>
                <a:cs typeface="Roboto" panose="02000000000000000000" pitchFamily="2" charset="0"/>
                <a:sym typeface="Urbanist"/>
              </a:rPr>
              <a:t>Para empresas de tecnologia</a:t>
            </a:r>
            <a:endParaRPr dirty="0">
              <a:latin typeface="Roboto" panose="02000000000000000000" pitchFamily="2" charset="0"/>
              <a:ea typeface="Roboto" panose="02000000000000000000" pitchFamily="2" charset="0"/>
              <a:cs typeface="Roboto" panose="02000000000000000000" pitchFamily="2" charset="0"/>
            </a:endParaRPr>
          </a:p>
        </p:txBody>
      </p:sp>
      <p:sp>
        <p:nvSpPr>
          <p:cNvPr id="706" name="Google Shape;706;g3ef65ee95d1_0_607"/>
          <p:cNvSpPr/>
          <p:nvPr/>
        </p:nvSpPr>
        <p:spPr>
          <a:xfrm>
            <a:off x="571500" y="1171575"/>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5" name="Imagem 4">
            <a:extLst>
              <a:ext uri="{FF2B5EF4-FFF2-40B4-BE49-F238E27FC236}">
                <a16:creationId xmlns:a16="http://schemas.microsoft.com/office/drawing/2014/main" id="{01D71BA0-0A76-B295-BBB0-7673852A0ACC}"/>
              </a:ext>
            </a:extLst>
          </p:cNvPr>
          <p:cNvPicPr>
            <a:picLocks noChangeAspect="1"/>
          </p:cNvPicPr>
          <p:nvPr/>
        </p:nvPicPr>
        <p:blipFill>
          <a:blip r:embed="rId4"/>
          <a:stretch>
            <a:fillRect/>
          </a:stretch>
        </p:blipFill>
        <p:spPr>
          <a:xfrm>
            <a:off x="-1" y="5658788"/>
            <a:ext cx="12192001" cy="126644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99"/>
                                        </p:tgtEl>
                                        <p:attrNameLst>
                                          <p:attrName>style.visibility</p:attrName>
                                        </p:attrNameLst>
                                      </p:cBhvr>
                                      <p:to>
                                        <p:strVal val="visible"/>
                                      </p:to>
                                    </p:set>
                                    <p:animEffect transition="in" filter="fade">
                                      <p:cBhvr>
                                        <p:cTn id="7" dur="1000"/>
                                        <p:tgtEl>
                                          <p:spTgt spid="699"/>
                                        </p:tgtEl>
                                      </p:cBhvr>
                                    </p:animEffect>
                                    <p:anim calcmode="lin" valueType="num">
                                      <p:cBhvr>
                                        <p:cTn id="8" dur="1000" fill="hold"/>
                                        <p:tgtEl>
                                          <p:spTgt spid="699"/>
                                        </p:tgtEl>
                                        <p:attrNameLst>
                                          <p:attrName>ppt_x</p:attrName>
                                        </p:attrNameLst>
                                      </p:cBhvr>
                                      <p:tavLst>
                                        <p:tav tm="0">
                                          <p:val>
                                            <p:strVal val="#ppt_x"/>
                                          </p:val>
                                        </p:tav>
                                        <p:tav tm="100000">
                                          <p:val>
                                            <p:strVal val="#ppt_x"/>
                                          </p:val>
                                        </p:tav>
                                      </p:tavLst>
                                    </p:anim>
                                    <p:anim calcmode="lin" valueType="num">
                                      <p:cBhvr>
                                        <p:cTn id="9" dur="1000" fill="hold"/>
                                        <p:tgtEl>
                                          <p:spTgt spid="69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700"/>
                                        </p:tgtEl>
                                        <p:attrNameLst>
                                          <p:attrName>style.visibility</p:attrName>
                                        </p:attrNameLst>
                                      </p:cBhvr>
                                      <p:to>
                                        <p:strVal val="visible"/>
                                      </p:to>
                                    </p:set>
                                    <p:animEffect transition="in" filter="wipe(down)">
                                      <p:cBhvr>
                                        <p:cTn id="14" dur="500"/>
                                        <p:tgtEl>
                                          <p:spTgt spid="700"/>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01"/>
                                        </p:tgtEl>
                                        <p:attrNameLst>
                                          <p:attrName>style.visibility</p:attrName>
                                        </p:attrNameLst>
                                      </p:cBhvr>
                                      <p:to>
                                        <p:strVal val="visible"/>
                                      </p:to>
                                    </p:set>
                                    <p:anim calcmode="lin" valueType="num">
                                      <p:cBhvr additive="base">
                                        <p:cTn id="19" dur="500" fill="hold"/>
                                        <p:tgtEl>
                                          <p:spTgt spid="701"/>
                                        </p:tgtEl>
                                        <p:attrNameLst>
                                          <p:attrName>ppt_x</p:attrName>
                                        </p:attrNameLst>
                                      </p:cBhvr>
                                      <p:tavLst>
                                        <p:tav tm="0">
                                          <p:val>
                                            <p:strVal val="#ppt_x"/>
                                          </p:val>
                                        </p:tav>
                                        <p:tav tm="100000">
                                          <p:val>
                                            <p:strVal val="#ppt_x"/>
                                          </p:val>
                                        </p:tav>
                                      </p:tavLst>
                                    </p:anim>
                                    <p:anim calcmode="lin" valueType="num">
                                      <p:cBhvr additive="base">
                                        <p:cTn id="20" dur="500" fill="hold"/>
                                        <p:tgtEl>
                                          <p:spTgt spid="70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9" grpId="0"/>
      <p:bldP spid="700" grpId="0"/>
      <p:bldP spid="701"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710"/>
        <p:cNvGrpSpPr/>
        <p:nvPr/>
      </p:nvGrpSpPr>
      <p:grpSpPr>
        <a:xfrm>
          <a:off x="0" y="0"/>
          <a:ext cx="0" cy="0"/>
          <a:chOff x="0" y="0"/>
          <a:chExt cx="0" cy="0"/>
        </a:xfrm>
      </p:grpSpPr>
      <p:pic>
        <p:nvPicPr>
          <p:cNvPr id="711" name="Google Shape;711;g3ef65ee95d1_0_620"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712" name="Google Shape;712;g3ef65ee95d1_0_620" descr="image.png"/>
          <p:cNvPicPr preferRelativeResize="0"/>
          <p:nvPr/>
        </p:nvPicPr>
        <p:blipFill rotWithShape="1">
          <a:blip r:embed="rId4">
            <a:alphaModFix/>
          </a:blip>
          <a:srcRect/>
          <a:stretch/>
        </p:blipFill>
        <p:spPr>
          <a:xfrm>
            <a:off x="571500" y="1747837"/>
            <a:ext cx="5405437" cy="2062162"/>
          </a:xfrm>
          <a:prstGeom prst="rect">
            <a:avLst/>
          </a:prstGeom>
          <a:noFill/>
          <a:ln>
            <a:noFill/>
          </a:ln>
        </p:spPr>
      </p:pic>
      <p:pic>
        <p:nvPicPr>
          <p:cNvPr id="713" name="Google Shape;713;g3ef65ee95d1_0_620" descr="image.png"/>
          <p:cNvPicPr preferRelativeResize="0"/>
          <p:nvPr/>
        </p:nvPicPr>
        <p:blipFill rotWithShape="1">
          <a:blip r:embed="rId5">
            <a:alphaModFix/>
          </a:blip>
          <a:srcRect/>
          <a:stretch/>
        </p:blipFill>
        <p:spPr>
          <a:xfrm>
            <a:off x="6215062" y="1747837"/>
            <a:ext cx="5405437" cy="2062162"/>
          </a:xfrm>
          <a:prstGeom prst="rect">
            <a:avLst/>
          </a:prstGeom>
          <a:noFill/>
          <a:ln>
            <a:noFill/>
          </a:ln>
        </p:spPr>
      </p:pic>
      <p:pic>
        <p:nvPicPr>
          <p:cNvPr id="714" name="Google Shape;714;g3ef65ee95d1_0_620" descr="image.png"/>
          <p:cNvPicPr preferRelativeResize="0"/>
          <p:nvPr/>
        </p:nvPicPr>
        <p:blipFill rotWithShape="1">
          <a:blip r:embed="rId6">
            <a:alphaModFix/>
          </a:blip>
          <a:srcRect/>
          <a:stretch/>
        </p:blipFill>
        <p:spPr>
          <a:xfrm>
            <a:off x="571500" y="4048125"/>
            <a:ext cx="5405437" cy="2062162"/>
          </a:xfrm>
          <a:prstGeom prst="rect">
            <a:avLst/>
          </a:prstGeom>
          <a:noFill/>
          <a:ln>
            <a:noFill/>
          </a:ln>
        </p:spPr>
      </p:pic>
      <p:pic>
        <p:nvPicPr>
          <p:cNvPr id="715" name="Google Shape;715;g3ef65ee95d1_0_620" descr="image.png"/>
          <p:cNvPicPr preferRelativeResize="0"/>
          <p:nvPr/>
        </p:nvPicPr>
        <p:blipFill rotWithShape="1">
          <a:blip r:embed="rId7">
            <a:alphaModFix/>
          </a:blip>
          <a:srcRect/>
          <a:stretch/>
        </p:blipFill>
        <p:spPr>
          <a:xfrm>
            <a:off x="6215062" y="4048125"/>
            <a:ext cx="5405437" cy="2062162"/>
          </a:xfrm>
          <a:prstGeom prst="rect">
            <a:avLst/>
          </a:prstGeom>
          <a:noFill/>
          <a:ln>
            <a:noFill/>
          </a:ln>
        </p:spPr>
      </p:pic>
      <p:sp>
        <p:nvSpPr>
          <p:cNvPr id="716" name="Google Shape;716;g3ef65ee95d1_0_620"/>
          <p:cNvSpPr txBox="1"/>
          <p:nvPr/>
        </p:nvSpPr>
        <p:spPr>
          <a:xfrm>
            <a:off x="809625" y="2024062"/>
            <a:ext cx="5175600" cy="2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650" b="1" i="0" u="none" strike="noStrike" cap="none" dirty="0">
                <a:solidFill>
                  <a:srgbClr val="0F172A"/>
                </a:solidFill>
                <a:latin typeface="+mj-lt"/>
                <a:ea typeface="Urbanist"/>
                <a:cs typeface="Urbanist"/>
                <a:sym typeface="Urbanist"/>
              </a:rPr>
              <a:t>1. Mapeamento de iniciativas</a:t>
            </a:r>
            <a:endParaRPr dirty="0">
              <a:latin typeface="+mj-lt"/>
            </a:endParaRPr>
          </a:p>
        </p:txBody>
      </p:sp>
      <p:sp>
        <p:nvSpPr>
          <p:cNvPr id="717" name="Google Shape;717;g3ef65ee95d1_0_620"/>
          <p:cNvSpPr txBox="1"/>
          <p:nvPr/>
        </p:nvSpPr>
        <p:spPr>
          <a:xfrm>
            <a:off x="809625" y="2471737"/>
            <a:ext cx="4929300" cy="969600"/>
          </a:xfrm>
          <a:prstGeom prst="rect">
            <a:avLst/>
          </a:prstGeom>
          <a:noFill/>
          <a:ln>
            <a:noFill/>
          </a:ln>
        </p:spPr>
        <p:txBody>
          <a:bodyPr spcFirstLastPara="1" wrap="square" lIns="0" tIns="0" rIns="0" bIns="0" anchor="t" anchorCtr="0">
            <a:spAutoFit/>
          </a:bodyPr>
          <a:lstStyle/>
          <a:p>
            <a:pPr marL="0" marR="0" lvl="0" indent="0" algn="l" rtl="0">
              <a:lnSpc>
                <a:spcPct val="149968"/>
              </a:lnSpc>
              <a:spcBef>
                <a:spcPts val="0"/>
              </a:spcBef>
              <a:spcAft>
                <a:spcPts val="0"/>
              </a:spcAft>
              <a:buNone/>
            </a:pPr>
            <a:r>
              <a:rPr lang="es-ES" sz="1575" b="0" i="0" u="none" strike="noStrike" cap="none" dirty="0">
                <a:solidFill>
                  <a:srgbClr val="334155"/>
                </a:solidFill>
                <a:latin typeface="Lato"/>
                <a:ea typeface="Lato"/>
                <a:cs typeface="Lato"/>
                <a:sym typeface="Lato"/>
              </a:rPr>
              <a:t>Financiar pesquisas abrangentes para mapear os esforços existentes de alfabetização midiática em todo o mundo.</a:t>
            </a:r>
            <a:endParaRPr dirty="0"/>
          </a:p>
        </p:txBody>
      </p:sp>
      <p:sp>
        <p:nvSpPr>
          <p:cNvPr id="718" name="Google Shape;718;g3ef65ee95d1_0_620"/>
          <p:cNvSpPr txBox="1"/>
          <p:nvPr/>
        </p:nvSpPr>
        <p:spPr>
          <a:xfrm>
            <a:off x="6453187" y="2024062"/>
            <a:ext cx="5175600" cy="2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650" b="1" i="0" u="none" strike="noStrike" cap="none" dirty="0">
                <a:solidFill>
                  <a:srgbClr val="0F172A"/>
                </a:solidFill>
                <a:latin typeface="+mj-lt"/>
                <a:ea typeface="Urbanist"/>
                <a:cs typeface="Urbanist"/>
                <a:sym typeface="Urbanist"/>
              </a:rPr>
              <a:t>2. Leis de transparência</a:t>
            </a:r>
            <a:endParaRPr dirty="0">
              <a:latin typeface="+mj-lt"/>
            </a:endParaRPr>
          </a:p>
        </p:txBody>
      </p:sp>
      <p:sp>
        <p:nvSpPr>
          <p:cNvPr id="719" name="Google Shape;719;g3ef65ee95d1_0_620"/>
          <p:cNvSpPr txBox="1"/>
          <p:nvPr/>
        </p:nvSpPr>
        <p:spPr>
          <a:xfrm>
            <a:off x="6453187" y="2471737"/>
            <a:ext cx="4929300" cy="606000"/>
          </a:xfrm>
          <a:prstGeom prst="rect">
            <a:avLst/>
          </a:prstGeom>
          <a:noFill/>
          <a:ln>
            <a:noFill/>
          </a:ln>
        </p:spPr>
        <p:txBody>
          <a:bodyPr spcFirstLastPara="1" wrap="square" lIns="0" tIns="0" rIns="0" bIns="0" anchor="t" anchorCtr="0">
            <a:spAutoFit/>
          </a:bodyPr>
          <a:lstStyle/>
          <a:p>
            <a:pPr marL="0" marR="0" lvl="0" indent="0" algn="l" rtl="0">
              <a:lnSpc>
                <a:spcPct val="149968"/>
              </a:lnSpc>
              <a:spcBef>
                <a:spcPts val="0"/>
              </a:spcBef>
              <a:spcAft>
                <a:spcPts val="0"/>
              </a:spcAft>
              <a:buNone/>
            </a:pPr>
            <a:r>
              <a:rPr lang="es-ES" sz="1575" b="0" i="0" u="none" strike="noStrike" cap="none" dirty="0">
                <a:solidFill>
                  <a:srgbClr val="334155"/>
                </a:solidFill>
                <a:latin typeface="Lato"/>
                <a:ea typeface="Lato"/>
                <a:cs typeface="Lato"/>
                <a:sym typeface="Lato"/>
              </a:rPr>
              <a:t>Assegurar a aplicação rigorosa de leis que exijam transparência total na publicidade política online.</a:t>
            </a:r>
            <a:endParaRPr dirty="0"/>
          </a:p>
        </p:txBody>
      </p:sp>
      <p:sp>
        <p:nvSpPr>
          <p:cNvPr id="720" name="Google Shape;720;g3ef65ee95d1_0_620"/>
          <p:cNvSpPr txBox="1"/>
          <p:nvPr/>
        </p:nvSpPr>
        <p:spPr>
          <a:xfrm>
            <a:off x="809625" y="4324350"/>
            <a:ext cx="5175600" cy="2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650" b="1" i="0" u="none" strike="noStrike" cap="none" dirty="0">
                <a:solidFill>
                  <a:srgbClr val="0F172A"/>
                </a:solidFill>
                <a:latin typeface="+mj-lt"/>
                <a:ea typeface="Urbanist"/>
                <a:cs typeface="Urbanist"/>
                <a:sym typeface="Urbanist"/>
              </a:rPr>
              <a:t>3. Apoio ao jornalismo</a:t>
            </a:r>
            <a:endParaRPr dirty="0">
              <a:latin typeface="+mj-lt"/>
            </a:endParaRPr>
          </a:p>
        </p:txBody>
      </p:sp>
      <p:sp>
        <p:nvSpPr>
          <p:cNvPr id="721" name="Google Shape;721;g3ef65ee95d1_0_620"/>
          <p:cNvSpPr txBox="1"/>
          <p:nvPr/>
        </p:nvSpPr>
        <p:spPr>
          <a:xfrm>
            <a:off x="809625" y="4772025"/>
            <a:ext cx="4929300" cy="606000"/>
          </a:xfrm>
          <a:prstGeom prst="rect">
            <a:avLst/>
          </a:prstGeom>
          <a:noFill/>
          <a:ln>
            <a:noFill/>
          </a:ln>
        </p:spPr>
        <p:txBody>
          <a:bodyPr spcFirstLastPara="1" wrap="square" lIns="0" tIns="0" rIns="0" bIns="0" anchor="t" anchorCtr="0">
            <a:spAutoFit/>
          </a:bodyPr>
          <a:lstStyle/>
          <a:p>
            <a:pPr marL="0" marR="0" lvl="0" indent="0" algn="l" rtl="0">
              <a:lnSpc>
                <a:spcPct val="149968"/>
              </a:lnSpc>
              <a:spcBef>
                <a:spcPts val="0"/>
              </a:spcBef>
              <a:spcAft>
                <a:spcPts val="0"/>
              </a:spcAft>
              <a:buNone/>
            </a:pPr>
            <a:r>
              <a:rPr lang="es-ES" sz="1575" b="0" i="0" u="none" strike="noStrike" cap="none" dirty="0">
                <a:solidFill>
                  <a:srgbClr val="334155"/>
                </a:solidFill>
                <a:latin typeface="Lato"/>
                <a:ea typeface="Lato"/>
                <a:cs typeface="Lato"/>
                <a:sym typeface="Lato"/>
              </a:rPr>
              <a:t>Subsidiar o desenvolvimento e a sustentabilidade de meios públicos de comunicação locais e independentes.</a:t>
            </a:r>
            <a:endParaRPr dirty="0"/>
          </a:p>
        </p:txBody>
      </p:sp>
      <p:sp>
        <p:nvSpPr>
          <p:cNvPr id="722" name="Google Shape;722;g3ef65ee95d1_0_620"/>
          <p:cNvSpPr txBox="1"/>
          <p:nvPr/>
        </p:nvSpPr>
        <p:spPr>
          <a:xfrm>
            <a:off x="6453187" y="4324350"/>
            <a:ext cx="5175600" cy="2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650" b="1" i="0" u="none" strike="noStrike" cap="none" dirty="0">
                <a:solidFill>
                  <a:srgbClr val="0F172A"/>
                </a:solidFill>
                <a:latin typeface="+mj-lt"/>
                <a:ea typeface="Urbanist"/>
                <a:cs typeface="Urbanist"/>
                <a:sym typeface="Urbanist"/>
              </a:rPr>
              <a:t>4. Marcos regionais</a:t>
            </a:r>
            <a:endParaRPr dirty="0">
              <a:latin typeface="+mj-lt"/>
            </a:endParaRPr>
          </a:p>
        </p:txBody>
      </p:sp>
      <p:sp>
        <p:nvSpPr>
          <p:cNvPr id="723" name="Google Shape;723;g3ef65ee95d1_0_620"/>
          <p:cNvSpPr txBox="1"/>
          <p:nvPr/>
        </p:nvSpPr>
        <p:spPr>
          <a:xfrm>
            <a:off x="6453187" y="4772025"/>
            <a:ext cx="4929300" cy="969600"/>
          </a:xfrm>
          <a:prstGeom prst="rect">
            <a:avLst/>
          </a:prstGeom>
          <a:noFill/>
          <a:ln>
            <a:noFill/>
          </a:ln>
        </p:spPr>
        <p:txBody>
          <a:bodyPr spcFirstLastPara="1" wrap="square" lIns="0" tIns="0" rIns="0" bIns="0" anchor="t" anchorCtr="0">
            <a:spAutoFit/>
          </a:bodyPr>
          <a:lstStyle/>
          <a:p>
            <a:pPr marL="0" marR="0" lvl="0" indent="0" algn="l" rtl="0">
              <a:lnSpc>
                <a:spcPct val="149968"/>
              </a:lnSpc>
              <a:spcBef>
                <a:spcPts val="0"/>
              </a:spcBef>
              <a:spcAft>
                <a:spcPts val="0"/>
              </a:spcAft>
              <a:buNone/>
            </a:pPr>
            <a:r>
              <a:rPr lang="es-ES" sz="1575" b="0" i="0" u="none" strike="noStrike" cap="none" dirty="0">
                <a:solidFill>
                  <a:srgbClr val="334155"/>
                </a:solidFill>
                <a:latin typeface="Lato"/>
                <a:ea typeface="Lato"/>
                <a:cs typeface="Lato"/>
                <a:sym typeface="Lato"/>
              </a:rPr>
              <a:t>Estabelecer ouvidorias ou órgãos reguladores independentes para supervisionar reclamações sobre conteúdos.</a:t>
            </a:r>
            <a:endParaRPr dirty="0"/>
          </a:p>
        </p:txBody>
      </p:sp>
      <p:sp>
        <p:nvSpPr>
          <p:cNvPr id="724" name="Google Shape;724;g3ef65ee95d1_0_620"/>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3150" b="1" i="0" u="none" strike="noStrike" cap="none" dirty="0">
                <a:solidFill>
                  <a:srgbClr val="0D9488"/>
                </a:solidFill>
                <a:latin typeface="Roboto" panose="02000000000000000000" pitchFamily="2" charset="0"/>
                <a:ea typeface="Roboto" panose="02000000000000000000" pitchFamily="2" charset="0"/>
                <a:cs typeface="Roboto" panose="02000000000000000000" pitchFamily="2" charset="0"/>
                <a:sym typeface="Urbanist"/>
              </a:rPr>
              <a:t>Para governos e organizações</a:t>
            </a:r>
            <a:endParaRPr dirty="0">
              <a:latin typeface="Roboto" panose="02000000000000000000" pitchFamily="2" charset="0"/>
              <a:ea typeface="Roboto" panose="02000000000000000000" pitchFamily="2" charset="0"/>
              <a:cs typeface="Roboto" panose="02000000000000000000" pitchFamily="2" charset="0"/>
            </a:endParaRPr>
          </a:p>
        </p:txBody>
      </p:sp>
      <p:sp>
        <p:nvSpPr>
          <p:cNvPr id="725" name="Google Shape;725;g3ef65ee95d1_0_620"/>
          <p:cNvSpPr/>
          <p:nvPr/>
        </p:nvSpPr>
        <p:spPr>
          <a:xfrm>
            <a:off x="571500" y="1171575"/>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3" name="Imagem 2">
            <a:extLst>
              <a:ext uri="{FF2B5EF4-FFF2-40B4-BE49-F238E27FC236}">
                <a16:creationId xmlns:a16="http://schemas.microsoft.com/office/drawing/2014/main" id="{64D2F672-66AD-8838-0BD0-9AAABAC29048}"/>
              </a:ext>
            </a:extLst>
          </p:cNvPr>
          <p:cNvPicPr>
            <a:picLocks noChangeAspect="1"/>
          </p:cNvPicPr>
          <p:nvPr/>
        </p:nvPicPr>
        <p:blipFill>
          <a:blip r:embed="rId8"/>
          <a:stretch>
            <a:fillRect/>
          </a:stretch>
        </p:blipFill>
        <p:spPr>
          <a:xfrm>
            <a:off x="10373192" y="92945"/>
            <a:ext cx="1746355" cy="977958"/>
          </a:xfrm>
          <a:prstGeom prst="rect">
            <a:avLst/>
          </a:prstGeom>
          <a:ln>
            <a:noFill/>
          </a:ln>
          <a:effectLst>
            <a:softEdge rad="112500"/>
          </a:effectLst>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729"/>
        <p:cNvGrpSpPr/>
        <p:nvPr/>
      </p:nvGrpSpPr>
      <p:grpSpPr>
        <a:xfrm>
          <a:off x="0" y="0"/>
          <a:ext cx="0" cy="0"/>
          <a:chOff x="0" y="0"/>
          <a:chExt cx="0" cy="0"/>
        </a:xfrm>
      </p:grpSpPr>
      <p:pic>
        <p:nvPicPr>
          <p:cNvPr id="730" name="Google Shape;730;g3ef65ee95d1_0_638" descr="image.png"/>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731" name="Google Shape;731;g3ef65ee95d1_0_638"/>
          <p:cNvSpPr txBox="1"/>
          <p:nvPr/>
        </p:nvSpPr>
        <p:spPr>
          <a:xfrm>
            <a:off x="651825" y="2040725"/>
            <a:ext cx="10968600" cy="363561"/>
          </a:xfrm>
          <a:prstGeom prst="rect">
            <a:avLst/>
          </a:prstGeom>
          <a:noFill/>
          <a:ln>
            <a:noFill/>
          </a:ln>
        </p:spPr>
        <p:txBody>
          <a:bodyPr spcFirstLastPara="1" wrap="square" lIns="0" tIns="0" rIns="0" bIns="0" anchor="t" anchorCtr="0">
            <a:spAutoFit/>
          </a:bodyPr>
          <a:lstStyle/>
          <a:p>
            <a:pPr marL="0" marR="0" lvl="0" indent="0" algn="l" rtl="0">
              <a:lnSpc>
                <a:spcPct val="149968"/>
              </a:lnSpc>
              <a:spcBef>
                <a:spcPts val="0"/>
              </a:spcBef>
              <a:spcAft>
                <a:spcPts val="0"/>
              </a:spcAft>
              <a:buNone/>
            </a:pPr>
            <a:r>
              <a:rPr lang="es-ES" sz="1575" b="1"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O jornalismo precisa se renovar para contrapor a perda de confiança das audiências:</a:t>
            </a:r>
            <a:endParaRPr b="1" dirty="0">
              <a:latin typeface="Roboto" panose="02000000000000000000" pitchFamily="2" charset="0"/>
              <a:ea typeface="Roboto" panose="02000000000000000000" pitchFamily="2" charset="0"/>
              <a:cs typeface="Roboto" panose="02000000000000000000" pitchFamily="2" charset="0"/>
            </a:endParaRPr>
          </a:p>
        </p:txBody>
      </p:sp>
      <p:sp>
        <p:nvSpPr>
          <p:cNvPr id="732" name="Google Shape;732;g3ef65ee95d1_0_638"/>
          <p:cNvSpPr txBox="1"/>
          <p:nvPr/>
        </p:nvSpPr>
        <p:spPr>
          <a:xfrm>
            <a:off x="651900" y="2878925"/>
            <a:ext cx="10968600" cy="727122"/>
          </a:xfrm>
          <a:prstGeom prst="rect">
            <a:avLst/>
          </a:prstGeom>
          <a:noFill/>
          <a:ln>
            <a:noFill/>
          </a:ln>
        </p:spPr>
        <p:txBody>
          <a:bodyPr spcFirstLastPara="1" wrap="square" lIns="0" tIns="0" rIns="0" bIns="0" anchor="t" anchorCtr="0">
            <a:spAutoFit/>
          </a:bodyPr>
          <a:lstStyle/>
          <a:p>
            <a:pPr marL="0" marR="0" lvl="0" indent="0" algn="l" rtl="0">
              <a:lnSpc>
                <a:spcPct val="149968"/>
              </a:lnSpc>
              <a:spcBef>
                <a:spcPts val="0"/>
              </a:spcBef>
              <a:spcAft>
                <a:spcPts val="0"/>
              </a:spcAft>
              <a:buNone/>
            </a:pPr>
            <a:r>
              <a:rPr lang="es-ES" sz="1575" b="1"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a:t>
            </a:r>
            <a:r>
              <a:rPr lang="es-ES" sz="1575" b="1"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Colaboração</a:t>
            </a:r>
            <a:r>
              <a:rPr lang="es-ES" sz="1575" b="1"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radical: </a:t>
            </a:r>
            <a:r>
              <a:rPr lang="es-ES" sz="1575"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unir forças entre redações concorrentes para verificar conjuntamente campanhas complexas de desinformação.</a:t>
            </a:r>
            <a:endParaRPr dirty="0">
              <a:latin typeface="Roboto" panose="02000000000000000000" pitchFamily="2" charset="0"/>
              <a:ea typeface="Roboto" panose="02000000000000000000" pitchFamily="2" charset="0"/>
              <a:cs typeface="Roboto" panose="02000000000000000000" pitchFamily="2" charset="0"/>
            </a:endParaRPr>
          </a:p>
        </p:txBody>
      </p:sp>
      <p:sp>
        <p:nvSpPr>
          <p:cNvPr id="733" name="Google Shape;733;g3ef65ee95d1_0_638"/>
          <p:cNvSpPr txBox="1"/>
          <p:nvPr/>
        </p:nvSpPr>
        <p:spPr>
          <a:xfrm>
            <a:off x="651900" y="3921925"/>
            <a:ext cx="10968600" cy="363561"/>
          </a:xfrm>
          <a:prstGeom prst="rect">
            <a:avLst/>
          </a:prstGeom>
          <a:noFill/>
          <a:ln>
            <a:noFill/>
          </a:ln>
        </p:spPr>
        <p:txBody>
          <a:bodyPr spcFirstLastPara="1" wrap="square" lIns="0" tIns="0" rIns="0" bIns="0" anchor="t" anchorCtr="0">
            <a:spAutoFit/>
          </a:bodyPr>
          <a:lstStyle/>
          <a:p>
            <a:pPr marL="0" marR="0" lvl="0" indent="0" algn="l" rtl="0">
              <a:lnSpc>
                <a:spcPct val="149968"/>
              </a:lnSpc>
              <a:spcBef>
                <a:spcPts val="0"/>
              </a:spcBef>
              <a:spcAft>
                <a:spcPts val="0"/>
              </a:spcAft>
              <a:buNone/>
            </a:pPr>
            <a:r>
              <a:rPr lang="es-ES" sz="1575" b="1"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a:t>
            </a:r>
            <a:r>
              <a:rPr lang="es-ES" sz="1575" b="1"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Transparência</a:t>
            </a:r>
            <a:r>
              <a:rPr lang="es-ES" sz="1575" b="1"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metodológica: </a:t>
            </a:r>
            <a:r>
              <a:rPr lang="es-ES" sz="1575"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explicar claramente ao leitor como a informação foi obtida e vincular fontes primárias.</a:t>
            </a:r>
            <a:endParaRPr dirty="0">
              <a:latin typeface="Roboto" panose="02000000000000000000" pitchFamily="2" charset="0"/>
              <a:ea typeface="Roboto" panose="02000000000000000000" pitchFamily="2" charset="0"/>
              <a:cs typeface="Roboto" panose="02000000000000000000" pitchFamily="2" charset="0"/>
            </a:endParaRPr>
          </a:p>
        </p:txBody>
      </p:sp>
      <p:sp>
        <p:nvSpPr>
          <p:cNvPr id="734" name="Google Shape;734;g3ef65ee95d1_0_638"/>
          <p:cNvSpPr txBox="1"/>
          <p:nvPr/>
        </p:nvSpPr>
        <p:spPr>
          <a:xfrm>
            <a:off x="651900" y="4964900"/>
            <a:ext cx="10968600" cy="363561"/>
          </a:xfrm>
          <a:prstGeom prst="rect">
            <a:avLst/>
          </a:prstGeom>
          <a:noFill/>
          <a:ln>
            <a:noFill/>
          </a:ln>
        </p:spPr>
        <p:txBody>
          <a:bodyPr spcFirstLastPara="1" wrap="square" lIns="0" tIns="0" rIns="0" bIns="0" anchor="t" anchorCtr="0">
            <a:spAutoFit/>
          </a:bodyPr>
          <a:lstStyle/>
          <a:p>
            <a:pPr marL="0" marR="0" lvl="0" indent="0" algn="l" rtl="0">
              <a:lnSpc>
                <a:spcPct val="149968"/>
              </a:lnSpc>
              <a:spcBef>
                <a:spcPts val="0"/>
              </a:spcBef>
              <a:spcAft>
                <a:spcPts val="0"/>
              </a:spcAft>
              <a:buNone/>
            </a:pPr>
            <a:r>
              <a:rPr lang="es-ES" sz="1575" b="1"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Evitar a amplificação: </a:t>
            </a:r>
            <a:r>
              <a:rPr lang="es-ES" sz="1575"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não transformar rumores marginais da internet em notícias nacionais (silêncio estratégico).</a:t>
            </a:r>
            <a:endParaRPr dirty="0">
              <a:latin typeface="Roboto" panose="02000000000000000000" pitchFamily="2" charset="0"/>
              <a:ea typeface="Roboto" panose="02000000000000000000" pitchFamily="2" charset="0"/>
              <a:cs typeface="Roboto" panose="02000000000000000000" pitchFamily="2" charset="0"/>
            </a:endParaRPr>
          </a:p>
        </p:txBody>
      </p:sp>
      <p:sp>
        <p:nvSpPr>
          <p:cNvPr id="735" name="Google Shape;735;g3ef65ee95d1_0_638"/>
          <p:cNvSpPr txBox="1"/>
          <p:nvPr/>
        </p:nvSpPr>
        <p:spPr>
          <a:xfrm>
            <a:off x="6334125" y="2878931"/>
            <a:ext cx="200100" cy="242400"/>
          </a:xfrm>
          <a:prstGeom prst="rect">
            <a:avLst/>
          </a:prstGeom>
          <a:noFill/>
          <a:ln>
            <a:noFill/>
          </a:ln>
        </p:spPr>
        <p:txBody>
          <a:bodyPr spcFirstLastPara="1" wrap="square" lIns="0" tIns="0" rIns="0" bIns="0" anchor="t" anchorCtr="0">
            <a:spAutoFit/>
          </a:bodyPr>
          <a:lstStyle/>
          <a:p>
            <a:pPr marL="0" marR="0" lvl="0" indent="0" algn="l" rtl="0">
              <a:lnSpc>
                <a:spcPct val="149968"/>
              </a:lnSpc>
              <a:spcBef>
                <a:spcPts val="0"/>
              </a:spcBef>
              <a:spcAft>
                <a:spcPts val="0"/>
              </a:spcAft>
              <a:buNone/>
            </a:pPr>
            <a:r>
              <a:rPr lang="es-ES" sz="1575" b="1" i="0" u="none" strike="noStrike" cap="none">
                <a:solidFill>
                  <a:srgbClr val="0D9488"/>
                </a:solidFill>
                <a:latin typeface="Lato"/>
                <a:ea typeface="Lato"/>
                <a:cs typeface="Lato"/>
                <a:sym typeface="Lato"/>
              </a:rPr>
              <a:t>✓</a:t>
            </a:r>
            <a:endParaRPr/>
          </a:p>
        </p:txBody>
      </p:sp>
      <p:sp>
        <p:nvSpPr>
          <p:cNvPr id="736" name="Google Shape;736;g3ef65ee95d1_0_638"/>
          <p:cNvSpPr txBox="1"/>
          <p:nvPr/>
        </p:nvSpPr>
        <p:spPr>
          <a:xfrm>
            <a:off x="6334125" y="3921918"/>
            <a:ext cx="200100" cy="242400"/>
          </a:xfrm>
          <a:prstGeom prst="rect">
            <a:avLst/>
          </a:prstGeom>
          <a:noFill/>
          <a:ln>
            <a:noFill/>
          </a:ln>
        </p:spPr>
        <p:txBody>
          <a:bodyPr spcFirstLastPara="1" wrap="square" lIns="0" tIns="0" rIns="0" bIns="0" anchor="t" anchorCtr="0">
            <a:spAutoFit/>
          </a:bodyPr>
          <a:lstStyle/>
          <a:p>
            <a:pPr marL="0" marR="0" lvl="0" indent="0" algn="l" rtl="0">
              <a:lnSpc>
                <a:spcPct val="149968"/>
              </a:lnSpc>
              <a:spcBef>
                <a:spcPts val="0"/>
              </a:spcBef>
              <a:spcAft>
                <a:spcPts val="0"/>
              </a:spcAft>
              <a:buNone/>
            </a:pPr>
            <a:r>
              <a:rPr lang="es-ES" sz="1575" b="1" i="0" u="none" strike="noStrike" cap="none">
                <a:solidFill>
                  <a:srgbClr val="0D9488"/>
                </a:solidFill>
                <a:latin typeface="Lato"/>
                <a:ea typeface="Lato"/>
                <a:cs typeface="Lato"/>
                <a:sym typeface="Lato"/>
              </a:rPr>
              <a:t>✓</a:t>
            </a:r>
            <a:endParaRPr/>
          </a:p>
        </p:txBody>
      </p:sp>
      <p:sp>
        <p:nvSpPr>
          <p:cNvPr id="737" name="Google Shape;737;g3ef65ee95d1_0_638"/>
          <p:cNvSpPr txBox="1"/>
          <p:nvPr/>
        </p:nvSpPr>
        <p:spPr>
          <a:xfrm>
            <a:off x="6334125" y="4964906"/>
            <a:ext cx="200100" cy="242400"/>
          </a:xfrm>
          <a:prstGeom prst="rect">
            <a:avLst/>
          </a:prstGeom>
          <a:noFill/>
          <a:ln>
            <a:noFill/>
          </a:ln>
        </p:spPr>
        <p:txBody>
          <a:bodyPr spcFirstLastPara="1" wrap="square" lIns="0" tIns="0" rIns="0" bIns="0" anchor="t" anchorCtr="0">
            <a:spAutoFit/>
          </a:bodyPr>
          <a:lstStyle/>
          <a:p>
            <a:pPr marL="0" marR="0" lvl="0" indent="0" algn="l" rtl="0">
              <a:lnSpc>
                <a:spcPct val="149968"/>
              </a:lnSpc>
              <a:spcBef>
                <a:spcPts val="0"/>
              </a:spcBef>
              <a:spcAft>
                <a:spcPts val="0"/>
              </a:spcAft>
              <a:buNone/>
            </a:pPr>
            <a:r>
              <a:rPr lang="es-ES" sz="1575" b="1" i="0" u="none" strike="noStrike" cap="none">
                <a:solidFill>
                  <a:srgbClr val="0D9488"/>
                </a:solidFill>
                <a:latin typeface="Lato"/>
                <a:ea typeface="Lato"/>
                <a:cs typeface="Lato"/>
                <a:sym typeface="Lato"/>
              </a:rPr>
              <a:t>✓</a:t>
            </a:r>
            <a:endParaRPr/>
          </a:p>
        </p:txBody>
      </p:sp>
      <p:sp>
        <p:nvSpPr>
          <p:cNvPr id="738" name="Google Shape;738;g3ef65ee95d1_0_638"/>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3150" b="1" i="0" u="none" strike="noStrike" cap="none" dirty="0">
                <a:solidFill>
                  <a:srgbClr val="0D9488"/>
                </a:solidFill>
                <a:latin typeface="Roboto" panose="02000000000000000000" pitchFamily="2" charset="0"/>
                <a:ea typeface="Roboto" panose="02000000000000000000" pitchFamily="2" charset="0"/>
                <a:cs typeface="Roboto" panose="02000000000000000000" pitchFamily="2" charset="0"/>
                <a:sym typeface="Urbanist"/>
              </a:rPr>
              <a:t>Para organizações de mídia</a:t>
            </a:r>
            <a:endParaRPr dirty="0">
              <a:latin typeface="Roboto" panose="02000000000000000000" pitchFamily="2" charset="0"/>
              <a:ea typeface="Roboto" panose="02000000000000000000" pitchFamily="2" charset="0"/>
              <a:cs typeface="Roboto" panose="02000000000000000000" pitchFamily="2" charset="0"/>
            </a:endParaRPr>
          </a:p>
        </p:txBody>
      </p:sp>
      <p:sp>
        <p:nvSpPr>
          <p:cNvPr id="739" name="Google Shape;739;g3ef65ee95d1_0_638"/>
          <p:cNvSpPr/>
          <p:nvPr/>
        </p:nvSpPr>
        <p:spPr>
          <a:xfrm>
            <a:off x="571500" y="1171575"/>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3" name="Imagem 2">
            <a:extLst>
              <a:ext uri="{FF2B5EF4-FFF2-40B4-BE49-F238E27FC236}">
                <a16:creationId xmlns:a16="http://schemas.microsoft.com/office/drawing/2014/main" id="{21FB2D9C-D6F5-A608-0D3B-88BA900A3BDD}"/>
              </a:ext>
            </a:extLst>
          </p:cNvPr>
          <p:cNvPicPr>
            <a:picLocks noChangeAspect="1"/>
          </p:cNvPicPr>
          <p:nvPr/>
        </p:nvPicPr>
        <p:blipFill>
          <a:blip r:embed="rId4"/>
          <a:stretch>
            <a:fillRect/>
          </a:stretch>
        </p:blipFill>
        <p:spPr>
          <a:xfrm>
            <a:off x="10373192" y="92945"/>
            <a:ext cx="1746355" cy="977958"/>
          </a:xfrm>
          <a:prstGeom prst="rect">
            <a:avLst/>
          </a:prstGeom>
          <a:ln>
            <a:noFill/>
          </a:ln>
          <a:effectLst>
            <a:softEdge rad="112500"/>
          </a:effectLst>
        </p:spPr>
      </p:pic>
      <p:pic>
        <p:nvPicPr>
          <p:cNvPr id="5" name="Imagem 4">
            <a:extLst>
              <a:ext uri="{FF2B5EF4-FFF2-40B4-BE49-F238E27FC236}">
                <a16:creationId xmlns:a16="http://schemas.microsoft.com/office/drawing/2014/main" id="{C1CBF250-FAFA-FF66-6A03-2C890B13EA38}"/>
              </a:ext>
            </a:extLst>
          </p:cNvPr>
          <p:cNvPicPr>
            <a:picLocks noChangeAspect="1"/>
          </p:cNvPicPr>
          <p:nvPr/>
        </p:nvPicPr>
        <p:blipFill>
          <a:blip r:embed="rId5"/>
          <a:stretch>
            <a:fillRect/>
          </a:stretch>
        </p:blipFill>
        <p:spPr>
          <a:xfrm>
            <a:off x="-1" y="5658788"/>
            <a:ext cx="12192001" cy="126644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32"/>
                                        </p:tgtEl>
                                        <p:attrNameLst>
                                          <p:attrName>style.visibility</p:attrName>
                                        </p:attrNameLst>
                                      </p:cBhvr>
                                      <p:to>
                                        <p:strVal val="visible"/>
                                      </p:to>
                                    </p:set>
                                    <p:animEffect transition="in" filter="fade">
                                      <p:cBhvr>
                                        <p:cTn id="7" dur="500"/>
                                        <p:tgtEl>
                                          <p:spTgt spid="73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33"/>
                                        </p:tgtEl>
                                        <p:attrNameLst>
                                          <p:attrName>style.visibility</p:attrName>
                                        </p:attrNameLst>
                                      </p:cBhvr>
                                      <p:to>
                                        <p:strVal val="visible"/>
                                      </p:to>
                                    </p:set>
                                    <p:animEffect transition="in" filter="fade">
                                      <p:cBhvr>
                                        <p:cTn id="12" dur="1000"/>
                                        <p:tgtEl>
                                          <p:spTgt spid="733"/>
                                        </p:tgtEl>
                                      </p:cBhvr>
                                    </p:animEffect>
                                    <p:anim calcmode="lin" valueType="num">
                                      <p:cBhvr>
                                        <p:cTn id="13" dur="1000" fill="hold"/>
                                        <p:tgtEl>
                                          <p:spTgt spid="733"/>
                                        </p:tgtEl>
                                        <p:attrNameLst>
                                          <p:attrName>ppt_x</p:attrName>
                                        </p:attrNameLst>
                                      </p:cBhvr>
                                      <p:tavLst>
                                        <p:tav tm="0">
                                          <p:val>
                                            <p:strVal val="#ppt_x"/>
                                          </p:val>
                                        </p:tav>
                                        <p:tav tm="100000">
                                          <p:val>
                                            <p:strVal val="#ppt_x"/>
                                          </p:val>
                                        </p:tav>
                                      </p:tavLst>
                                    </p:anim>
                                    <p:anim calcmode="lin" valueType="num">
                                      <p:cBhvr>
                                        <p:cTn id="14" dur="1000" fill="hold"/>
                                        <p:tgtEl>
                                          <p:spTgt spid="73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734"/>
                                        </p:tgtEl>
                                        <p:attrNameLst>
                                          <p:attrName>style.visibility</p:attrName>
                                        </p:attrNameLst>
                                      </p:cBhvr>
                                      <p:to>
                                        <p:strVal val="visible"/>
                                      </p:to>
                                    </p:set>
                                    <p:animEffect transition="in" filter="barn(inVertical)">
                                      <p:cBhvr>
                                        <p:cTn id="19" dur="500"/>
                                        <p:tgtEl>
                                          <p:spTgt spid="7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2" grpId="0"/>
      <p:bldP spid="733" grpId="0"/>
      <p:bldP spid="734"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743"/>
        <p:cNvGrpSpPr/>
        <p:nvPr/>
      </p:nvGrpSpPr>
      <p:grpSpPr>
        <a:xfrm>
          <a:off x="0" y="0"/>
          <a:ext cx="0" cy="0"/>
          <a:chOff x="0" y="0"/>
          <a:chExt cx="0" cy="0"/>
        </a:xfrm>
      </p:grpSpPr>
      <p:pic>
        <p:nvPicPr>
          <p:cNvPr id="744" name="Google Shape;744;g3ef65ee95d1_0_651" descr="image.png"/>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745" name="Google Shape;745;g3ef65ee95d1_0_651"/>
          <p:cNvSpPr txBox="1"/>
          <p:nvPr/>
        </p:nvSpPr>
        <p:spPr>
          <a:xfrm>
            <a:off x="571500" y="2059775"/>
            <a:ext cx="10938900" cy="363561"/>
          </a:xfrm>
          <a:prstGeom prst="rect">
            <a:avLst/>
          </a:prstGeom>
          <a:noFill/>
          <a:ln>
            <a:noFill/>
          </a:ln>
        </p:spPr>
        <p:txBody>
          <a:bodyPr spcFirstLastPara="1" wrap="square" lIns="0" tIns="0" rIns="0" bIns="0" anchor="t" anchorCtr="0">
            <a:spAutoFit/>
          </a:bodyPr>
          <a:lstStyle/>
          <a:p>
            <a:pPr marL="0" marR="0" lvl="0" indent="0" algn="l" rtl="0">
              <a:lnSpc>
                <a:spcPct val="149968"/>
              </a:lnSpc>
              <a:spcBef>
                <a:spcPts val="0"/>
              </a:spcBef>
              <a:spcAft>
                <a:spcPts val="0"/>
              </a:spcAft>
              <a:buNone/>
            </a:pPr>
            <a:r>
              <a:rPr lang="es-ES" sz="1575" b="1"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A defesa contra a contaminação da informação exige um tecido social ativo e informado:</a:t>
            </a:r>
            <a:endParaRPr b="1" dirty="0">
              <a:latin typeface="Roboto" panose="02000000000000000000" pitchFamily="2" charset="0"/>
              <a:ea typeface="Roboto" panose="02000000000000000000" pitchFamily="2" charset="0"/>
              <a:cs typeface="Roboto" panose="02000000000000000000" pitchFamily="2" charset="0"/>
            </a:endParaRPr>
          </a:p>
        </p:txBody>
      </p:sp>
      <p:sp>
        <p:nvSpPr>
          <p:cNvPr id="746" name="Google Shape;746;g3ef65ee95d1_0_651"/>
          <p:cNvSpPr txBox="1"/>
          <p:nvPr/>
        </p:nvSpPr>
        <p:spPr>
          <a:xfrm>
            <a:off x="904875" y="2859875"/>
            <a:ext cx="10326600" cy="363561"/>
          </a:xfrm>
          <a:prstGeom prst="rect">
            <a:avLst/>
          </a:prstGeom>
          <a:noFill/>
          <a:ln>
            <a:noFill/>
          </a:ln>
        </p:spPr>
        <p:txBody>
          <a:bodyPr spcFirstLastPara="1" wrap="square" lIns="0" tIns="0" rIns="0" bIns="0" anchor="t" anchorCtr="0">
            <a:spAutoFit/>
          </a:bodyPr>
          <a:lstStyle/>
          <a:p>
            <a:pPr marL="0" marR="0" lvl="0" indent="0" algn="l" rtl="0">
              <a:lnSpc>
                <a:spcPct val="149968"/>
              </a:lnSpc>
              <a:spcBef>
                <a:spcPts val="0"/>
              </a:spcBef>
              <a:spcAft>
                <a:spcPts val="0"/>
              </a:spcAft>
              <a:buNone/>
            </a:pPr>
            <a:r>
              <a:rPr lang="es-ES" sz="1575"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Programas </a:t>
            </a:r>
            <a:r>
              <a:rPr lang="es-ES" sz="1575"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comunitários</a:t>
            </a:r>
            <a:r>
              <a:rPr lang="es-ES" sz="1575"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criar oficinas de </a:t>
            </a:r>
            <a:r>
              <a:rPr lang="es-ES" sz="1575"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alfabetização</a:t>
            </a:r>
            <a:r>
              <a:rPr lang="es-ES" sz="1575"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digital para </a:t>
            </a:r>
            <a:r>
              <a:rPr lang="es-ES" sz="1575"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idosos</a:t>
            </a:r>
            <a:r>
              <a:rPr lang="es-ES" sz="1575"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e comunidades </a:t>
            </a:r>
            <a:r>
              <a:rPr lang="es-ES" sz="1575"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vulneráveis</a:t>
            </a:r>
            <a:r>
              <a:rPr lang="es-ES" sz="1575"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a:t>
            </a:r>
            <a:endParaRPr dirty="0">
              <a:latin typeface="Roboto" panose="02000000000000000000" pitchFamily="2" charset="0"/>
              <a:ea typeface="Roboto" panose="02000000000000000000" pitchFamily="2" charset="0"/>
              <a:cs typeface="Roboto" panose="02000000000000000000" pitchFamily="2" charset="0"/>
            </a:endParaRPr>
          </a:p>
        </p:txBody>
      </p:sp>
      <p:sp>
        <p:nvSpPr>
          <p:cNvPr id="747" name="Google Shape;747;g3ef65ee95d1_0_651"/>
          <p:cNvSpPr txBox="1"/>
          <p:nvPr/>
        </p:nvSpPr>
        <p:spPr>
          <a:xfrm>
            <a:off x="904875" y="3902875"/>
            <a:ext cx="10828500" cy="363561"/>
          </a:xfrm>
          <a:prstGeom prst="rect">
            <a:avLst/>
          </a:prstGeom>
          <a:noFill/>
          <a:ln>
            <a:noFill/>
          </a:ln>
        </p:spPr>
        <p:txBody>
          <a:bodyPr spcFirstLastPara="1" wrap="square" lIns="0" tIns="0" rIns="0" bIns="0" anchor="t" anchorCtr="0">
            <a:spAutoFit/>
          </a:bodyPr>
          <a:lstStyle/>
          <a:p>
            <a:pPr marL="0" marR="0" lvl="0" indent="0" algn="l" rtl="0">
              <a:lnSpc>
                <a:spcPct val="149968"/>
              </a:lnSpc>
              <a:spcBef>
                <a:spcPts val="0"/>
              </a:spcBef>
              <a:spcAft>
                <a:spcPts val="0"/>
              </a:spcAft>
              <a:buNone/>
            </a:pPr>
            <a:r>
              <a:rPr lang="es-ES" sz="1575"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Padrões</a:t>
            </a:r>
            <a:r>
              <a:rPr lang="es-ES" sz="1575"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éticos para checadores de fatos: desenvolver e implementar códigos de conduta rigorosos e independentes.</a:t>
            </a:r>
            <a:endParaRPr dirty="0">
              <a:latin typeface="Roboto" panose="02000000000000000000" pitchFamily="2" charset="0"/>
              <a:ea typeface="Roboto" panose="02000000000000000000" pitchFamily="2" charset="0"/>
              <a:cs typeface="Roboto" panose="02000000000000000000" pitchFamily="2" charset="0"/>
            </a:endParaRPr>
          </a:p>
        </p:txBody>
      </p:sp>
      <p:sp>
        <p:nvSpPr>
          <p:cNvPr id="748" name="Google Shape;748;g3ef65ee95d1_0_651"/>
          <p:cNvSpPr txBox="1"/>
          <p:nvPr/>
        </p:nvSpPr>
        <p:spPr>
          <a:xfrm>
            <a:off x="904875" y="4771875"/>
            <a:ext cx="10828500" cy="727122"/>
          </a:xfrm>
          <a:prstGeom prst="rect">
            <a:avLst/>
          </a:prstGeom>
          <a:noFill/>
          <a:ln>
            <a:noFill/>
          </a:ln>
        </p:spPr>
        <p:txBody>
          <a:bodyPr spcFirstLastPara="1" wrap="square" lIns="0" tIns="0" rIns="0" bIns="0" anchor="t" anchorCtr="0">
            <a:spAutoFit/>
          </a:bodyPr>
          <a:lstStyle/>
          <a:p>
            <a:pPr marL="0" marR="0" lvl="0" indent="0" algn="l" rtl="0">
              <a:lnSpc>
                <a:spcPct val="149968"/>
              </a:lnSpc>
              <a:spcBef>
                <a:spcPts val="0"/>
              </a:spcBef>
              <a:spcAft>
                <a:spcPts val="0"/>
              </a:spcAft>
              <a:buNone/>
            </a:pPr>
            <a:r>
              <a:rPr lang="es-ES" sz="1575"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Abordagem</a:t>
            </a:r>
            <a:r>
              <a:rPr lang="es-ES" sz="1575"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transnacional: colaborar </a:t>
            </a:r>
            <a:r>
              <a:rPr lang="es-ES" sz="1575"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além</a:t>
            </a:r>
            <a:r>
              <a:rPr lang="es-ES" sz="1575"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das </a:t>
            </a:r>
            <a:r>
              <a:rPr lang="es-ES" sz="1575"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fronteiras</a:t>
            </a:r>
            <a:r>
              <a:rPr lang="es-ES" sz="1575"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para identificar </a:t>
            </a:r>
            <a:r>
              <a:rPr lang="es-ES" sz="1575"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padrões</a:t>
            </a:r>
            <a:r>
              <a:rPr lang="es-ES" sz="1575"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de </a:t>
            </a:r>
            <a:r>
              <a:rPr lang="es-ES" sz="1575"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manipulação</a:t>
            </a:r>
            <a:r>
              <a:rPr lang="es-ES" sz="1575"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informacional que </a:t>
            </a:r>
            <a:r>
              <a:rPr lang="es-ES" sz="1575" i="0" u="none" strike="noStrike" cap="none" dirty="0" err="1">
                <a:solidFill>
                  <a:srgbClr val="334155"/>
                </a:solidFill>
                <a:latin typeface="Roboto" panose="02000000000000000000" pitchFamily="2" charset="0"/>
                <a:ea typeface="Roboto" panose="02000000000000000000" pitchFamily="2" charset="0"/>
                <a:cs typeface="Roboto" panose="02000000000000000000" pitchFamily="2" charset="0"/>
                <a:sym typeface="Lato"/>
              </a:rPr>
              <a:t>afetem</a:t>
            </a:r>
            <a:r>
              <a:rPr lang="es-ES" sz="1575" i="0" u="none" strike="noStrike" cap="none" dirty="0">
                <a:solidFill>
                  <a:srgbClr val="334155"/>
                </a:solidFill>
                <a:latin typeface="Roboto" panose="02000000000000000000" pitchFamily="2" charset="0"/>
                <a:ea typeface="Roboto" panose="02000000000000000000" pitchFamily="2" charset="0"/>
                <a:cs typeface="Roboto" panose="02000000000000000000" pitchFamily="2" charset="0"/>
                <a:sym typeface="Lato"/>
              </a:rPr>
              <a:t> múltiplos países.</a:t>
            </a:r>
            <a:endParaRPr dirty="0">
              <a:latin typeface="Roboto" panose="02000000000000000000" pitchFamily="2" charset="0"/>
              <a:ea typeface="Roboto" panose="02000000000000000000" pitchFamily="2" charset="0"/>
              <a:cs typeface="Roboto" panose="02000000000000000000" pitchFamily="2" charset="0"/>
            </a:endParaRPr>
          </a:p>
        </p:txBody>
      </p:sp>
      <p:sp>
        <p:nvSpPr>
          <p:cNvPr id="749" name="Google Shape;749;g3ef65ee95d1_0_651"/>
          <p:cNvSpPr txBox="1"/>
          <p:nvPr/>
        </p:nvSpPr>
        <p:spPr>
          <a:xfrm>
            <a:off x="571500" y="2859881"/>
            <a:ext cx="200100" cy="242400"/>
          </a:xfrm>
          <a:prstGeom prst="rect">
            <a:avLst/>
          </a:prstGeom>
          <a:noFill/>
          <a:ln>
            <a:noFill/>
          </a:ln>
        </p:spPr>
        <p:txBody>
          <a:bodyPr spcFirstLastPara="1" wrap="square" lIns="0" tIns="0" rIns="0" bIns="0" anchor="t" anchorCtr="0">
            <a:spAutoFit/>
          </a:bodyPr>
          <a:lstStyle/>
          <a:p>
            <a:pPr marL="0" marR="0" lvl="0" indent="0" algn="l" rtl="0">
              <a:lnSpc>
                <a:spcPct val="149968"/>
              </a:lnSpc>
              <a:spcBef>
                <a:spcPts val="0"/>
              </a:spcBef>
              <a:spcAft>
                <a:spcPts val="0"/>
              </a:spcAft>
              <a:buNone/>
            </a:pPr>
            <a:r>
              <a:rPr lang="es-ES" sz="1575" b="1" i="0" u="none" strike="noStrike" cap="none">
                <a:solidFill>
                  <a:srgbClr val="0D9488"/>
                </a:solidFill>
                <a:latin typeface="Lato"/>
                <a:ea typeface="Lato"/>
                <a:cs typeface="Lato"/>
                <a:sym typeface="Lato"/>
              </a:rPr>
              <a:t>✓</a:t>
            </a:r>
            <a:endParaRPr/>
          </a:p>
        </p:txBody>
      </p:sp>
      <p:sp>
        <p:nvSpPr>
          <p:cNvPr id="750" name="Google Shape;750;g3ef65ee95d1_0_651"/>
          <p:cNvSpPr txBox="1"/>
          <p:nvPr/>
        </p:nvSpPr>
        <p:spPr>
          <a:xfrm>
            <a:off x="571500" y="3902868"/>
            <a:ext cx="200100" cy="242400"/>
          </a:xfrm>
          <a:prstGeom prst="rect">
            <a:avLst/>
          </a:prstGeom>
          <a:noFill/>
          <a:ln>
            <a:noFill/>
          </a:ln>
        </p:spPr>
        <p:txBody>
          <a:bodyPr spcFirstLastPara="1" wrap="square" lIns="0" tIns="0" rIns="0" bIns="0" anchor="t" anchorCtr="0">
            <a:spAutoFit/>
          </a:bodyPr>
          <a:lstStyle/>
          <a:p>
            <a:pPr marL="0" marR="0" lvl="0" indent="0" algn="l" rtl="0">
              <a:lnSpc>
                <a:spcPct val="149968"/>
              </a:lnSpc>
              <a:spcBef>
                <a:spcPts val="0"/>
              </a:spcBef>
              <a:spcAft>
                <a:spcPts val="0"/>
              </a:spcAft>
              <a:buNone/>
            </a:pPr>
            <a:r>
              <a:rPr lang="es-ES" sz="1575" b="1" i="0" u="none" strike="noStrike" cap="none">
                <a:solidFill>
                  <a:srgbClr val="0D9488"/>
                </a:solidFill>
                <a:latin typeface="Lato"/>
                <a:ea typeface="Lato"/>
                <a:cs typeface="Lato"/>
                <a:sym typeface="Lato"/>
              </a:rPr>
              <a:t>✓</a:t>
            </a:r>
            <a:endParaRPr/>
          </a:p>
        </p:txBody>
      </p:sp>
      <p:sp>
        <p:nvSpPr>
          <p:cNvPr id="751" name="Google Shape;751;g3ef65ee95d1_0_651"/>
          <p:cNvSpPr txBox="1"/>
          <p:nvPr/>
        </p:nvSpPr>
        <p:spPr>
          <a:xfrm>
            <a:off x="607817" y="4780828"/>
            <a:ext cx="200100" cy="242400"/>
          </a:xfrm>
          <a:prstGeom prst="rect">
            <a:avLst/>
          </a:prstGeom>
          <a:noFill/>
          <a:ln>
            <a:noFill/>
          </a:ln>
        </p:spPr>
        <p:txBody>
          <a:bodyPr spcFirstLastPara="1" wrap="square" lIns="0" tIns="0" rIns="0" bIns="0" anchor="t" anchorCtr="0">
            <a:spAutoFit/>
          </a:bodyPr>
          <a:lstStyle/>
          <a:p>
            <a:pPr marL="0" marR="0" lvl="0" indent="0" algn="l" rtl="0">
              <a:lnSpc>
                <a:spcPct val="149968"/>
              </a:lnSpc>
              <a:spcBef>
                <a:spcPts val="0"/>
              </a:spcBef>
              <a:spcAft>
                <a:spcPts val="0"/>
              </a:spcAft>
              <a:buNone/>
            </a:pPr>
            <a:r>
              <a:rPr lang="es-ES" sz="1575" b="1" i="0" u="none" strike="noStrike" cap="none" dirty="0">
                <a:solidFill>
                  <a:srgbClr val="0D9488"/>
                </a:solidFill>
                <a:latin typeface="Lato"/>
                <a:ea typeface="Lato"/>
                <a:cs typeface="Lato"/>
                <a:sym typeface="Lato"/>
              </a:rPr>
              <a:t>✓</a:t>
            </a:r>
            <a:endParaRPr dirty="0"/>
          </a:p>
        </p:txBody>
      </p:sp>
      <p:sp>
        <p:nvSpPr>
          <p:cNvPr id="752" name="Google Shape;752;g3ef65ee95d1_0_651"/>
          <p:cNvSpPr txBox="1"/>
          <p:nvPr/>
        </p:nvSpPr>
        <p:spPr>
          <a:xfrm>
            <a:off x="571500" y="571500"/>
            <a:ext cx="11601600" cy="48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3150" b="1" i="0" u="none" strike="noStrike" cap="none" dirty="0">
                <a:solidFill>
                  <a:srgbClr val="0D9488"/>
                </a:solidFill>
                <a:latin typeface="Roboto" panose="02000000000000000000" pitchFamily="2" charset="0"/>
                <a:ea typeface="Roboto" panose="02000000000000000000" pitchFamily="2" charset="0"/>
                <a:cs typeface="Roboto" panose="02000000000000000000" pitchFamily="2" charset="0"/>
                <a:sym typeface="Urbanist"/>
              </a:rPr>
              <a:t>Para a sociedade civil e pesquisadores</a:t>
            </a:r>
            <a:endParaRPr dirty="0">
              <a:latin typeface="Roboto" panose="02000000000000000000" pitchFamily="2" charset="0"/>
              <a:ea typeface="Roboto" panose="02000000000000000000" pitchFamily="2" charset="0"/>
              <a:cs typeface="Roboto" panose="02000000000000000000" pitchFamily="2" charset="0"/>
            </a:endParaRPr>
          </a:p>
        </p:txBody>
      </p:sp>
      <p:sp>
        <p:nvSpPr>
          <p:cNvPr id="753" name="Google Shape;753;g3ef65ee95d1_0_651"/>
          <p:cNvSpPr/>
          <p:nvPr/>
        </p:nvSpPr>
        <p:spPr>
          <a:xfrm>
            <a:off x="571500" y="1171575"/>
            <a:ext cx="11049000" cy="192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5" name="Imagem 4">
            <a:extLst>
              <a:ext uri="{FF2B5EF4-FFF2-40B4-BE49-F238E27FC236}">
                <a16:creationId xmlns:a16="http://schemas.microsoft.com/office/drawing/2014/main" id="{D6DC17C5-539C-5603-7BD6-3F0CFDE2BFD1}"/>
              </a:ext>
            </a:extLst>
          </p:cNvPr>
          <p:cNvPicPr>
            <a:picLocks noChangeAspect="1"/>
          </p:cNvPicPr>
          <p:nvPr/>
        </p:nvPicPr>
        <p:blipFill>
          <a:blip r:embed="rId4"/>
          <a:stretch>
            <a:fillRect/>
          </a:stretch>
        </p:blipFill>
        <p:spPr>
          <a:xfrm>
            <a:off x="-1" y="5658788"/>
            <a:ext cx="12192001" cy="126644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46"/>
                                        </p:tgtEl>
                                        <p:attrNameLst>
                                          <p:attrName>style.visibility</p:attrName>
                                        </p:attrNameLst>
                                      </p:cBhvr>
                                      <p:to>
                                        <p:strVal val="visible"/>
                                      </p:to>
                                    </p:set>
                                    <p:animEffect transition="in" filter="fade">
                                      <p:cBhvr>
                                        <p:cTn id="7" dur="1000"/>
                                        <p:tgtEl>
                                          <p:spTgt spid="746"/>
                                        </p:tgtEl>
                                      </p:cBhvr>
                                    </p:animEffect>
                                    <p:anim calcmode="lin" valueType="num">
                                      <p:cBhvr>
                                        <p:cTn id="8" dur="1000" fill="hold"/>
                                        <p:tgtEl>
                                          <p:spTgt spid="746"/>
                                        </p:tgtEl>
                                        <p:attrNameLst>
                                          <p:attrName>ppt_x</p:attrName>
                                        </p:attrNameLst>
                                      </p:cBhvr>
                                      <p:tavLst>
                                        <p:tav tm="0">
                                          <p:val>
                                            <p:strVal val="#ppt_x"/>
                                          </p:val>
                                        </p:tav>
                                        <p:tav tm="100000">
                                          <p:val>
                                            <p:strVal val="#ppt_x"/>
                                          </p:val>
                                        </p:tav>
                                      </p:tavLst>
                                    </p:anim>
                                    <p:anim calcmode="lin" valueType="num">
                                      <p:cBhvr>
                                        <p:cTn id="9" dur="1000" fill="hold"/>
                                        <p:tgtEl>
                                          <p:spTgt spid="74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47"/>
                                        </p:tgtEl>
                                        <p:attrNameLst>
                                          <p:attrName>style.visibility</p:attrName>
                                        </p:attrNameLst>
                                      </p:cBhvr>
                                      <p:to>
                                        <p:strVal val="visible"/>
                                      </p:to>
                                    </p:set>
                                    <p:animEffect transition="in" filter="fade">
                                      <p:cBhvr>
                                        <p:cTn id="14" dur="1000"/>
                                        <p:tgtEl>
                                          <p:spTgt spid="747"/>
                                        </p:tgtEl>
                                      </p:cBhvr>
                                    </p:animEffect>
                                    <p:anim calcmode="lin" valueType="num">
                                      <p:cBhvr>
                                        <p:cTn id="15" dur="1000" fill="hold"/>
                                        <p:tgtEl>
                                          <p:spTgt spid="747"/>
                                        </p:tgtEl>
                                        <p:attrNameLst>
                                          <p:attrName>ppt_x</p:attrName>
                                        </p:attrNameLst>
                                      </p:cBhvr>
                                      <p:tavLst>
                                        <p:tav tm="0">
                                          <p:val>
                                            <p:strVal val="#ppt_x"/>
                                          </p:val>
                                        </p:tav>
                                        <p:tav tm="100000">
                                          <p:val>
                                            <p:strVal val="#ppt_x"/>
                                          </p:val>
                                        </p:tav>
                                      </p:tavLst>
                                    </p:anim>
                                    <p:anim calcmode="lin" valueType="num">
                                      <p:cBhvr>
                                        <p:cTn id="16" dur="1000" fill="hold"/>
                                        <p:tgtEl>
                                          <p:spTgt spid="74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748"/>
                                        </p:tgtEl>
                                        <p:attrNameLst>
                                          <p:attrName>style.visibility</p:attrName>
                                        </p:attrNameLst>
                                      </p:cBhvr>
                                      <p:to>
                                        <p:strVal val="visible"/>
                                      </p:to>
                                    </p:set>
                                    <p:animEffect transition="in" filter="wipe(down)">
                                      <p:cBhvr>
                                        <p:cTn id="21" dur="500"/>
                                        <p:tgtEl>
                                          <p:spTgt spid="7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6" grpId="0"/>
      <p:bldP spid="747" grpId="0"/>
      <p:bldP spid="748" grpId="0"/>
    </p:bldLst>
  </p:timing>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758"/>
        <p:cNvGrpSpPr/>
        <p:nvPr/>
      </p:nvGrpSpPr>
      <p:grpSpPr>
        <a:xfrm>
          <a:off x="0" y="0"/>
          <a:ext cx="0" cy="0"/>
          <a:chOff x="0" y="0"/>
          <a:chExt cx="0" cy="0"/>
        </a:xfrm>
      </p:grpSpPr>
      <p:pic>
        <p:nvPicPr>
          <p:cNvPr id="759" name="Google Shape;759;g3ef65ee95d1_0_744" title="ChatGPT Image 26 de jun. de 2026, 09_46_48 (5).png"/>
          <p:cNvPicPr preferRelativeResize="0"/>
          <p:nvPr/>
        </p:nvPicPr>
        <p:blipFill>
          <a:blip r:embed="rId3"/>
          <a:srcRect r="-2" b="197"/>
          <a:stretch>
            <a:fillRect/>
          </a:stretch>
        </p:blipFill>
        <p:spPr>
          <a:xfrm>
            <a:off x="-6507" y="1183339"/>
            <a:ext cx="4046132" cy="5707537"/>
          </a:xfrm>
          <a:prstGeom prst="rect">
            <a:avLst/>
          </a:prstGeom>
          <a:noFill/>
        </p:spPr>
      </p:pic>
      <p:pic>
        <p:nvPicPr>
          <p:cNvPr id="760" name="Google Shape;760;g3ef65ee95d1_0_744" title="ChatGPT Image 26 de jun. de 2026, 09_46_46 (1).png"/>
          <p:cNvPicPr preferRelativeResize="0"/>
          <p:nvPr/>
        </p:nvPicPr>
        <p:blipFill rotWithShape="1">
          <a:blip r:embed="rId4"/>
          <a:srcRect r="226" b="1"/>
          <a:stretch>
            <a:fillRect/>
          </a:stretch>
        </p:blipFill>
        <p:spPr>
          <a:xfrm>
            <a:off x="4094960" y="10"/>
            <a:ext cx="4029005" cy="5707527"/>
          </a:xfrm>
          <a:prstGeom prst="rect">
            <a:avLst/>
          </a:prstGeom>
          <a:noFill/>
        </p:spPr>
      </p:pic>
      <p:pic>
        <p:nvPicPr>
          <p:cNvPr id="3" name="Imagem 2">
            <a:extLst>
              <a:ext uri="{FF2B5EF4-FFF2-40B4-BE49-F238E27FC236}">
                <a16:creationId xmlns:a16="http://schemas.microsoft.com/office/drawing/2014/main" id="{4097DB55-7D18-878F-CA06-E087A35DBF10}"/>
              </a:ext>
            </a:extLst>
          </p:cNvPr>
          <p:cNvPicPr>
            <a:picLocks noChangeAspect="1"/>
          </p:cNvPicPr>
          <p:nvPr/>
        </p:nvPicPr>
        <p:blipFill>
          <a:blip r:embed="rId5"/>
          <a:srcRect l="21183" r="39446"/>
          <a:stretch>
            <a:fillRect/>
          </a:stretch>
        </p:blipFill>
        <p:spPr>
          <a:xfrm>
            <a:off x="8179347" y="1183339"/>
            <a:ext cx="4012654" cy="5707537"/>
          </a:xfrm>
          <a:prstGeom prst="rect">
            <a:avLst/>
          </a:prstGeom>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765"/>
        <p:cNvGrpSpPr/>
        <p:nvPr/>
      </p:nvGrpSpPr>
      <p:grpSpPr>
        <a:xfrm>
          <a:off x="0" y="0"/>
          <a:ext cx="0" cy="0"/>
          <a:chOff x="0" y="0"/>
          <a:chExt cx="0" cy="0"/>
        </a:xfrm>
      </p:grpSpPr>
      <p:sp>
        <p:nvSpPr>
          <p:cNvPr id="771" name="Rectangle 770">
            <a:extLst>
              <a:ext uri="{FF2B5EF4-FFF2-40B4-BE49-F238E27FC236}">
                <a16:creationId xmlns:a16="http://schemas.microsoft.com/office/drawing/2014/main" id="{9E90EB45-EEE9-4563-8179-65EF62AE09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E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m 2">
            <a:extLst>
              <a:ext uri="{FF2B5EF4-FFF2-40B4-BE49-F238E27FC236}">
                <a16:creationId xmlns:a16="http://schemas.microsoft.com/office/drawing/2014/main" id="{FB170E83-04D9-3140-E48F-8B35FCB8CBE3}"/>
              </a:ext>
            </a:extLst>
          </p:cNvPr>
          <p:cNvPicPr>
            <a:picLocks noChangeAspect="1"/>
          </p:cNvPicPr>
          <p:nvPr/>
        </p:nvPicPr>
        <p:blipFill>
          <a:blip r:embed="rId3"/>
          <a:stretch>
            <a:fillRect/>
          </a:stretch>
        </p:blipFill>
        <p:spPr>
          <a:xfrm>
            <a:off x="6176433" y="1924812"/>
            <a:ext cx="5372100" cy="3008376"/>
          </a:xfrm>
          <a:prstGeom prst="rect">
            <a:avLst/>
          </a:prstGeom>
        </p:spPr>
      </p:pic>
      <p:sp>
        <p:nvSpPr>
          <p:cNvPr id="773" name="Rectangle 772">
            <a:extLst>
              <a:ext uri="{FF2B5EF4-FFF2-40B4-BE49-F238E27FC236}">
                <a16:creationId xmlns:a16="http://schemas.microsoft.com/office/drawing/2014/main" id="{23D0EF74-AD1E-4FD9-914D-8EC9058EBB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6" name="Google Shape;766;g3ef65ee95d1_0_758" title="ChatGPT Image 26 de jun. de 2026, 09_46_48 (3).png"/>
          <p:cNvPicPr preferRelativeResize="0"/>
          <p:nvPr/>
        </p:nvPicPr>
        <p:blipFill>
          <a:blip r:embed="rId4"/>
          <a:stretch>
            <a:fillRect/>
          </a:stretch>
        </p:blipFill>
        <p:spPr>
          <a:xfrm>
            <a:off x="1358751" y="643467"/>
            <a:ext cx="3941528" cy="5571066"/>
          </a:xfrm>
          <a:prstGeom prst="rect">
            <a:avLst/>
          </a:prstGeom>
          <a:noFill/>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771"/>
        <p:cNvGrpSpPr/>
        <p:nvPr/>
      </p:nvGrpSpPr>
      <p:grpSpPr>
        <a:xfrm>
          <a:off x="0" y="0"/>
          <a:ext cx="0" cy="0"/>
          <a:chOff x="0" y="0"/>
          <a:chExt cx="0" cy="0"/>
        </a:xfrm>
      </p:grpSpPr>
      <p:sp>
        <p:nvSpPr>
          <p:cNvPr id="783" name="Rectangle 776">
            <a:extLst>
              <a:ext uri="{FF2B5EF4-FFF2-40B4-BE49-F238E27FC236}">
                <a16:creationId xmlns:a16="http://schemas.microsoft.com/office/drawing/2014/main" id="{664E23E2-7440-4E36-A67B-0F88C5F7E1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4" name="Rectangle 778">
            <a:extLst>
              <a:ext uri="{FF2B5EF4-FFF2-40B4-BE49-F238E27FC236}">
                <a16:creationId xmlns:a16="http://schemas.microsoft.com/office/drawing/2014/main" id="{B06949AE-010D-4C18-8AED-7872085ADD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7090"/>
            <a:ext cx="5458121" cy="5897880"/>
          </a:xfrm>
          <a:prstGeom prst="rect">
            <a:avLst/>
          </a:prstGeom>
          <a:solidFill>
            <a:srgbClr val="FFFFFF"/>
          </a:solidFill>
          <a:ln w="19050">
            <a:solidFill>
              <a:srgbClr val="F48A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72" name="Google Shape;772;g3ef65ee95d1_0_768" title="ChatGPT Image 26 de jun. de 2026, 09_46_47 (2).png"/>
          <p:cNvPicPr preferRelativeResize="0"/>
          <p:nvPr/>
        </p:nvPicPr>
        <p:blipFill>
          <a:blip r:embed="rId3"/>
          <a:stretch>
            <a:fillRect/>
          </a:stretch>
        </p:blipFill>
        <p:spPr>
          <a:xfrm>
            <a:off x="1235308" y="650497"/>
            <a:ext cx="3941528" cy="5571066"/>
          </a:xfrm>
          <a:prstGeom prst="rect">
            <a:avLst/>
          </a:prstGeom>
          <a:noFill/>
        </p:spPr>
      </p:pic>
      <p:sp>
        <p:nvSpPr>
          <p:cNvPr id="785" name="Rectangle 780">
            <a:extLst>
              <a:ext uri="{FF2B5EF4-FFF2-40B4-BE49-F238E27FC236}">
                <a16:creationId xmlns:a16="http://schemas.microsoft.com/office/drawing/2014/main" id="{FE54AADB-50C7-4293-94C0-27361A32B8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6866" y="480060"/>
            <a:ext cx="5458121" cy="5897880"/>
          </a:xfrm>
          <a:prstGeom prst="rect">
            <a:avLst/>
          </a:prstGeom>
          <a:solidFill>
            <a:srgbClr val="FFFFFF"/>
          </a:solidFill>
          <a:ln w="19050">
            <a:solidFill>
              <a:srgbClr val="F48A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m 2">
            <a:extLst>
              <a:ext uri="{FF2B5EF4-FFF2-40B4-BE49-F238E27FC236}">
                <a16:creationId xmlns:a16="http://schemas.microsoft.com/office/drawing/2014/main" id="{0C6B9938-6CCE-C7CB-9D6D-19C23CD90413}"/>
              </a:ext>
            </a:extLst>
          </p:cNvPr>
          <p:cNvPicPr>
            <a:picLocks noChangeAspect="1"/>
          </p:cNvPicPr>
          <p:nvPr/>
        </p:nvPicPr>
        <p:blipFill>
          <a:blip r:embed="rId4"/>
          <a:stretch>
            <a:fillRect/>
          </a:stretch>
        </p:blipFill>
        <p:spPr>
          <a:xfrm>
            <a:off x="6421034" y="1992660"/>
            <a:ext cx="5129784" cy="2872679"/>
          </a:xfrm>
          <a:prstGeom prst="rect">
            <a:avLst/>
          </a:prstGeom>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777"/>
        <p:cNvGrpSpPr/>
        <p:nvPr/>
      </p:nvGrpSpPr>
      <p:grpSpPr>
        <a:xfrm>
          <a:off x="0" y="0"/>
          <a:ext cx="0" cy="0"/>
          <a:chOff x="0" y="0"/>
          <a:chExt cx="0" cy="0"/>
        </a:xfrm>
      </p:grpSpPr>
      <p:sp>
        <p:nvSpPr>
          <p:cNvPr id="788" name="Rectangle 782">
            <a:extLst>
              <a:ext uri="{FF2B5EF4-FFF2-40B4-BE49-F238E27FC236}">
                <a16:creationId xmlns:a16="http://schemas.microsoft.com/office/drawing/2014/main" id="{A9F529C3-C941-49FD-8C67-82F134F64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9" name="Rectangle 784">
            <a:extLst>
              <a:ext uri="{FF2B5EF4-FFF2-40B4-BE49-F238E27FC236}">
                <a16:creationId xmlns:a16="http://schemas.microsoft.com/office/drawing/2014/main" id="{20586029-32A0-47E5-9AEC-AE3ABA6B9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m 2">
            <a:extLst>
              <a:ext uri="{FF2B5EF4-FFF2-40B4-BE49-F238E27FC236}">
                <a16:creationId xmlns:a16="http://schemas.microsoft.com/office/drawing/2014/main" id="{E228A9A6-594F-D4A8-1F94-6A1E9786B132}"/>
              </a:ext>
            </a:extLst>
          </p:cNvPr>
          <p:cNvPicPr>
            <a:picLocks noChangeAspect="1"/>
          </p:cNvPicPr>
          <p:nvPr/>
        </p:nvPicPr>
        <p:blipFill>
          <a:blip r:embed="rId3"/>
          <a:stretch>
            <a:fillRect/>
          </a:stretch>
        </p:blipFill>
        <p:spPr>
          <a:xfrm>
            <a:off x="643467" y="1946478"/>
            <a:ext cx="5294716" cy="2965041"/>
          </a:xfrm>
          <a:prstGeom prst="rect">
            <a:avLst/>
          </a:prstGeom>
        </p:spPr>
      </p:pic>
      <p:cxnSp>
        <p:nvCxnSpPr>
          <p:cNvPr id="787" name="Straight Connector 786">
            <a:extLst>
              <a:ext uri="{FF2B5EF4-FFF2-40B4-BE49-F238E27FC236}">
                <a16:creationId xmlns:a16="http://schemas.microsoft.com/office/drawing/2014/main" id="{8C730EAB-A532-4295-A302-FB4B90DB9F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79958" y="1143000"/>
            <a:ext cx="0" cy="457200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pic>
        <p:nvPicPr>
          <p:cNvPr id="778" name="Google Shape;778;g3ef65ee95d1_0_777" title="ChatGPT Image 26 de jun. de 2026, 09_46_48 (4).png"/>
          <p:cNvPicPr preferRelativeResize="0"/>
          <p:nvPr/>
        </p:nvPicPr>
        <p:blipFill>
          <a:blip r:embed="rId4"/>
          <a:stretch>
            <a:fillRect/>
          </a:stretch>
        </p:blipFill>
        <p:spPr>
          <a:xfrm>
            <a:off x="6930409" y="480060"/>
            <a:ext cx="4124833" cy="5823304"/>
          </a:xfrm>
          <a:prstGeom prst="rect">
            <a:avLst/>
          </a:prstGeom>
          <a:noFill/>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783"/>
        <p:cNvGrpSpPr/>
        <p:nvPr/>
      </p:nvGrpSpPr>
      <p:grpSpPr>
        <a:xfrm>
          <a:off x="0" y="0"/>
          <a:ext cx="0" cy="0"/>
          <a:chOff x="0" y="0"/>
          <a:chExt cx="0" cy="0"/>
        </a:xfrm>
      </p:grpSpPr>
      <p:sp>
        <p:nvSpPr>
          <p:cNvPr id="794" name="Rectangle 788">
            <a:extLst>
              <a:ext uri="{FF2B5EF4-FFF2-40B4-BE49-F238E27FC236}">
                <a16:creationId xmlns:a16="http://schemas.microsoft.com/office/drawing/2014/main" id="{5F9CFCE6-877F-4858-B8BD-2C52CA8AFB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54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5" name="Rectangle 790">
            <a:extLst>
              <a:ext uri="{FF2B5EF4-FFF2-40B4-BE49-F238E27FC236}">
                <a16:creationId xmlns:a16="http://schemas.microsoft.com/office/drawing/2014/main" id="{8213F8A0-12AE-4514-8372-0DD766EC28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6866" y="480060"/>
            <a:ext cx="545812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84" name="Google Shape;784;g3ef65ee95d1_0_786" title="ChatGPT Image 26 de jun. de 2026, 09_46_48 (5).png"/>
          <p:cNvPicPr preferRelativeResize="0"/>
          <p:nvPr/>
        </p:nvPicPr>
        <p:blipFill>
          <a:blip r:embed="rId3"/>
          <a:stretch>
            <a:fillRect/>
          </a:stretch>
        </p:blipFill>
        <p:spPr>
          <a:xfrm>
            <a:off x="7015163" y="643467"/>
            <a:ext cx="3941528" cy="5571066"/>
          </a:xfrm>
          <a:prstGeom prst="rect">
            <a:avLst/>
          </a:prstGeom>
          <a:noFill/>
        </p:spPr>
      </p:pic>
      <p:sp>
        <p:nvSpPr>
          <p:cNvPr id="793" name="Rectangle 792">
            <a:extLst>
              <a:ext uri="{FF2B5EF4-FFF2-40B4-BE49-F238E27FC236}">
                <a16:creationId xmlns:a16="http://schemas.microsoft.com/office/drawing/2014/main" id="{9EFF17D4-9A8C-4CE5-B096-D8CCD4400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5458121"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m 2">
            <a:extLst>
              <a:ext uri="{FF2B5EF4-FFF2-40B4-BE49-F238E27FC236}">
                <a16:creationId xmlns:a16="http://schemas.microsoft.com/office/drawing/2014/main" id="{AF7F36B9-BFDD-7B3E-1377-7BDAF12AC573}"/>
              </a:ext>
            </a:extLst>
          </p:cNvPr>
          <p:cNvPicPr>
            <a:picLocks noChangeAspect="1"/>
          </p:cNvPicPr>
          <p:nvPr/>
        </p:nvPicPr>
        <p:blipFill>
          <a:blip r:embed="rId4"/>
          <a:stretch>
            <a:fillRect/>
          </a:stretch>
        </p:blipFill>
        <p:spPr>
          <a:xfrm>
            <a:off x="641180" y="1992660"/>
            <a:ext cx="5129784" cy="2872679"/>
          </a:xfrm>
          <a:prstGeom prst="rect">
            <a:avLst/>
          </a:prstGeom>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789"/>
        <p:cNvGrpSpPr/>
        <p:nvPr/>
      </p:nvGrpSpPr>
      <p:grpSpPr>
        <a:xfrm>
          <a:off x="0" y="0"/>
          <a:ext cx="0" cy="0"/>
          <a:chOff x="0" y="0"/>
          <a:chExt cx="0" cy="0"/>
        </a:xfrm>
      </p:grpSpPr>
      <p:sp>
        <p:nvSpPr>
          <p:cNvPr id="795" name="Rectangle 794">
            <a:extLst>
              <a:ext uri="{FF2B5EF4-FFF2-40B4-BE49-F238E27FC236}">
                <a16:creationId xmlns:a16="http://schemas.microsoft.com/office/drawing/2014/main" id="{0205D939-00C4-4F2E-9797-3170DD040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E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7" name="Rectangle 796">
            <a:extLst>
              <a:ext uri="{FF2B5EF4-FFF2-40B4-BE49-F238E27FC236}">
                <a16:creationId xmlns:a16="http://schemas.microsoft.com/office/drawing/2014/main" id="{38EE4E44-1403-472B-8C01-D354CB8F5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6866" y="480060"/>
            <a:ext cx="545812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m 2">
            <a:extLst>
              <a:ext uri="{FF2B5EF4-FFF2-40B4-BE49-F238E27FC236}">
                <a16:creationId xmlns:a16="http://schemas.microsoft.com/office/drawing/2014/main" id="{FDF71E69-8DE1-BB9A-46D3-ADD048949FBF}"/>
              </a:ext>
            </a:extLst>
          </p:cNvPr>
          <p:cNvPicPr>
            <a:picLocks noChangeAspect="1"/>
          </p:cNvPicPr>
          <p:nvPr/>
        </p:nvPicPr>
        <p:blipFill>
          <a:blip r:embed="rId3"/>
          <a:srcRect l="15086" r="33350" b="1"/>
          <a:stretch>
            <a:fillRect/>
          </a:stretch>
        </p:blipFill>
        <p:spPr>
          <a:xfrm>
            <a:off x="6421035" y="643467"/>
            <a:ext cx="5129784" cy="5571066"/>
          </a:xfrm>
          <a:prstGeom prst="rect">
            <a:avLst/>
          </a:prstGeom>
        </p:spPr>
      </p:pic>
      <p:sp>
        <p:nvSpPr>
          <p:cNvPr id="799" name="Rectangle 798">
            <a:extLst>
              <a:ext uri="{FF2B5EF4-FFF2-40B4-BE49-F238E27FC236}">
                <a16:creationId xmlns:a16="http://schemas.microsoft.com/office/drawing/2014/main" id="{583CCE40-4C5F-42D3-86D9-7892AD1E9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5458121"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90" name="Google Shape;790;g3ef65ee95d1_0_795" title="ChatGPT Image 26 de jun. de 2026, 09_46_48 (6).png"/>
          <p:cNvPicPr preferRelativeResize="0"/>
          <p:nvPr/>
        </p:nvPicPr>
        <p:blipFill>
          <a:blip r:embed="rId4"/>
          <a:srcRect t="14042" r="-2" b="9120"/>
          <a:stretch>
            <a:fillRect/>
          </a:stretch>
        </p:blipFill>
        <p:spPr>
          <a:xfrm>
            <a:off x="641180" y="643467"/>
            <a:ext cx="5129784" cy="5571066"/>
          </a:xfrm>
          <a:prstGeom prst="rect">
            <a:avLst/>
          </a:prstGeom>
          <a:noFill/>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789">
          <a:extLst>
            <a:ext uri="{FF2B5EF4-FFF2-40B4-BE49-F238E27FC236}">
              <a16:creationId xmlns:a16="http://schemas.microsoft.com/office/drawing/2014/main" id="{84B27FBE-D95E-397C-C2AF-81055C26611B}"/>
            </a:ext>
          </a:extLst>
        </p:cNvPr>
        <p:cNvGrpSpPr/>
        <p:nvPr/>
      </p:nvGrpSpPr>
      <p:grpSpPr>
        <a:xfrm>
          <a:off x="0" y="0"/>
          <a:ext cx="0" cy="0"/>
          <a:chOff x="0" y="0"/>
          <a:chExt cx="0" cy="0"/>
        </a:xfrm>
      </p:grpSpPr>
      <p:sp>
        <p:nvSpPr>
          <p:cNvPr id="2" name="Google Shape;356;p25">
            <a:extLst>
              <a:ext uri="{FF2B5EF4-FFF2-40B4-BE49-F238E27FC236}">
                <a16:creationId xmlns:a16="http://schemas.microsoft.com/office/drawing/2014/main" id="{54F3C36D-0581-A0AD-5A09-C53EE1E69AB6}"/>
              </a:ext>
            </a:extLst>
          </p:cNvPr>
          <p:cNvSpPr/>
          <p:nvPr/>
        </p:nvSpPr>
        <p:spPr>
          <a:xfrm>
            <a:off x="0" y="298901"/>
            <a:ext cx="5882326"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 name="Google Shape;357;p25">
            <a:extLst>
              <a:ext uri="{FF2B5EF4-FFF2-40B4-BE49-F238E27FC236}">
                <a16:creationId xmlns:a16="http://schemas.microsoft.com/office/drawing/2014/main" id="{2FDAF69D-8361-6A86-99EF-245CC5059FEE}"/>
              </a:ext>
            </a:extLst>
          </p:cNvPr>
          <p:cNvSpPr txBox="1"/>
          <p:nvPr/>
        </p:nvSpPr>
        <p:spPr>
          <a:xfrm>
            <a:off x="175465" y="488887"/>
            <a:ext cx="4685246" cy="400069"/>
          </a:xfrm>
          <a:prstGeom prst="rect">
            <a:avLst/>
          </a:prstGeom>
          <a:noFill/>
          <a:ln>
            <a:noFill/>
          </a:ln>
        </p:spPr>
        <p:txBody>
          <a:bodyPr spcFirstLastPara="1" wrap="square" lIns="91425" tIns="45700" rIns="91425" bIns="45700" anchor="t" anchorCtr="0">
            <a:spAutoFit/>
          </a:bodyPr>
          <a:lstStyle/>
          <a:p>
            <a:pPr lvl="0"/>
            <a:r>
              <a:rPr lang="es-ES" sz="2000" b="1" dirty="0" err="1">
                <a:solidFill>
                  <a:schemeClr val="bg1"/>
                </a:solidFill>
              </a:rPr>
              <a:t>Fontes</a:t>
            </a:r>
            <a:r>
              <a:rPr lang="es-ES" sz="2000" b="1" dirty="0">
                <a:solidFill>
                  <a:schemeClr val="bg1"/>
                </a:solidFill>
              </a:rPr>
              <a:t> – </a:t>
            </a:r>
            <a:r>
              <a:rPr lang="es-ES" sz="2000" dirty="0" err="1">
                <a:solidFill>
                  <a:schemeClr val="bg1"/>
                </a:solidFill>
              </a:rPr>
              <a:t>Desinformação</a:t>
            </a:r>
            <a:r>
              <a:rPr lang="es-ES" sz="2000" dirty="0">
                <a:solidFill>
                  <a:schemeClr val="bg1"/>
                </a:solidFill>
              </a:rPr>
              <a:t> e democracia</a:t>
            </a:r>
            <a:endParaRPr lang="es-ES" sz="2000" b="1" dirty="0">
              <a:solidFill>
                <a:schemeClr val="bg1"/>
              </a:solidFill>
            </a:endParaRPr>
          </a:p>
        </p:txBody>
      </p:sp>
      <p:sp>
        <p:nvSpPr>
          <p:cNvPr id="5" name="Google Shape;359;p25">
            <a:extLst>
              <a:ext uri="{FF2B5EF4-FFF2-40B4-BE49-F238E27FC236}">
                <a16:creationId xmlns:a16="http://schemas.microsoft.com/office/drawing/2014/main" id="{78B77684-8B34-AEBD-C6EB-9C92D571E72D}"/>
              </a:ext>
            </a:extLst>
          </p:cNvPr>
          <p:cNvSpPr/>
          <p:nvPr/>
        </p:nvSpPr>
        <p:spPr>
          <a:xfrm>
            <a:off x="-137160" y="195118"/>
            <a:ext cx="6096000" cy="1024082"/>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 name="TextBox 8">
            <a:extLst>
              <a:ext uri="{FF2B5EF4-FFF2-40B4-BE49-F238E27FC236}">
                <a16:creationId xmlns:a16="http://schemas.microsoft.com/office/drawing/2014/main" id="{E3E59B00-E0D4-AE2A-51C1-54BFF032BC2B}"/>
              </a:ext>
            </a:extLst>
          </p:cNvPr>
          <p:cNvSpPr txBox="1"/>
          <p:nvPr/>
        </p:nvSpPr>
        <p:spPr>
          <a:xfrm>
            <a:off x="175465" y="1815422"/>
            <a:ext cx="11566749" cy="3785652"/>
          </a:xfrm>
          <a:prstGeom prst="rect">
            <a:avLst/>
          </a:prstGeom>
          <a:noFill/>
        </p:spPr>
        <p:txBody>
          <a:bodyPr wrap="square">
            <a:spAutoFit/>
          </a:bodyPr>
          <a:lstStyle/>
          <a:p>
            <a:r>
              <a:rPr lang="pt-BR" sz="1600" dirty="0" err="1"/>
              <a:t>Benkler</a:t>
            </a:r>
            <a:r>
              <a:rPr lang="pt-BR" sz="1600" dirty="0"/>
              <a:t>, Y., Faris, R., &amp; Roberts, H. (2018). </a:t>
            </a:r>
            <a:r>
              <a:rPr lang="pt-BR" sz="1600" i="1" dirty="0"/>
              <a:t>Network propaganda: </a:t>
            </a:r>
            <a:r>
              <a:rPr lang="pt-BR" sz="1600" i="1" dirty="0" err="1"/>
              <a:t>Manipulation</a:t>
            </a:r>
            <a:r>
              <a:rPr lang="pt-BR" sz="1600" i="1" dirty="0"/>
              <a:t>, </a:t>
            </a:r>
            <a:r>
              <a:rPr lang="pt-BR" sz="1600" i="1" dirty="0" err="1"/>
              <a:t>disinformation</a:t>
            </a:r>
            <a:r>
              <a:rPr lang="pt-BR" sz="1600" i="1" dirty="0"/>
              <a:t>, </a:t>
            </a:r>
            <a:r>
              <a:rPr lang="pt-BR" sz="1600" i="1" dirty="0" err="1"/>
              <a:t>and</a:t>
            </a:r>
            <a:r>
              <a:rPr lang="pt-BR" sz="1600" i="1" dirty="0"/>
              <a:t> </a:t>
            </a:r>
            <a:r>
              <a:rPr lang="pt-BR" sz="1600" i="1" dirty="0" err="1"/>
              <a:t>radicalization</a:t>
            </a:r>
            <a:r>
              <a:rPr lang="pt-BR" sz="1600" i="1" dirty="0"/>
              <a:t> in American </a:t>
            </a:r>
            <a:r>
              <a:rPr lang="pt-BR" sz="1600" i="1" dirty="0" err="1"/>
              <a:t>politics</a:t>
            </a:r>
            <a:r>
              <a:rPr lang="pt-BR" sz="1600" dirty="0"/>
              <a:t>. Oxford </a:t>
            </a:r>
            <a:r>
              <a:rPr lang="pt-BR" sz="1600" dirty="0" err="1"/>
              <a:t>University</a:t>
            </a:r>
            <a:r>
              <a:rPr lang="pt-BR" sz="1600" dirty="0"/>
              <a:t> Press.</a:t>
            </a:r>
          </a:p>
          <a:p>
            <a:pPr marL="342900" indent="-342900">
              <a:buAutoNum type="arabicPeriod"/>
            </a:pPr>
            <a:endParaRPr lang="pt-BR" sz="1600" dirty="0"/>
          </a:p>
          <a:p>
            <a:r>
              <a:rPr lang="pt-BR" sz="1600" dirty="0"/>
              <a:t>Fazio, L. K. (2020). </a:t>
            </a:r>
            <a:r>
              <a:rPr lang="pt-BR" sz="1600" dirty="0" err="1"/>
              <a:t>Pausing</a:t>
            </a:r>
            <a:r>
              <a:rPr lang="pt-BR" sz="1600" dirty="0"/>
              <a:t> </a:t>
            </a:r>
            <a:r>
              <a:rPr lang="pt-BR" sz="1600" dirty="0" err="1"/>
              <a:t>to</a:t>
            </a:r>
            <a:r>
              <a:rPr lang="pt-BR" sz="1600" dirty="0"/>
              <a:t> </a:t>
            </a:r>
            <a:r>
              <a:rPr lang="pt-BR" sz="1600" dirty="0" err="1"/>
              <a:t>consider</a:t>
            </a:r>
            <a:r>
              <a:rPr lang="pt-BR" sz="1600" dirty="0"/>
              <a:t> </a:t>
            </a:r>
            <a:r>
              <a:rPr lang="pt-BR" sz="1600" dirty="0" err="1"/>
              <a:t>why</a:t>
            </a:r>
            <a:r>
              <a:rPr lang="pt-BR" sz="1600" dirty="0"/>
              <a:t> a </a:t>
            </a:r>
            <a:r>
              <a:rPr lang="pt-BR" sz="1600" dirty="0" err="1"/>
              <a:t>headline</a:t>
            </a:r>
            <a:r>
              <a:rPr lang="pt-BR" sz="1600" dirty="0"/>
              <a:t> </a:t>
            </a:r>
            <a:r>
              <a:rPr lang="pt-BR" sz="1600" dirty="0" err="1"/>
              <a:t>is</a:t>
            </a:r>
            <a:r>
              <a:rPr lang="pt-BR" sz="1600" dirty="0"/>
              <a:t> </a:t>
            </a:r>
            <a:r>
              <a:rPr lang="pt-BR" sz="1600" dirty="0" err="1"/>
              <a:t>true</a:t>
            </a:r>
            <a:r>
              <a:rPr lang="pt-BR" sz="1600" dirty="0"/>
              <a:t> </a:t>
            </a:r>
            <a:r>
              <a:rPr lang="pt-BR" sz="1600" dirty="0" err="1"/>
              <a:t>or</a:t>
            </a:r>
            <a:r>
              <a:rPr lang="pt-BR" sz="1600" dirty="0"/>
              <a:t> false </a:t>
            </a:r>
            <a:r>
              <a:rPr lang="pt-BR" sz="1600" dirty="0" err="1"/>
              <a:t>can</a:t>
            </a:r>
            <a:r>
              <a:rPr lang="pt-BR" sz="1600" dirty="0"/>
              <a:t> help </a:t>
            </a:r>
            <a:r>
              <a:rPr lang="pt-BR" sz="1600" dirty="0" err="1"/>
              <a:t>reduce</a:t>
            </a:r>
            <a:r>
              <a:rPr lang="pt-BR" sz="1600" dirty="0"/>
              <a:t> </a:t>
            </a:r>
            <a:r>
              <a:rPr lang="pt-BR" sz="1600" dirty="0" err="1"/>
              <a:t>the</a:t>
            </a:r>
            <a:r>
              <a:rPr lang="pt-BR" sz="1600" dirty="0"/>
              <a:t> </a:t>
            </a:r>
            <a:r>
              <a:rPr lang="pt-BR" sz="1600" dirty="0" err="1"/>
              <a:t>sharing</a:t>
            </a:r>
            <a:r>
              <a:rPr lang="pt-BR" sz="1600" dirty="0"/>
              <a:t> </a:t>
            </a:r>
            <a:r>
              <a:rPr lang="pt-BR" sz="1600" dirty="0" err="1"/>
              <a:t>of</a:t>
            </a:r>
            <a:r>
              <a:rPr lang="pt-BR" sz="1600" dirty="0"/>
              <a:t> false </a:t>
            </a:r>
            <a:r>
              <a:rPr lang="pt-BR" sz="1600" dirty="0" err="1"/>
              <a:t>news</a:t>
            </a:r>
            <a:r>
              <a:rPr lang="pt-BR" sz="1600" dirty="0"/>
              <a:t>. </a:t>
            </a:r>
            <a:r>
              <a:rPr lang="pt-BR" sz="1600" i="1" dirty="0"/>
              <a:t>The Harvard Kennedy </a:t>
            </a:r>
            <a:r>
              <a:rPr lang="pt-BR" sz="1600" i="1" dirty="0" err="1"/>
              <a:t>School</a:t>
            </a:r>
            <a:r>
              <a:rPr lang="pt-BR" sz="1600" i="1" dirty="0"/>
              <a:t> (HKS) </a:t>
            </a:r>
            <a:r>
              <a:rPr lang="pt-BR" sz="1600" i="1" dirty="0" err="1"/>
              <a:t>Misinformation</a:t>
            </a:r>
            <a:r>
              <a:rPr lang="pt-BR" sz="1600" i="1" dirty="0"/>
              <a:t> Review</a:t>
            </a:r>
            <a:r>
              <a:rPr lang="pt-BR" sz="1600" dirty="0"/>
              <a:t>, </a:t>
            </a:r>
            <a:r>
              <a:rPr lang="pt-BR" sz="1600" i="1" dirty="0"/>
              <a:t>1</a:t>
            </a:r>
            <a:r>
              <a:rPr lang="pt-BR" sz="1600" dirty="0"/>
              <a:t>(2). </a:t>
            </a:r>
            <a:r>
              <a:rPr lang="pt-BR" sz="1600" dirty="0">
                <a:hlinkClick r:id="rId3"/>
              </a:rPr>
              <a:t>https://doi.org/10.37016/mr-2020-009</a:t>
            </a:r>
            <a:endParaRPr lang="pt-BR" sz="1600" dirty="0"/>
          </a:p>
          <a:p>
            <a:endParaRPr lang="pt-BR" sz="1600" dirty="0"/>
          </a:p>
          <a:p>
            <a:r>
              <a:rPr lang="pt-BR" sz="1600" dirty="0"/>
              <a:t>Lazer, D. M. J., </a:t>
            </a:r>
            <a:r>
              <a:rPr lang="pt-BR" sz="1600" dirty="0" err="1"/>
              <a:t>Baum</a:t>
            </a:r>
            <a:r>
              <a:rPr lang="pt-BR" sz="1600" dirty="0"/>
              <a:t>, M. A., </a:t>
            </a:r>
            <a:r>
              <a:rPr lang="pt-BR" sz="1600" dirty="0" err="1"/>
              <a:t>Benkler</a:t>
            </a:r>
            <a:r>
              <a:rPr lang="pt-BR" sz="1600" dirty="0"/>
              <a:t>, Y., </a:t>
            </a:r>
            <a:r>
              <a:rPr lang="pt-BR" sz="1600" dirty="0" err="1"/>
              <a:t>Berinsky</a:t>
            </a:r>
            <a:r>
              <a:rPr lang="pt-BR" sz="1600" dirty="0"/>
              <a:t>, A. J., </a:t>
            </a:r>
            <a:r>
              <a:rPr lang="pt-BR" sz="1600" dirty="0" err="1"/>
              <a:t>Greenhill</a:t>
            </a:r>
            <a:r>
              <a:rPr lang="pt-BR" sz="1600" dirty="0"/>
              <a:t>, K. M., </a:t>
            </a:r>
            <a:r>
              <a:rPr lang="pt-BR" sz="1600" dirty="0" err="1"/>
              <a:t>Menczer</a:t>
            </a:r>
            <a:r>
              <a:rPr lang="pt-BR" sz="1600" dirty="0"/>
              <a:t>, F., Metzger, M. J., </a:t>
            </a:r>
            <a:r>
              <a:rPr lang="pt-BR" sz="1600" dirty="0" err="1"/>
              <a:t>Nyhan</a:t>
            </a:r>
            <a:r>
              <a:rPr lang="pt-BR" sz="1600" dirty="0"/>
              <a:t>, B., </a:t>
            </a:r>
            <a:r>
              <a:rPr lang="pt-BR" sz="1600" dirty="0" err="1"/>
              <a:t>Pennycook</a:t>
            </a:r>
            <a:r>
              <a:rPr lang="pt-BR" sz="1600" dirty="0"/>
              <a:t>, G., Rothschild, D., </a:t>
            </a:r>
            <a:r>
              <a:rPr lang="pt-BR" sz="1600" dirty="0" err="1"/>
              <a:t>Schudson</a:t>
            </a:r>
            <a:r>
              <a:rPr lang="pt-BR" sz="1600" dirty="0"/>
              <a:t>, M., </a:t>
            </a:r>
            <a:r>
              <a:rPr lang="pt-BR" sz="1600" dirty="0" err="1"/>
              <a:t>Sloman</a:t>
            </a:r>
            <a:r>
              <a:rPr lang="pt-BR" sz="1600" dirty="0"/>
              <a:t>, S. A., </a:t>
            </a:r>
            <a:r>
              <a:rPr lang="pt-BR" sz="1600" dirty="0" err="1"/>
              <a:t>Thorson</a:t>
            </a:r>
            <a:r>
              <a:rPr lang="pt-BR" sz="1600" dirty="0"/>
              <a:t>, E. A., Watts, D. J., &amp; </a:t>
            </a:r>
            <a:r>
              <a:rPr lang="pt-BR" sz="1600" dirty="0" err="1"/>
              <a:t>Zittrain</a:t>
            </a:r>
            <a:r>
              <a:rPr lang="pt-BR" sz="1600" dirty="0"/>
              <a:t>, J. L. (2018). The </a:t>
            </a:r>
            <a:r>
              <a:rPr lang="pt-BR" sz="1600" dirty="0" err="1"/>
              <a:t>science</a:t>
            </a:r>
            <a:r>
              <a:rPr lang="pt-BR" sz="1600" dirty="0"/>
              <a:t> </a:t>
            </a:r>
            <a:r>
              <a:rPr lang="pt-BR" sz="1600" dirty="0" err="1"/>
              <a:t>of</a:t>
            </a:r>
            <a:r>
              <a:rPr lang="pt-BR" sz="1600" dirty="0"/>
              <a:t> fake </a:t>
            </a:r>
            <a:r>
              <a:rPr lang="pt-BR" sz="1600" dirty="0" err="1"/>
              <a:t>news</a:t>
            </a:r>
            <a:r>
              <a:rPr lang="pt-BR" sz="1600" dirty="0"/>
              <a:t>. </a:t>
            </a:r>
            <a:r>
              <a:rPr lang="pt-BR" sz="1600" i="1" dirty="0"/>
              <a:t>Science</a:t>
            </a:r>
            <a:r>
              <a:rPr lang="pt-BR" sz="1600" dirty="0"/>
              <a:t>, </a:t>
            </a:r>
            <a:r>
              <a:rPr lang="pt-BR" sz="1600" i="1" dirty="0"/>
              <a:t>359</a:t>
            </a:r>
            <a:r>
              <a:rPr lang="pt-BR" sz="1600" dirty="0"/>
              <a:t>(6380), 1094–1096. </a:t>
            </a:r>
            <a:r>
              <a:rPr lang="pt-BR" sz="1600" dirty="0">
                <a:hlinkClick r:id="rId4"/>
              </a:rPr>
              <a:t>https://doi.org/10.1126/science.aao2998</a:t>
            </a:r>
            <a:endParaRPr lang="pt-BR" sz="1600" dirty="0"/>
          </a:p>
          <a:p>
            <a:endParaRPr lang="pt-BR" sz="1600" dirty="0"/>
          </a:p>
          <a:p>
            <a:r>
              <a:rPr lang="pt-BR" sz="1600" dirty="0" err="1"/>
              <a:t>Suntwal</a:t>
            </a:r>
            <a:r>
              <a:rPr lang="pt-BR" sz="1600" dirty="0"/>
              <a:t>, S., Brown, S. A., &amp; Patton, M. W. (2020). </a:t>
            </a:r>
            <a:r>
              <a:rPr lang="pt-BR" sz="1600" dirty="0" err="1"/>
              <a:t>How</a:t>
            </a:r>
            <a:r>
              <a:rPr lang="pt-BR" sz="1600" dirty="0"/>
              <a:t> does </a:t>
            </a:r>
            <a:r>
              <a:rPr lang="pt-BR" sz="1600" dirty="0" err="1"/>
              <a:t>information</a:t>
            </a:r>
            <a:r>
              <a:rPr lang="pt-BR" sz="1600" dirty="0"/>
              <a:t> spread? A </a:t>
            </a:r>
            <a:r>
              <a:rPr lang="pt-BR" sz="1600" dirty="0" err="1"/>
              <a:t>study</a:t>
            </a:r>
            <a:r>
              <a:rPr lang="pt-BR" sz="1600" dirty="0"/>
              <a:t> </a:t>
            </a:r>
            <a:r>
              <a:rPr lang="pt-BR" sz="1600" dirty="0" err="1"/>
              <a:t>of</a:t>
            </a:r>
            <a:r>
              <a:rPr lang="pt-BR" sz="1600" dirty="0"/>
              <a:t> </a:t>
            </a:r>
            <a:r>
              <a:rPr lang="pt-BR" sz="1600" dirty="0" err="1"/>
              <a:t>true</a:t>
            </a:r>
            <a:r>
              <a:rPr lang="pt-BR" sz="1600" dirty="0"/>
              <a:t> </a:t>
            </a:r>
            <a:r>
              <a:rPr lang="pt-BR" sz="1600" dirty="0" err="1"/>
              <a:t>and</a:t>
            </a:r>
            <a:r>
              <a:rPr lang="pt-BR" sz="1600" dirty="0"/>
              <a:t> fake </a:t>
            </a:r>
            <a:r>
              <a:rPr lang="pt-BR" sz="1600" dirty="0" err="1"/>
              <a:t>news</a:t>
            </a:r>
            <a:r>
              <a:rPr lang="pt-BR" sz="1600" dirty="0"/>
              <a:t>. </a:t>
            </a:r>
            <a:r>
              <a:rPr lang="pt-BR" sz="1600" i="1" dirty="0" err="1"/>
              <a:t>Proceedings</a:t>
            </a:r>
            <a:r>
              <a:rPr lang="pt-BR" sz="1600" i="1" dirty="0"/>
              <a:t> </a:t>
            </a:r>
            <a:r>
              <a:rPr lang="pt-BR" sz="1600" i="1" dirty="0" err="1"/>
              <a:t>of</a:t>
            </a:r>
            <a:r>
              <a:rPr lang="pt-BR" sz="1600" i="1" dirty="0"/>
              <a:t> </a:t>
            </a:r>
            <a:r>
              <a:rPr lang="pt-BR" sz="1600" i="1" dirty="0" err="1"/>
              <a:t>the</a:t>
            </a:r>
            <a:r>
              <a:rPr lang="pt-BR" sz="1600" i="1" dirty="0"/>
              <a:t> 53rd Hawaii </a:t>
            </a:r>
            <a:r>
              <a:rPr lang="pt-BR" sz="1600" i="1" dirty="0" err="1"/>
              <a:t>International</a:t>
            </a:r>
            <a:r>
              <a:rPr lang="pt-BR" sz="1600" i="1" dirty="0"/>
              <a:t> </a:t>
            </a:r>
            <a:r>
              <a:rPr lang="pt-BR" sz="1600" i="1" dirty="0" err="1"/>
              <a:t>Conference</a:t>
            </a:r>
            <a:r>
              <a:rPr lang="pt-BR" sz="1600" i="1" dirty="0"/>
              <a:t> </a:t>
            </a:r>
            <a:r>
              <a:rPr lang="pt-BR" sz="1600" i="1" dirty="0" err="1"/>
              <a:t>on</a:t>
            </a:r>
            <a:r>
              <a:rPr lang="pt-BR" sz="1600" i="1" dirty="0"/>
              <a:t> System </a:t>
            </a:r>
            <a:r>
              <a:rPr lang="pt-BR" sz="1600" i="1" dirty="0" err="1"/>
              <a:t>Sciences</a:t>
            </a:r>
            <a:r>
              <a:rPr lang="pt-BR" sz="1600" dirty="0"/>
              <a:t>, 5893–5902. </a:t>
            </a:r>
            <a:r>
              <a:rPr lang="pt-BR" sz="1600" dirty="0">
                <a:hlinkClick r:id="rId5"/>
              </a:rPr>
              <a:t>https://hdl.handle.net/10125/64464</a:t>
            </a:r>
            <a:endParaRPr lang="pt-BR" sz="1600" dirty="0"/>
          </a:p>
          <a:p>
            <a:endParaRPr lang="pt-BR" sz="1600" dirty="0"/>
          </a:p>
          <a:p>
            <a:r>
              <a:rPr lang="pt-BR" sz="1600" dirty="0" err="1"/>
              <a:t>Vosoughi</a:t>
            </a:r>
            <a:r>
              <a:rPr lang="pt-BR" sz="1600" dirty="0"/>
              <a:t>, S., Roy, D., &amp; Aral, S. (2018). The spread </a:t>
            </a:r>
            <a:r>
              <a:rPr lang="pt-BR" sz="1600" dirty="0" err="1"/>
              <a:t>of</a:t>
            </a:r>
            <a:r>
              <a:rPr lang="pt-BR" sz="1600" dirty="0"/>
              <a:t> </a:t>
            </a:r>
            <a:r>
              <a:rPr lang="pt-BR" sz="1600" dirty="0" err="1"/>
              <a:t>true</a:t>
            </a:r>
            <a:r>
              <a:rPr lang="pt-BR" sz="1600" dirty="0"/>
              <a:t> </a:t>
            </a:r>
            <a:r>
              <a:rPr lang="pt-BR" sz="1600" dirty="0" err="1"/>
              <a:t>and</a:t>
            </a:r>
            <a:r>
              <a:rPr lang="pt-BR" sz="1600" dirty="0"/>
              <a:t> false </a:t>
            </a:r>
            <a:r>
              <a:rPr lang="pt-BR" sz="1600" dirty="0" err="1"/>
              <a:t>news</a:t>
            </a:r>
            <a:r>
              <a:rPr lang="pt-BR" sz="1600" dirty="0"/>
              <a:t> online. </a:t>
            </a:r>
            <a:r>
              <a:rPr lang="pt-BR" sz="1600" i="1" dirty="0"/>
              <a:t>Science</a:t>
            </a:r>
            <a:r>
              <a:rPr lang="pt-BR" sz="1600" dirty="0"/>
              <a:t>, </a:t>
            </a:r>
            <a:r>
              <a:rPr lang="pt-BR" sz="1600" i="1" dirty="0"/>
              <a:t>359</a:t>
            </a:r>
            <a:r>
              <a:rPr lang="pt-BR" sz="1600" dirty="0"/>
              <a:t>(6380), 1146–1151. </a:t>
            </a:r>
            <a:r>
              <a:rPr lang="pt-BR" sz="1600" dirty="0">
                <a:hlinkClick r:id="rId6"/>
              </a:rPr>
              <a:t>https://doi.org/10.1126/science.aap9559</a:t>
            </a:r>
            <a:r>
              <a:rPr lang="pt-BR" sz="1600" dirty="0"/>
              <a:t> </a:t>
            </a:r>
          </a:p>
        </p:txBody>
      </p:sp>
      <p:pic>
        <p:nvPicPr>
          <p:cNvPr id="6" name="Imagem 5">
            <a:extLst>
              <a:ext uri="{FF2B5EF4-FFF2-40B4-BE49-F238E27FC236}">
                <a16:creationId xmlns:a16="http://schemas.microsoft.com/office/drawing/2014/main" id="{8AA1590C-75AF-5044-662F-2C1875B334EC}"/>
              </a:ext>
            </a:extLst>
          </p:cNvPr>
          <p:cNvPicPr>
            <a:picLocks noChangeAspect="1"/>
          </p:cNvPicPr>
          <p:nvPr/>
        </p:nvPicPr>
        <p:blipFill>
          <a:blip r:embed="rId7"/>
          <a:stretch>
            <a:fillRect/>
          </a:stretch>
        </p:blipFill>
        <p:spPr>
          <a:xfrm>
            <a:off x="10261264" y="91071"/>
            <a:ext cx="1865572" cy="1044628"/>
          </a:xfrm>
          <a:prstGeom prst="rect">
            <a:avLst/>
          </a:prstGeom>
          <a:ln>
            <a:noFill/>
          </a:ln>
          <a:effectLst>
            <a:softEdge rad="112500"/>
          </a:effectLst>
        </p:spPr>
      </p:pic>
    </p:spTree>
    <p:extLst>
      <p:ext uri="{BB962C8B-B14F-4D97-AF65-F5344CB8AC3E}">
        <p14:creationId xmlns:p14="http://schemas.microsoft.com/office/powerpoint/2010/main" val="258092397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789">
          <a:extLst>
            <a:ext uri="{FF2B5EF4-FFF2-40B4-BE49-F238E27FC236}">
              <a16:creationId xmlns:a16="http://schemas.microsoft.com/office/drawing/2014/main" id="{26D840CF-ACF9-5496-E9E8-B268D4E32A3F}"/>
            </a:ext>
          </a:extLst>
        </p:cNvPr>
        <p:cNvGrpSpPr/>
        <p:nvPr/>
      </p:nvGrpSpPr>
      <p:grpSpPr>
        <a:xfrm>
          <a:off x="0" y="0"/>
          <a:ext cx="0" cy="0"/>
          <a:chOff x="0" y="0"/>
          <a:chExt cx="0" cy="0"/>
        </a:xfrm>
      </p:grpSpPr>
      <p:sp>
        <p:nvSpPr>
          <p:cNvPr id="2" name="Google Shape;356;p25">
            <a:extLst>
              <a:ext uri="{FF2B5EF4-FFF2-40B4-BE49-F238E27FC236}">
                <a16:creationId xmlns:a16="http://schemas.microsoft.com/office/drawing/2014/main" id="{C6C087CB-EBDA-662D-F781-7A41DA0531CD}"/>
              </a:ext>
            </a:extLst>
          </p:cNvPr>
          <p:cNvSpPr/>
          <p:nvPr/>
        </p:nvSpPr>
        <p:spPr>
          <a:xfrm>
            <a:off x="0" y="298901"/>
            <a:ext cx="5882326"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 name="Google Shape;357;p25">
            <a:extLst>
              <a:ext uri="{FF2B5EF4-FFF2-40B4-BE49-F238E27FC236}">
                <a16:creationId xmlns:a16="http://schemas.microsoft.com/office/drawing/2014/main" id="{9CCCDA5F-FC50-0165-A432-1E07E6F8DCDE}"/>
              </a:ext>
            </a:extLst>
          </p:cNvPr>
          <p:cNvSpPr txBox="1"/>
          <p:nvPr/>
        </p:nvSpPr>
        <p:spPr>
          <a:xfrm>
            <a:off x="150829" y="365757"/>
            <a:ext cx="5620706" cy="646290"/>
          </a:xfrm>
          <a:prstGeom prst="rect">
            <a:avLst/>
          </a:prstGeom>
          <a:noFill/>
          <a:ln>
            <a:noFill/>
          </a:ln>
        </p:spPr>
        <p:txBody>
          <a:bodyPr spcFirstLastPara="1" wrap="square" lIns="91425" tIns="45700" rIns="91425" bIns="45700" anchor="t" anchorCtr="0">
            <a:spAutoFit/>
          </a:bodyPr>
          <a:lstStyle/>
          <a:p>
            <a:pPr lvl="0"/>
            <a:r>
              <a:rPr lang="es-ES" sz="1800" b="1" dirty="0" err="1">
                <a:solidFill>
                  <a:schemeClr val="bg1"/>
                </a:solidFill>
              </a:rPr>
              <a:t>Fontes</a:t>
            </a:r>
            <a:r>
              <a:rPr lang="es-ES" sz="1800" b="1" dirty="0">
                <a:solidFill>
                  <a:schemeClr val="bg1"/>
                </a:solidFill>
              </a:rPr>
              <a:t> - </a:t>
            </a:r>
            <a:r>
              <a:rPr lang="es-ES" sz="1800" dirty="0" err="1">
                <a:solidFill>
                  <a:schemeClr val="bg1"/>
                </a:solidFill>
              </a:rPr>
              <a:t>Governança</a:t>
            </a:r>
            <a:r>
              <a:rPr lang="es-ES" sz="1800" dirty="0">
                <a:solidFill>
                  <a:schemeClr val="bg1"/>
                </a:solidFill>
              </a:rPr>
              <a:t> digital e </a:t>
            </a:r>
            <a:r>
              <a:rPr lang="es-ES" sz="1800" dirty="0" err="1">
                <a:solidFill>
                  <a:schemeClr val="bg1"/>
                </a:solidFill>
              </a:rPr>
              <a:t>regulação</a:t>
            </a:r>
            <a:r>
              <a:rPr lang="es-ES" sz="1800" dirty="0">
                <a:solidFill>
                  <a:schemeClr val="bg1"/>
                </a:solidFill>
              </a:rPr>
              <a:t> das plataformas </a:t>
            </a:r>
            <a:endParaRPr lang="es-ES" sz="1800" b="1" dirty="0">
              <a:solidFill>
                <a:schemeClr val="bg1"/>
              </a:solidFill>
            </a:endParaRPr>
          </a:p>
        </p:txBody>
      </p:sp>
      <p:sp>
        <p:nvSpPr>
          <p:cNvPr id="5" name="Google Shape;359;p25">
            <a:extLst>
              <a:ext uri="{FF2B5EF4-FFF2-40B4-BE49-F238E27FC236}">
                <a16:creationId xmlns:a16="http://schemas.microsoft.com/office/drawing/2014/main" id="{03226E02-764C-9CB3-ED83-03BDFB6D378B}"/>
              </a:ext>
            </a:extLst>
          </p:cNvPr>
          <p:cNvSpPr/>
          <p:nvPr/>
        </p:nvSpPr>
        <p:spPr>
          <a:xfrm>
            <a:off x="-137160" y="195118"/>
            <a:ext cx="6096000" cy="1024082"/>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 name="TextBox 6">
            <a:extLst>
              <a:ext uri="{FF2B5EF4-FFF2-40B4-BE49-F238E27FC236}">
                <a16:creationId xmlns:a16="http://schemas.microsoft.com/office/drawing/2014/main" id="{98BCE976-D57A-6E6B-D85B-29BE6C5960A4}"/>
              </a:ext>
            </a:extLst>
          </p:cNvPr>
          <p:cNvSpPr txBox="1"/>
          <p:nvPr/>
        </p:nvSpPr>
        <p:spPr>
          <a:xfrm>
            <a:off x="150829" y="1322983"/>
            <a:ext cx="12041171" cy="5478423"/>
          </a:xfrm>
          <a:prstGeom prst="rect">
            <a:avLst/>
          </a:prstGeom>
          <a:noFill/>
        </p:spPr>
        <p:txBody>
          <a:bodyPr wrap="square">
            <a:spAutoFit/>
          </a:bodyPr>
          <a:lstStyle/>
          <a:p>
            <a:pPr>
              <a:buNone/>
            </a:pPr>
            <a:r>
              <a:rPr lang="pt-BR" sz="1200" dirty="0" err="1">
                <a:solidFill>
                  <a:srgbClr val="303030"/>
                </a:solidFill>
                <a:effectLst/>
              </a:rPr>
              <a:t>Abrusci</a:t>
            </a:r>
            <a:r>
              <a:rPr lang="pt-BR" sz="1200" dirty="0">
                <a:solidFill>
                  <a:srgbClr val="303030"/>
                </a:solidFill>
                <a:effectLst/>
              </a:rPr>
              <a:t>, E. (2024). The UK Online </a:t>
            </a:r>
            <a:r>
              <a:rPr lang="pt-BR" sz="1200" dirty="0" err="1">
                <a:solidFill>
                  <a:srgbClr val="303030"/>
                </a:solidFill>
                <a:effectLst/>
              </a:rPr>
              <a:t>Safety</a:t>
            </a:r>
            <a:r>
              <a:rPr lang="pt-BR" sz="1200" dirty="0">
                <a:solidFill>
                  <a:srgbClr val="303030"/>
                </a:solidFill>
                <a:effectLst/>
              </a:rPr>
              <a:t> </a:t>
            </a:r>
            <a:r>
              <a:rPr lang="pt-BR" sz="1200" dirty="0" err="1">
                <a:solidFill>
                  <a:srgbClr val="303030"/>
                </a:solidFill>
                <a:effectLst/>
              </a:rPr>
              <a:t>Act</a:t>
            </a:r>
            <a:r>
              <a:rPr lang="pt-BR" sz="1200" dirty="0">
                <a:solidFill>
                  <a:srgbClr val="303030"/>
                </a:solidFill>
                <a:effectLst/>
              </a:rPr>
              <a:t>, </a:t>
            </a:r>
            <a:r>
              <a:rPr lang="pt-BR" sz="1200" dirty="0" err="1">
                <a:solidFill>
                  <a:srgbClr val="303030"/>
                </a:solidFill>
                <a:effectLst/>
              </a:rPr>
              <a:t>the</a:t>
            </a:r>
            <a:r>
              <a:rPr lang="pt-BR" sz="1200" dirty="0">
                <a:solidFill>
                  <a:srgbClr val="303030"/>
                </a:solidFill>
                <a:effectLst/>
              </a:rPr>
              <a:t> EU Digital Services </a:t>
            </a:r>
            <a:r>
              <a:rPr lang="pt-BR" sz="1200" dirty="0" err="1">
                <a:solidFill>
                  <a:srgbClr val="303030"/>
                </a:solidFill>
                <a:effectLst/>
              </a:rPr>
              <a:t>Act</a:t>
            </a:r>
            <a:r>
              <a:rPr lang="pt-BR" sz="1200" dirty="0">
                <a:solidFill>
                  <a:srgbClr val="303030"/>
                </a:solidFill>
                <a:effectLst/>
              </a:rPr>
              <a:t> </a:t>
            </a:r>
            <a:r>
              <a:rPr lang="pt-BR" sz="1200" dirty="0" err="1">
                <a:solidFill>
                  <a:srgbClr val="303030"/>
                </a:solidFill>
                <a:effectLst/>
              </a:rPr>
              <a:t>and</a:t>
            </a:r>
            <a:r>
              <a:rPr lang="pt-BR" sz="1200" dirty="0">
                <a:solidFill>
                  <a:srgbClr val="303030"/>
                </a:solidFill>
                <a:effectLst/>
              </a:rPr>
              <a:t> online </a:t>
            </a:r>
            <a:r>
              <a:rPr lang="pt-BR" sz="1200" dirty="0" err="1">
                <a:solidFill>
                  <a:srgbClr val="303030"/>
                </a:solidFill>
                <a:effectLst/>
              </a:rPr>
              <a:t>disinformation</a:t>
            </a:r>
            <a:r>
              <a:rPr lang="pt-BR" sz="1200" dirty="0">
                <a:solidFill>
                  <a:srgbClr val="303030"/>
                </a:solidFill>
                <a:effectLst/>
              </a:rPr>
              <a:t>: </a:t>
            </a:r>
            <a:r>
              <a:rPr lang="pt-BR" sz="1200" dirty="0" err="1">
                <a:solidFill>
                  <a:srgbClr val="303030"/>
                </a:solidFill>
                <a:effectLst/>
              </a:rPr>
              <a:t>Is</a:t>
            </a:r>
            <a:r>
              <a:rPr lang="pt-BR" sz="1200" dirty="0">
                <a:solidFill>
                  <a:srgbClr val="303030"/>
                </a:solidFill>
                <a:effectLst/>
              </a:rPr>
              <a:t> </a:t>
            </a:r>
            <a:r>
              <a:rPr lang="pt-BR" sz="1200" dirty="0" err="1">
                <a:solidFill>
                  <a:srgbClr val="303030"/>
                </a:solidFill>
                <a:effectLst/>
              </a:rPr>
              <a:t>the</a:t>
            </a:r>
            <a:r>
              <a:rPr lang="pt-BR" sz="1200" dirty="0">
                <a:solidFill>
                  <a:srgbClr val="303030"/>
                </a:solidFill>
                <a:effectLst/>
              </a:rPr>
              <a:t> </a:t>
            </a:r>
            <a:r>
              <a:rPr lang="pt-BR" sz="1200" dirty="0" err="1">
                <a:solidFill>
                  <a:srgbClr val="303030"/>
                </a:solidFill>
                <a:effectLst/>
              </a:rPr>
              <a:t>right</a:t>
            </a:r>
            <a:r>
              <a:rPr lang="pt-BR" sz="1200" dirty="0">
                <a:solidFill>
                  <a:srgbClr val="303030"/>
                </a:solidFill>
                <a:effectLst/>
              </a:rPr>
              <a:t> </a:t>
            </a:r>
            <a:r>
              <a:rPr lang="pt-BR" sz="1200" dirty="0" err="1">
                <a:solidFill>
                  <a:srgbClr val="303030"/>
                </a:solidFill>
                <a:effectLst/>
              </a:rPr>
              <a:t>to</a:t>
            </a:r>
            <a:r>
              <a:rPr lang="pt-BR" sz="1200" dirty="0">
                <a:solidFill>
                  <a:srgbClr val="303030"/>
                </a:solidFill>
                <a:effectLst/>
              </a:rPr>
              <a:t> </a:t>
            </a:r>
            <a:r>
              <a:rPr lang="pt-BR" sz="1200" dirty="0" err="1">
                <a:solidFill>
                  <a:srgbClr val="303030"/>
                </a:solidFill>
                <a:effectLst/>
              </a:rPr>
              <a:t>political</a:t>
            </a:r>
            <a:r>
              <a:rPr lang="pt-BR" sz="1200" dirty="0">
                <a:solidFill>
                  <a:srgbClr val="303030"/>
                </a:solidFill>
                <a:effectLst/>
              </a:rPr>
              <a:t> </a:t>
            </a:r>
            <a:r>
              <a:rPr lang="pt-BR" sz="1200" dirty="0" err="1">
                <a:solidFill>
                  <a:srgbClr val="303030"/>
                </a:solidFill>
                <a:effectLst/>
              </a:rPr>
              <a:t>participation</a:t>
            </a:r>
            <a:r>
              <a:rPr lang="pt-BR" sz="1200" dirty="0">
                <a:solidFill>
                  <a:srgbClr val="303030"/>
                </a:solidFill>
                <a:effectLst/>
              </a:rPr>
              <a:t> </a:t>
            </a:r>
            <a:r>
              <a:rPr lang="pt-BR" sz="1200" dirty="0" err="1">
                <a:solidFill>
                  <a:srgbClr val="303030"/>
                </a:solidFill>
                <a:effectLst/>
              </a:rPr>
              <a:t>adequately</a:t>
            </a:r>
            <a:r>
              <a:rPr lang="pt-BR" sz="1200" dirty="0">
                <a:solidFill>
                  <a:srgbClr val="303030"/>
                </a:solidFill>
                <a:effectLst/>
              </a:rPr>
              <a:t> </a:t>
            </a:r>
            <a:r>
              <a:rPr lang="pt-BR" sz="1200" dirty="0" err="1">
                <a:solidFill>
                  <a:srgbClr val="303030"/>
                </a:solidFill>
                <a:effectLst/>
              </a:rPr>
              <a:t>protected</a:t>
            </a:r>
            <a:r>
              <a:rPr lang="pt-BR" sz="1200" dirty="0">
                <a:solidFill>
                  <a:srgbClr val="303030"/>
                </a:solidFill>
                <a:effectLst/>
              </a:rPr>
              <a:t>? </a:t>
            </a:r>
            <a:r>
              <a:rPr lang="pt-BR" sz="1200" i="1" dirty="0" err="1">
                <a:solidFill>
                  <a:srgbClr val="303030"/>
                </a:solidFill>
                <a:effectLst/>
              </a:rPr>
              <a:t>Journal</a:t>
            </a:r>
            <a:r>
              <a:rPr lang="pt-BR" sz="1200" i="1" dirty="0">
                <a:solidFill>
                  <a:srgbClr val="303030"/>
                </a:solidFill>
                <a:effectLst/>
              </a:rPr>
              <a:t> </a:t>
            </a:r>
            <a:r>
              <a:rPr lang="pt-BR" sz="1200" i="1" dirty="0" err="1">
                <a:solidFill>
                  <a:srgbClr val="303030"/>
                </a:solidFill>
                <a:effectLst/>
              </a:rPr>
              <a:t>of</a:t>
            </a:r>
            <a:r>
              <a:rPr lang="pt-BR" sz="1200" i="1" dirty="0">
                <a:solidFill>
                  <a:srgbClr val="303030"/>
                </a:solidFill>
                <a:effectLst/>
              </a:rPr>
              <a:t> Media Law, 16</a:t>
            </a:r>
            <a:r>
              <a:rPr lang="pt-BR" sz="1200" dirty="0">
                <a:solidFill>
                  <a:srgbClr val="303030"/>
                </a:solidFill>
                <a:effectLst/>
              </a:rPr>
              <a:t>(2), 440–467. </a:t>
            </a:r>
            <a:r>
              <a:rPr lang="pt-BR" sz="1200" dirty="0">
                <a:solidFill>
                  <a:srgbClr val="303030"/>
                </a:solidFill>
                <a:effectLst/>
                <a:hlinkClick r:id="rId3"/>
              </a:rPr>
              <a:t>https://doi.org/10.1080/17577632.2024.2425551</a:t>
            </a:r>
            <a:endParaRPr lang="pt-BR" sz="1200" dirty="0">
              <a:solidFill>
                <a:srgbClr val="303030"/>
              </a:solidFill>
              <a:effectLst/>
            </a:endParaRPr>
          </a:p>
          <a:p>
            <a:pPr>
              <a:buNone/>
            </a:pPr>
            <a:endParaRPr lang="pt-BR" sz="1200" dirty="0">
              <a:solidFill>
                <a:srgbClr val="303030"/>
              </a:solidFill>
              <a:effectLst/>
            </a:endParaRPr>
          </a:p>
          <a:p>
            <a:pPr>
              <a:buNone/>
            </a:pPr>
            <a:r>
              <a:rPr lang="pt-BR" sz="1200" dirty="0">
                <a:solidFill>
                  <a:srgbClr val="303030"/>
                </a:solidFill>
                <a:effectLst/>
              </a:rPr>
              <a:t>Darius, P., Breuer, J., </a:t>
            </a:r>
            <a:r>
              <a:rPr lang="pt-BR" sz="1200" dirty="0" err="1">
                <a:solidFill>
                  <a:srgbClr val="303030"/>
                </a:solidFill>
                <a:effectLst/>
              </a:rPr>
              <a:t>Kruschinski</a:t>
            </a:r>
            <a:r>
              <a:rPr lang="pt-BR" sz="1200" dirty="0">
                <a:solidFill>
                  <a:srgbClr val="303030"/>
                </a:solidFill>
                <a:effectLst/>
              </a:rPr>
              <a:t>, S., </a:t>
            </a:r>
            <a:r>
              <a:rPr lang="pt-BR" sz="1200" dirty="0" err="1">
                <a:solidFill>
                  <a:srgbClr val="303030"/>
                </a:solidFill>
                <a:effectLst/>
              </a:rPr>
              <a:t>Loecherbach</a:t>
            </a:r>
            <a:r>
              <a:rPr lang="pt-BR" sz="1200" dirty="0">
                <a:solidFill>
                  <a:srgbClr val="303030"/>
                </a:solidFill>
                <a:effectLst/>
              </a:rPr>
              <a:t>, F., </a:t>
            </a:r>
            <a:r>
              <a:rPr lang="pt-BR" sz="1200" dirty="0" err="1">
                <a:solidFill>
                  <a:srgbClr val="303030"/>
                </a:solidFill>
                <a:effectLst/>
              </a:rPr>
              <a:t>Riedl</a:t>
            </a:r>
            <a:r>
              <a:rPr lang="pt-BR" sz="1200" dirty="0">
                <a:solidFill>
                  <a:srgbClr val="303030"/>
                </a:solidFill>
                <a:effectLst/>
              </a:rPr>
              <a:t>, J., &amp; </a:t>
            </a:r>
            <a:r>
              <a:rPr lang="pt-BR" sz="1200" dirty="0" err="1">
                <a:solidFill>
                  <a:srgbClr val="303030"/>
                </a:solidFill>
                <a:effectLst/>
              </a:rPr>
              <a:t>Stier</a:t>
            </a:r>
            <a:r>
              <a:rPr lang="pt-BR" sz="1200" dirty="0">
                <a:solidFill>
                  <a:srgbClr val="303030"/>
                </a:solidFill>
                <a:effectLst/>
              </a:rPr>
              <a:t>, S. (2026). </a:t>
            </a:r>
            <a:r>
              <a:rPr lang="pt-BR" sz="1200" dirty="0" err="1">
                <a:solidFill>
                  <a:srgbClr val="303030"/>
                </a:solidFill>
                <a:effectLst/>
              </a:rPr>
              <a:t>Election</a:t>
            </a:r>
            <a:r>
              <a:rPr lang="pt-BR" sz="1200" dirty="0">
                <a:solidFill>
                  <a:srgbClr val="303030"/>
                </a:solidFill>
                <a:effectLst/>
              </a:rPr>
              <a:t> </a:t>
            </a:r>
            <a:r>
              <a:rPr lang="pt-BR" sz="1200" dirty="0" err="1">
                <a:solidFill>
                  <a:srgbClr val="303030"/>
                </a:solidFill>
                <a:effectLst/>
              </a:rPr>
              <a:t>research</a:t>
            </a:r>
            <a:r>
              <a:rPr lang="pt-BR" sz="1200" dirty="0">
                <a:solidFill>
                  <a:srgbClr val="303030"/>
                </a:solidFill>
                <a:effectLst/>
              </a:rPr>
              <a:t> in </a:t>
            </a:r>
            <a:r>
              <a:rPr lang="pt-BR" sz="1200" dirty="0" err="1">
                <a:solidFill>
                  <a:srgbClr val="303030"/>
                </a:solidFill>
                <a:effectLst/>
              </a:rPr>
              <a:t>the</a:t>
            </a:r>
            <a:r>
              <a:rPr lang="pt-BR" sz="1200" dirty="0">
                <a:solidFill>
                  <a:srgbClr val="303030"/>
                </a:solidFill>
                <a:effectLst/>
              </a:rPr>
              <a:t> age </a:t>
            </a:r>
            <a:r>
              <a:rPr lang="pt-BR" sz="1200" dirty="0" err="1">
                <a:solidFill>
                  <a:srgbClr val="303030"/>
                </a:solidFill>
                <a:effectLst/>
              </a:rPr>
              <a:t>of</a:t>
            </a:r>
            <a:r>
              <a:rPr lang="pt-BR" sz="1200" dirty="0">
                <a:solidFill>
                  <a:srgbClr val="303030"/>
                </a:solidFill>
                <a:effectLst/>
              </a:rPr>
              <a:t> </a:t>
            </a:r>
            <a:r>
              <a:rPr lang="pt-BR" sz="1200" dirty="0" err="1">
                <a:solidFill>
                  <a:srgbClr val="303030"/>
                </a:solidFill>
                <a:effectLst/>
              </a:rPr>
              <a:t>regulated</a:t>
            </a:r>
            <a:r>
              <a:rPr lang="pt-BR" sz="1200" dirty="0">
                <a:solidFill>
                  <a:srgbClr val="303030"/>
                </a:solidFill>
                <a:effectLst/>
              </a:rPr>
              <a:t> data </a:t>
            </a:r>
            <a:r>
              <a:rPr lang="pt-BR" sz="1200" dirty="0" err="1">
                <a:solidFill>
                  <a:srgbClr val="303030"/>
                </a:solidFill>
                <a:effectLst/>
              </a:rPr>
              <a:t>access</a:t>
            </a:r>
            <a:r>
              <a:rPr lang="pt-BR" sz="1200" dirty="0">
                <a:solidFill>
                  <a:srgbClr val="303030"/>
                </a:solidFill>
                <a:effectLst/>
              </a:rPr>
              <a:t> </a:t>
            </a:r>
            <a:r>
              <a:rPr lang="pt-BR" sz="1200" dirty="0" err="1">
                <a:solidFill>
                  <a:srgbClr val="303030"/>
                </a:solidFill>
                <a:effectLst/>
              </a:rPr>
              <a:t>under</a:t>
            </a:r>
            <a:r>
              <a:rPr lang="pt-BR" sz="1200" dirty="0">
                <a:solidFill>
                  <a:srgbClr val="303030"/>
                </a:solidFill>
                <a:effectLst/>
              </a:rPr>
              <a:t> </a:t>
            </a:r>
            <a:r>
              <a:rPr lang="pt-BR" sz="1200" dirty="0" err="1">
                <a:solidFill>
                  <a:srgbClr val="303030"/>
                </a:solidFill>
                <a:effectLst/>
              </a:rPr>
              <a:t>the</a:t>
            </a:r>
            <a:r>
              <a:rPr lang="pt-BR" sz="1200" dirty="0">
                <a:solidFill>
                  <a:srgbClr val="303030"/>
                </a:solidFill>
                <a:effectLst/>
              </a:rPr>
              <a:t> EU Digital Services </a:t>
            </a:r>
            <a:r>
              <a:rPr lang="pt-BR" sz="1200" dirty="0" err="1">
                <a:solidFill>
                  <a:srgbClr val="303030"/>
                </a:solidFill>
                <a:effectLst/>
              </a:rPr>
              <a:t>Act</a:t>
            </a:r>
            <a:r>
              <a:rPr lang="pt-BR" sz="1200" dirty="0">
                <a:solidFill>
                  <a:srgbClr val="303030"/>
                </a:solidFill>
                <a:effectLst/>
              </a:rPr>
              <a:t>. </a:t>
            </a:r>
            <a:r>
              <a:rPr lang="pt-BR" sz="1200" i="1" dirty="0">
                <a:solidFill>
                  <a:srgbClr val="303030"/>
                </a:solidFill>
                <a:effectLst/>
              </a:rPr>
              <a:t>Internet </a:t>
            </a:r>
            <a:r>
              <a:rPr lang="pt-BR" sz="1200" i="1" dirty="0" err="1">
                <a:solidFill>
                  <a:srgbClr val="303030"/>
                </a:solidFill>
                <a:effectLst/>
              </a:rPr>
              <a:t>Policy</a:t>
            </a:r>
            <a:r>
              <a:rPr lang="pt-BR" sz="1200" i="1" dirty="0">
                <a:solidFill>
                  <a:srgbClr val="303030"/>
                </a:solidFill>
                <a:effectLst/>
              </a:rPr>
              <a:t> Review, 15</a:t>
            </a:r>
            <a:r>
              <a:rPr lang="pt-BR" sz="1200" dirty="0">
                <a:solidFill>
                  <a:srgbClr val="303030"/>
                </a:solidFill>
                <a:effectLst/>
              </a:rPr>
              <a:t>(1). </a:t>
            </a:r>
            <a:r>
              <a:rPr lang="pt-BR" sz="1200" dirty="0">
                <a:solidFill>
                  <a:srgbClr val="303030"/>
                </a:solidFill>
                <a:effectLst/>
                <a:hlinkClick r:id="rId4"/>
              </a:rPr>
              <a:t>https://doi.org/10.14763/2026.1.2080</a:t>
            </a:r>
            <a:endParaRPr lang="pt-BR" sz="1200" dirty="0">
              <a:solidFill>
                <a:srgbClr val="303030"/>
              </a:solidFill>
              <a:effectLst/>
            </a:endParaRPr>
          </a:p>
          <a:p>
            <a:pPr>
              <a:buNone/>
            </a:pPr>
            <a:endParaRPr lang="pt-BR" sz="1200" dirty="0">
              <a:solidFill>
                <a:srgbClr val="303030"/>
              </a:solidFill>
              <a:effectLst/>
            </a:endParaRPr>
          </a:p>
          <a:p>
            <a:pPr>
              <a:buNone/>
            </a:pPr>
            <a:r>
              <a:rPr lang="pt-BR" sz="1200" dirty="0">
                <a:solidFill>
                  <a:srgbClr val="303030"/>
                </a:solidFill>
                <a:effectLst/>
              </a:rPr>
              <a:t>De </a:t>
            </a:r>
            <a:r>
              <a:rPr lang="pt-BR" sz="1200" dirty="0" err="1">
                <a:solidFill>
                  <a:srgbClr val="303030"/>
                </a:solidFill>
                <a:effectLst/>
              </a:rPr>
              <a:t>Gregorio</a:t>
            </a:r>
            <a:r>
              <a:rPr lang="pt-BR" sz="1200" dirty="0">
                <a:solidFill>
                  <a:srgbClr val="303030"/>
                </a:solidFill>
                <a:effectLst/>
              </a:rPr>
              <a:t>, G., &amp; </a:t>
            </a:r>
            <a:r>
              <a:rPr lang="pt-BR" sz="1200" dirty="0" err="1">
                <a:solidFill>
                  <a:srgbClr val="303030"/>
                </a:solidFill>
                <a:effectLst/>
              </a:rPr>
              <a:t>Pollicino</a:t>
            </a:r>
            <a:r>
              <a:rPr lang="pt-BR" sz="1200" dirty="0">
                <a:solidFill>
                  <a:srgbClr val="303030"/>
                </a:solidFill>
                <a:effectLst/>
              </a:rPr>
              <a:t>, O. (2025). The </a:t>
            </a:r>
            <a:r>
              <a:rPr lang="pt-BR" sz="1200" dirty="0" err="1">
                <a:solidFill>
                  <a:srgbClr val="303030"/>
                </a:solidFill>
                <a:effectLst/>
              </a:rPr>
              <a:t>European</a:t>
            </a:r>
            <a:r>
              <a:rPr lang="pt-BR" sz="1200" dirty="0">
                <a:solidFill>
                  <a:srgbClr val="303030"/>
                </a:solidFill>
                <a:effectLst/>
              </a:rPr>
              <a:t> </a:t>
            </a:r>
            <a:r>
              <a:rPr lang="pt-BR" sz="1200" dirty="0" err="1">
                <a:solidFill>
                  <a:srgbClr val="303030"/>
                </a:solidFill>
                <a:effectLst/>
              </a:rPr>
              <a:t>constitutional</a:t>
            </a:r>
            <a:r>
              <a:rPr lang="pt-BR" sz="1200" dirty="0">
                <a:solidFill>
                  <a:srgbClr val="303030"/>
                </a:solidFill>
                <a:effectLst/>
              </a:rPr>
              <a:t> </a:t>
            </a:r>
            <a:r>
              <a:rPr lang="pt-BR" sz="1200" dirty="0" err="1">
                <a:solidFill>
                  <a:srgbClr val="303030"/>
                </a:solidFill>
                <a:effectLst/>
              </a:rPr>
              <a:t>way</a:t>
            </a:r>
            <a:r>
              <a:rPr lang="pt-BR" sz="1200" dirty="0">
                <a:solidFill>
                  <a:srgbClr val="303030"/>
                </a:solidFill>
                <a:effectLst/>
              </a:rPr>
              <a:t> </a:t>
            </a:r>
            <a:r>
              <a:rPr lang="pt-BR" sz="1200" dirty="0" err="1">
                <a:solidFill>
                  <a:srgbClr val="303030"/>
                </a:solidFill>
                <a:effectLst/>
              </a:rPr>
              <a:t>to</a:t>
            </a:r>
            <a:r>
              <a:rPr lang="pt-BR" sz="1200" dirty="0">
                <a:solidFill>
                  <a:srgbClr val="303030"/>
                </a:solidFill>
                <a:effectLst/>
              </a:rPr>
              <a:t> </a:t>
            </a:r>
            <a:r>
              <a:rPr lang="pt-BR" sz="1200" dirty="0" err="1">
                <a:solidFill>
                  <a:srgbClr val="303030"/>
                </a:solidFill>
                <a:effectLst/>
              </a:rPr>
              <a:t>address</a:t>
            </a:r>
            <a:r>
              <a:rPr lang="pt-BR" sz="1200" dirty="0">
                <a:solidFill>
                  <a:srgbClr val="303030"/>
                </a:solidFill>
                <a:effectLst/>
              </a:rPr>
              <a:t> </a:t>
            </a:r>
            <a:r>
              <a:rPr lang="pt-BR" sz="1200" dirty="0" err="1">
                <a:solidFill>
                  <a:srgbClr val="303030"/>
                </a:solidFill>
                <a:effectLst/>
              </a:rPr>
              <a:t>disinformation</a:t>
            </a:r>
            <a:r>
              <a:rPr lang="pt-BR" sz="1200" dirty="0">
                <a:solidFill>
                  <a:srgbClr val="303030"/>
                </a:solidFill>
                <a:effectLst/>
              </a:rPr>
              <a:t> in </a:t>
            </a:r>
            <a:r>
              <a:rPr lang="pt-BR" sz="1200" dirty="0" err="1">
                <a:solidFill>
                  <a:srgbClr val="303030"/>
                </a:solidFill>
                <a:effectLst/>
              </a:rPr>
              <a:t>the</a:t>
            </a:r>
            <a:r>
              <a:rPr lang="pt-BR" sz="1200" dirty="0">
                <a:solidFill>
                  <a:srgbClr val="303030"/>
                </a:solidFill>
                <a:effectLst/>
              </a:rPr>
              <a:t> age </a:t>
            </a:r>
            <a:r>
              <a:rPr lang="pt-BR" sz="1200" dirty="0" err="1">
                <a:solidFill>
                  <a:srgbClr val="303030"/>
                </a:solidFill>
                <a:effectLst/>
              </a:rPr>
              <a:t>of</a:t>
            </a:r>
            <a:r>
              <a:rPr lang="pt-BR" sz="1200" dirty="0">
                <a:solidFill>
                  <a:srgbClr val="303030"/>
                </a:solidFill>
                <a:effectLst/>
              </a:rPr>
              <a:t> artificial </a:t>
            </a:r>
            <a:r>
              <a:rPr lang="pt-BR" sz="1200" dirty="0" err="1">
                <a:solidFill>
                  <a:srgbClr val="303030"/>
                </a:solidFill>
                <a:effectLst/>
              </a:rPr>
              <a:t>intelligence</a:t>
            </a:r>
            <a:r>
              <a:rPr lang="pt-BR" sz="1200" dirty="0">
                <a:solidFill>
                  <a:srgbClr val="303030"/>
                </a:solidFill>
                <a:effectLst/>
              </a:rPr>
              <a:t>. </a:t>
            </a:r>
            <a:r>
              <a:rPr lang="pt-BR" sz="1200" i="1" dirty="0">
                <a:solidFill>
                  <a:srgbClr val="303030"/>
                </a:solidFill>
                <a:effectLst/>
              </a:rPr>
              <a:t>German Law </a:t>
            </a:r>
            <a:r>
              <a:rPr lang="pt-BR" sz="1200" i="1" dirty="0" err="1">
                <a:solidFill>
                  <a:srgbClr val="303030"/>
                </a:solidFill>
                <a:effectLst/>
              </a:rPr>
              <a:t>Journal</a:t>
            </a:r>
            <a:r>
              <a:rPr lang="pt-BR" sz="1200" i="1" dirty="0">
                <a:solidFill>
                  <a:srgbClr val="303030"/>
                </a:solidFill>
                <a:effectLst/>
              </a:rPr>
              <a:t>, 26</a:t>
            </a:r>
            <a:r>
              <a:rPr lang="pt-BR" sz="1200" dirty="0">
                <a:solidFill>
                  <a:srgbClr val="303030"/>
                </a:solidFill>
                <a:effectLst/>
              </a:rPr>
              <a:t>, 449–470. </a:t>
            </a:r>
            <a:r>
              <a:rPr lang="pt-BR" sz="1200" dirty="0">
                <a:solidFill>
                  <a:srgbClr val="303030"/>
                </a:solidFill>
                <a:effectLst/>
                <a:hlinkClick r:id="rId5"/>
              </a:rPr>
              <a:t>https://doi.org/10.1017/glj.2025.24</a:t>
            </a:r>
            <a:endParaRPr lang="pt-BR" sz="1200" dirty="0">
              <a:solidFill>
                <a:srgbClr val="303030"/>
              </a:solidFill>
              <a:effectLst/>
            </a:endParaRPr>
          </a:p>
          <a:p>
            <a:pPr>
              <a:buNone/>
            </a:pPr>
            <a:endParaRPr lang="pt-BR" sz="1200" dirty="0">
              <a:solidFill>
                <a:srgbClr val="303030"/>
              </a:solidFill>
              <a:effectLst/>
            </a:endParaRPr>
          </a:p>
          <a:p>
            <a:pPr>
              <a:buNone/>
            </a:pPr>
            <a:r>
              <a:rPr lang="pt-BR" sz="1200" dirty="0" err="1">
                <a:solidFill>
                  <a:srgbClr val="303030"/>
                </a:solidFill>
                <a:effectLst/>
              </a:rPr>
              <a:t>Gsenger</a:t>
            </a:r>
            <a:r>
              <a:rPr lang="pt-BR" sz="1200" dirty="0">
                <a:solidFill>
                  <a:srgbClr val="303030"/>
                </a:solidFill>
                <a:effectLst/>
              </a:rPr>
              <a:t>, R. (2025). Platform </a:t>
            </a:r>
            <a:r>
              <a:rPr lang="pt-BR" sz="1200" dirty="0" err="1">
                <a:solidFill>
                  <a:srgbClr val="303030"/>
                </a:solidFill>
                <a:effectLst/>
              </a:rPr>
              <a:t>governance</a:t>
            </a:r>
            <a:r>
              <a:rPr lang="pt-BR" sz="1200" dirty="0">
                <a:solidFill>
                  <a:srgbClr val="303030"/>
                </a:solidFill>
                <a:effectLst/>
              </a:rPr>
              <a:t> </a:t>
            </a:r>
            <a:r>
              <a:rPr lang="pt-BR" sz="1200" dirty="0" err="1">
                <a:solidFill>
                  <a:srgbClr val="303030"/>
                </a:solidFill>
                <a:effectLst/>
              </a:rPr>
              <a:t>under</a:t>
            </a:r>
            <a:r>
              <a:rPr lang="pt-BR" sz="1200" dirty="0">
                <a:solidFill>
                  <a:srgbClr val="303030"/>
                </a:solidFill>
                <a:effectLst/>
              </a:rPr>
              <a:t> </a:t>
            </a:r>
            <a:r>
              <a:rPr lang="pt-BR" sz="1200" dirty="0" err="1">
                <a:solidFill>
                  <a:srgbClr val="303030"/>
                </a:solidFill>
                <a:effectLst/>
              </a:rPr>
              <a:t>the</a:t>
            </a:r>
            <a:r>
              <a:rPr lang="pt-BR" sz="1200" dirty="0">
                <a:solidFill>
                  <a:srgbClr val="303030"/>
                </a:solidFill>
                <a:effectLst/>
              </a:rPr>
              <a:t> Digital Services </a:t>
            </a:r>
            <a:r>
              <a:rPr lang="pt-BR" sz="1200" dirty="0" err="1">
                <a:solidFill>
                  <a:srgbClr val="303030"/>
                </a:solidFill>
                <a:effectLst/>
              </a:rPr>
              <a:t>Act</a:t>
            </a:r>
            <a:r>
              <a:rPr lang="pt-BR" sz="1200" dirty="0">
                <a:solidFill>
                  <a:srgbClr val="303030"/>
                </a:solidFill>
                <a:effectLst/>
              </a:rPr>
              <a:t>: A perspective </a:t>
            </a:r>
            <a:r>
              <a:rPr lang="pt-BR" sz="1200" dirty="0" err="1">
                <a:solidFill>
                  <a:srgbClr val="303030"/>
                </a:solidFill>
                <a:effectLst/>
              </a:rPr>
              <a:t>on</a:t>
            </a:r>
            <a:r>
              <a:rPr lang="pt-BR" sz="1200" dirty="0">
                <a:solidFill>
                  <a:srgbClr val="303030"/>
                </a:solidFill>
                <a:effectLst/>
              </a:rPr>
              <a:t> </a:t>
            </a:r>
            <a:r>
              <a:rPr lang="pt-BR" sz="1200" dirty="0" err="1">
                <a:solidFill>
                  <a:srgbClr val="303030"/>
                </a:solidFill>
                <a:effectLst/>
              </a:rPr>
              <a:t>disinformation</a:t>
            </a:r>
            <a:r>
              <a:rPr lang="pt-BR" sz="1200" dirty="0">
                <a:solidFill>
                  <a:srgbClr val="303030"/>
                </a:solidFill>
                <a:effectLst/>
              </a:rPr>
              <a:t>. </a:t>
            </a:r>
            <a:r>
              <a:rPr lang="pt-BR" sz="1200" i="1" dirty="0" err="1">
                <a:solidFill>
                  <a:srgbClr val="303030"/>
                </a:solidFill>
                <a:effectLst/>
              </a:rPr>
              <a:t>Information</a:t>
            </a:r>
            <a:r>
              <a:rPr lang="pt-BR" sz="1200" i="1" dirty="0">
                <a:solidFill>
                  <a:srgbClr val="303030"/>
                </a:solidFill>
                <a:effectLst/>
              </a:rPr>
              <a:t>, Communication &amp; Society</a:t>
            </a:r>
            <a:r>
              <a:rPr lang="pt-BR" sz="1200" dirty="0">
                <a:solidFill>
                  <a:srgbClr val="303030"/>
                </a:solidFill>
                <a:effectLst/>
              </a:rPr>
              <a:t>. </a:t>
            </a:r>
            <a:r>
              <a:rPr lang="pt-BR" sz="1200" dirty="0">
                <a:solidFill>
                  <a:srgbClr val="303030"/>
                </a:solidFill>
                <a:effectLst/>
                <a:hlinkClick r:id="rId6"/>
              </a:rPr>
              <a:t>https://doi.org/10.1080/1369118X.2025.2590561</a:t>
            </a:r>
            <a:endParaRPr lang="pt-BR" sz="1200" dirty="0">
              <a:solidFill>
                <a:srgbClr val="303030"/>
              </a:solidFill>
              <a:effectLst/>
            </a:endParaRPr>
          </a:p>
          <a:p>
            <a:pPr>
              <a:buNone/>
            </a:pPr>
            <a:endParaRPr lang="pt-BR" sz="1200" dirty="0">
              <a:solidFill>
                <a:srgbClr val="303030"/>
              </a:solidFill>
              <a:effectLst/>
            </a:endParaRPr>
          </a:p>
          <a:p>
            <a:pPr>
              <a:buNone/>
            </a:pPr>
            <a:r>
              <a:rPr lang="pt-BR" sz="1200" dirty="0" err="1">
                <a:solidFill>
                  <a:srgbClr val="303030"/>
                </a:solidFill>
                <a:effectLst/>
              </a:rPr>
              <a:t>Heawood</a:t>
            </a:r>
            <a:r>
              <a:rPr lang="pt-BR" sz="1200" dirty="0">
                <a:solidFill>
                  <a:srgbClr val="303030"/>
                </a:solidFill>
                <a:effectLst/>
              </a:rPr>
              <a:t>, J. (2018). </a:t>
            </a:r>
            <a:r>
              <a:rPr lang="pt-BR" sz="1200" dirty="0" err="1">
                <a:solidFill>
                  <a:srgbClr val="303030"/>
                </a:solidFill>
                <a:effectLst/>
              </a:rPr>
              <a:t>Pseudo-public</a:t>
            </a:r>
            <a:r>
              <a:rPr lang="pt-BR" sz="1200" dirty="0">
                <a:solidFill>
                  <a:srgbClr val="303030"/>
                </a:solidFill>
                <a:effectLst/>
              </a:rPr>
              <a:t> </a:t>
            </a:r>
            <a:r>
              <a:rPr lang="pt-BR" sz="1200" dirty="0" err="1">
                <a:solidFill>
                  <a:srgbClr val="303030"/>
                </a:solidFill>
                <a:effectLst/>
              </a:rPr>
              <a:t>political</a:t>
            </a:r>
            <a:r>
              <a:rPr lang="pt-BR" sz="1200" dirty="0">
                <a:solidFill>
                  <a:srgbClr val="303030"/>
                </a:solidFill>
                <a:effectLst/>
              </a:rPr>
              <a:t> speech: </a:t>
            </a:r>
            <a:r>
              <a:rPr lang="pt-BR" sz="1200" dirty="0" err="1">
                <a:solidFill>
                  <a:srgbClr val="303030"/>
                </a:solidFill>
                <a:effectLst/>
              </a:rPr>
              <a:t>Democratic</a:t>
            </a:r>
            <a:r>
              <a:rPr lang="pt-BR" sz="1200" dirty="0">
                <a:solidFill>
                  <a:srgbClr val="303030"/>
                </a:solidFill>
                <a:effectLst/>
              </a:rPr>
              <a:t> </a:t>
            </a:r>
            <a:r>
              <a:rPr lang="pt-BR" sz="1200" dirty="0" err="1">
                <a:solidFill>
                  <a:srgbClr val="303030"/>
                </a:solidFill>
                <a:effectLst/>
              </a:rPr>
              <a:t>implications</a:t>
            </a:r>
            <a:r>
              <a:rPr lang="pt-BR" sz="1200" dirty="0">
                <a:solidFill>
                  <a:srgbClr val="303030"/>
                </a:solidFill>
                <a:effectLst/>
              </a:rPr>
              <a:t> </a:t>
            </a:r>
            <a:r>
              <a:rPr lang="pt-BR" sz="1200" dirty="0" err="1">
                <a:solidFill>
                  <a:srgbClr val="303030"/>
                </a:solidFill>
                <a:effectLst/>
              </a:rPr>
              <a:t>of</a:t>
            </a:r>
            <a:r>
              <a:rPr lang="pt-BR" sz="1200" dirty="0">
                <a:solidFill>
                  <a:srgbClr val="303030"/>
                </a:solidFill>
                <a:effectLst/>
              </a:rPr>
              <a:t> </a:t>
            </a:r>
            <a:r>
              <a:rPr lang="pt-BR" sz="1200" dirty="0" err="1">
                <a:solidFill>
                  <a:srgbClr val="303030"/>
                </a:solidFill>
                <a:effectLst/>
              </a:rPr>
              <a:t>the</a:t>
            </a:r>
            <a:r>
              <a:rPr lang="pt-BR" sz="1200" dirty="0">
                <a:solidFill>
                  <a:srgbClr val="303030"/>
                </a:solidFill>
                <a:effectLst/>
              </a:rPr>
              <a:t> Cambridge </a:t>
            </a:r>
            <a:r>
              <a:rPr lang="pt-BR" sz="1200" dirty="0" err="1">
                <a:solidFill>
                  <a:srgbClr val="303030"/>
                </a:solidFill>
                <a:effectLst/>
              </a:rPr>
              <a:t>Analytica</a:t>
            </a:r>
            <a:r>
              <a:rPr lang="pt-BR" sz="1200" dirty="0">
                <a:solidFill>
                  <a:srgbClr val="303030"/>
                </a:solidFill>
                <a:effectLst/>
              </a:rPr>
              <a:t> </a:t>
            </a:r>
            <a:r>
              <a:rPr lang="pt-BR" sz="1200" dirty="0" err="1">
                <a:solidFill>
                  <a:srgbClr val="303030"/>
                </a:solidFill>
                <a:effectLst/>
              </a:rPr>
              <a:t>scandal</a:t>
            </a:r>
            <a:r>
              <a:rPr lang="pt-BR" sz="1200" dirty="0">
                <a:solidFill>
                  <a:srgbClr val="303030"/>
                </a:solidFill>
                <a:effectLst/>
              </a:rPr>
              <a:t>. </a:t>
            </a:r>
            <a:r>
              <a:rPr lang="pt-BR" sz="1200" i="1" dirty="0" err="1">
                <a:solidFill>
                  <a:srgbClr val="303030"/>
                </a:solidFill>
                <a:effectLst/>
              </a:rPr>
              <a:t>Information</a:t>
            </a:r>
            <a:r>
              <a:rPr lang="pt-BR" sz="1200" i="1" dirty="0">
                <a:solidFill>
                  <a:srgbClr val="303030"/>
                </a:solidFill>
                <a:effectLst/>
              </a:rPr>
              <a:t> Polity, 23</a:t>
            </a:r>
            <a:r>
              <a:rPr lang="pt-BR" sz="1200" dirty="0">
                <a:solidFill>
                  <a:srgbClr val="303030"/>
                </a:solidFill>
                <a:effectLst/>
              </a:rPr>
              <a:t>, 429–434. </a:t>
            </a:r>
            <a:r>
              <a:rPr lang="pt-BR" sz="1200" dirty="0">
                <a:solidFill>
                  <a:srgbClr val="303030"/>
                </a:solidFill>
                <a:effectLst/>
                <a:hlinkClick r:id="rId7"/>
              </a:rPr>
              <a:t>https://doi.org/10.3233/IP-180009</a:t>
            </a:r>
            <a:endParaRPr lang="pt-BR" sz="1200" dirty="0">
              <a:solidFill>
                <a:srgbClr val="303030"/>
              </a:solidFill>
              <a:effectLst/>
            </a:endParaRPr>
          </a:p>
          <a:p>
            <a:pPr>
              <a:buNone/>
            </a:pPr>
            <a:endParaRPr lang="pt-BR" sz="1200" dirty="0">
              <a:solidFill>
                <a:srgbClr val="303030"/>
              </a:solidFill>
              <a:effectLst/>
            </a:endParaRPr>
          </a:p>
          <a:p>
            <a:pPr>
              <a:buNone/>
            </a:pPr>
            <a:r>
              <a:rPr lang="pt-BR" sz="1200" dirty="0" err="1">
                <a:solidFill>
                  <a:srgbClr val="303030"/>
                </a:solidFill>
                <a:effectLst/>
              </a:rPr>
              <a:t>Kaushal</a:t>
            </a:r>
            <a:r>
              <a:rPr lang="pt-BR" sz="1200" dirty="0">
                <a:solidFill>
                  <a:srgbClr val="303030"/>
                </a:solidFill>
                <a:effectLst/>
              </a:rPr>
              <a:t>, R., van de </a:t>
            </a:r>
            <a:r>
              <a:rPr lang="pt-BR" sz="1200" dirty="0" err="1">
                <a:solidFill>
                  <a:srgbClr val="303030"/>
                </a:solidFill>
                <a:effectLst/>
              </a:rPr>
              <a:t>Kerkhof</a:t>
            </a:r>
            <a:r>
              <a:rPr lang="pt-BR" sz="1200" dirty="0">
                <a:solidFill>
                  <a:srgbClr val="303030"/>
                </a:solidFill>
                <a:effectLst/>
              </a:rPr>
              <a:t>, J., </a:t>
            </a:r>
            <a:r>
              <a:rPr lang="pt-BR" sz="1200" dirty="0" err="1">
                <a:solidFill>
                  <a:srgbClr val="303030"/>
                </a:solidFill>
                <a:effectLst/>
              </a:rPr>
              <a:t>Goanta</a:t>
            </a:r>
            <a:r>
              <a:rPr lang="pt-BR" sz="1200" dirty="0">
                <a:solidFill>
                  <a:srgbClr val="303030"/>
                </a:solidFill>
                <a:effectLst/>
              </a:rPr>
              <a:t>, C., </a:t>
            </a:r>
            <a:r>
              <a:rPr lang="pt-BR" sz="1200" dirty="0" err="1">
                <a:solidFill>
                  <a:srgbClr val="303030"/>
                </a:solidFill>
                <a:effectLst/>
              </a:rPr>
              <a:t>Spanakis</a:t>
            </a:r>
            <a:r>
              <a:rPr lang="pt-BR" sz="1200" dirty="0">
                <a:solidFill>
                  <a:srgbClr val="303030"/>
                </a:solidFill>
                <a:effectLst/>
              </a:rPr>
              <a:t>, G., &amp; </a:t>
            </a:r>
            <a:r>
              <a:rPr lang="pt-BR" sz="1200" dirty="0" err="1">
                <a:solidFill>
                  <a:srgbClr val="303030"/>
                </a:solidFill>
                <a:effectLst/>
              </a:rPr>
              <a:t>Iamnitchi</a:t>
            </a:r>
            <a:r>
              <a:rPr lang="pt-BR" sz="1200" dirty="0">
                <a:solidFill>
                  <a:srgbClr val="303030"/>
                </a:solidFill>
                <a:effectLst/>
              </a:rPr>
              <a:t>, A. (2024). </a:t>
            </a:r>
            <a:r>
              <a:rPr lang="pt-BR" sz="1200" dirty="0" err="1">
                <a:solidFill>
                  <a:srgbClr val="303030"/>
                </a:solidFill>
                <a:effectLst/>
              </a:rPr>
              <a:t>Automated</a:t>
            </a:r>
            <a:r>
              <a:rPr lang="pt-BR" sz="1200" dirty="0">
                <a:solidFill>
                  <a:srgbClr val="303030"/>
                </a:solidFill>
                <a:effectLst/>
              </a:rPr>
              <a:t> </a:t>
            </a:r>
            <a:r>
              <a:rPr lang="pt-BR" sz="1200" dirty="0" err="1">
                <a:solidFill>
                  <a:srgbClr val="303030"/>
                </a:solidFill>
                <a:effectLst/>
              </a:rPr>
              <a:t>transparency</a:t>
            </a:r>
            <a:r>
              <a:rPr lang="pt-BR" sz="1200" dirty="0">
                <a:solidFill>
                  <a:srgbClr val="303030"/>
                </a:solidFill>
                <a:effectLst/>
              </a:rPr>
              <a:t>: A legal </a:t>
            </a:r>
            <a:r>
              <a:rPr lang="pt-BR" sz="1200" dirty="0" err="1">
                <a:solidFill>
                  <a:srgbClr val="303030"/>
                </a:solidFill>
                <a:effectLst/>
              </a:rPr>
              <a:t>and</a:t>
            </a:r>
            <a:r>
              <a:rPr lang="pt-BR" sz="1200" dirty="0">
                <a:solidFill>
                  <a:srgbClr val="303030"/>
                </a:solidFill>
                <a:effectLst/>
              </a:rPr>
              <a:t> </a:t>
            </a:r>
            <a:r>
              <a:rPr lang="pt-BR" sz="1200" dirty="0" err="1">
                <a:solidFill>
                  <a:srgbClr val="303030"/>
                </a:solidFill>
                <a:effectLst/>
              </a:rPr>
              <a:t>empirical</a:t>
            </a:r>
            <a:r>
              <a:rPr lang="pt-BR" sz="1200" dirty="0">
                <a:solidFill>
                  <a:srgbClr val="303030"/>
                </a:solidFill>
                <a:effectLst/>
              </a:rPr>
              <a:t> </a:t>
            </a:r>
            <a:r>
              <a:rPr lang="pt-BR" sz="1200" dirty="0" err="1">
                <a:solidFill>
                  <a:srgbClr val="303030"/>
                </a:solidFill>
                <a:effectLst/>
              </a:rPr>
              <a:t>analysis</a:t>
            </a:r>
            <a:r>
              <a:rPr lang="pt-BR" sz="1200" dirty="0">
                <a:solidFill>
                  <a:srgbClr val="303030"/>
                </a:solidFill>
                <a:effectLst/>
              </a:rPr>
              <a:t> </a:t>
            </a:r>
            <a:r>
              <a:rPr lang="pt-BR" sz="1200" dirty="0" err="1">
                <a:solidFill>
                  <a:srgbClr val="303030"/>
                </a:solidFill>
                <a:effectLst/>
              </a:rPr>
              <a:t>of</a:t>
            </a:r>
            <a:r>
              <a:rPr lang="pt-BR" sz="1200" dirty="0">
                <a:solidFill>
                  <a:srgbClr val="303030"/>
                </a:solidFill>
                <a:effectLst/>
              </a:rPr>
              <a:t> </a:t>
            </a:r>
            <a:r>
              <a:rPr lang="pt-BR" sz="1200" dirty="0" err="1">
                <a:solidFill>
                  <a:srgbClr val="303030"/>
                </a:solidFill>
                <a:effectLst/>
              </a:rPr>
              <a:t>the</a:t>
            </a:r>
            <a:r>
              <a:rPr lang="pt-BR" sz="1200" dirty="0">
                <a:solidFill>
                  <a:srgbClr val="303030"/>
                </a:solidFill>
                <a:effectLst/>
              </a:rPr>
              <a:t> Digital Services </a:t>
            </a:r>
            <a:r>
              <a:rPr lang="pt-BR" sz="1200" dirty="0" err="1">
                <a:solidFill>
                  <a:srgbClr val="303030"/>
                </a:solidFill>
                <a:effectLst/>
              </a:rPr>
              <a:t>Act</a:t>
            </a:r>
            <a:r>
              <a:rPr lang="pt-BR" sz="1200" dirty="0">
                <a:solidFill>
                  <a:srgbClr val="303030"/>
                </a:solidFill>
                <a:effectLst/>
              </a:rPr>
              <a:t> </a:t>
            </a:r>
            <a:r>
              <a:rPr lang="pt-BR" sz="1200" dirty="0" err="1">
                <a:solidFill>
                  <a:srgbClr val="303030"/>
                </a:solidFill>
                <a:effectLst/>
              </a:rPr>
              <a:t>Transparency</a:t>
            </a:r>
            <a:r>
              <a:rPr lang="pt-BR" sz="1200" dirty="0">
                <a:solidFill>
                  <a:srgbClr val="303030"/>
                </a:solidFill>
                <a:effectLst/>
              </a:rPr>
              <a:t> </a:t>
            </a:r>
            <a:r>
              <a:rPr lang="pt-BR" sz="1200" dirty="0" err="1">
                <a:solidFill>
                  <a:srgbClr val="303030"/>
                </a:solidFill>
                <a:effectLst/>
              </a:rPr>
              <a:t>Database</a:t>
            </a:r>
            <a:r>
              <a:rPr lang="pt-BR" sz="1200" dirty="0">
                <a:solidFill>
                  <a:srgbClr val="303030"/>
                </a:solidFill>
                <a:effectLst/>
              </a:rPr>
              <a:t>. Em </a:t>
            </a:r>
            <a:r>
              <a:rPr lang="pt-BR" sz="1200" i="1" dirty="0">
                <a:solidFill>
                  <a:srgbClr val="303030"/>
                </a:solidFill>
                <a:effectLst/>
              </a:rPr>
              <a:t>The 2024 ACM </a:t>
            </a:r>
            <a:r>
              <a:rPr lang="pt-BR" sz="1200" i="1" dirty="0" err="1">
                <a:solidFill>
                  <a:srgbClr val="303030"/>
                </a:solidFill>
                <a:effectLst/>
              </a:rPr>
              <a:t>Conference</a:t>
            </a:r>
            <a:r>
              <a:rPr lang="pt-BR" sz="1200" i="1" dirty="0">
                <a:solidFill>
                  <a:srgbClr val="303030"/>
                </a:solidFill>
                <a:effectLst/>
              </a:rPr>
              <a:t> </a:t>
            </a:r>
            <a:r>
              <a:rPr lang="pt-BR" sz="1200" i="1" dirty="0" err="1">
                <a:solidFill>
                  <a:srgbClr val="303030"/>
                </a:solidFill>
                <a:effectLst/>
              </a:rPr>
              <a:t>on</a:t>
            </a:r>
            <a:r>
              <a:rPr lang="pt-BR" sz="1200" i="1" dirty="0">
                <a:solidFill>
                  <a:srgbClr val="303030"/>
                </a:solidFill>
                <a:effectLst/>
              </a:rPr>
              <a:t> </a:t>
            </a:r>
            <a:r>
              <a:rPr lang="pt-BR" sz="1200" i="1" dirty="0" err="1">
                <a:solidFill>
                  <a:srgbClr val="303030"/>
                </a:solidFill>
                <a:effectLst/>
              </a:rPr>
              <a:t>Fairness</a:t>
            </a:r>
            <a:r>
              <a:rPr lang="pt-BR" sz="1200" i="1" dirty="0">
                <a:solidFill>
                  <a:srgbClr val="303030"/>
                </a:solidFill>
                <a:effectLst/>
              </a:rPr>
              <a:t>, </a:t>
            </a:r>
            <a:r>
              <a:rPr lang="pt-BR" sz="1200" i="1" dirty="0" err="1">
                <a:solidFill>
                  <a:srgbClr val="303030"/>
                </a:solidFill>
                <a:effectLst/>
              </a:rPr>
              <a:t>Accountability</a:t>
            </a:r>
            <a:r>
              <a:rPr lang="pt-BR" sz="1200" i="1" dirty="0">
                <a:solidFill>
                  <a:srgbClr val="303030"/>
                </a:solidFill>
                <a:effectLst/>
              </a:rPr>
              <a:t>, </a:t>
            </a:r>
            <a:r>
              <a:rPr lang="pt-BR" sz="1200" i="1" dirty="0" err="1">
                <a:solidFill>
                  <a:srgbClr val="303030"/>
                </a:solidFill>
                <a:effectLst/>
              </a:rPr>
              <a:t>and</a:t>
            </a:r>
            <a:r>
              <a:rPr lang="pt-BR" sz="1200" i="1" dirty="0">
                <a:solidFill>
                  <a:srgbClr val="303030"/>
                </a:solidFill>
                <a:effectLst/>
              </a:rPr>
              <a:t> </a:t>
            </a:r>
            <a:r>
              <a:rPr lang="pt-BR" sz="1200" i="1" dirty="0" err="1">
                <a:solidFill>
                  <a:srgbClr val="303030"/>
                </a:solidFill>
                <a:effectLst/>
              </a:rPr>
              <a:t>Transparency</a:t>
            </a:r>
            <a:r>
              <a:rPr lang="pt-BR" sz="1200" i="1" dirty="0">
                <a:solidFill>
                  <a:srgbClr val="303030"/>
                </a:solidFill>
                <a:effectLst/>
              </a:rPr>
              <a:t> (</a:t>
            </a:r>
            <a:r>
              <a:rPr lang="pt-BR" sz="1200" i="1" dirty="0" err="1">
                <a:solidFill>
                  <a:srgbClr val="303030"/>
                </a:solidFill>
                <a:effectLst/>
              </a:rPr>
              <a:t>FAccT</a:t>
            </a:r>
            <a:r>
              <a:rPr lang="pt-BR" sz="1200" i="1" dirty="0">
                <a:solidFill>
                  <a:srgbClr val="303030"/>
                </a:solidFill>
                <a:effectLst/>
              </a:rPr>
              <a:t> '24)</a:t>
            </a:r>
            <a:r>
              <a:rPr lang="pt-BR" sz="1200" dirty="0">
                <a:solidFill>
                  <a:srgbClr val="303030"/>
                </a:solidFill>
                <a:effectLst/>
              </a:rPr>
              <a:t> (pp. 1–12). </a:t>
            </a:r>
            <a:r>
              <a:rPr lang="pt-BR" sz="1200" dirty="0" err="1">
                <a:solidFill>
                  <a:srgbClr val="303030"/>
                </a:solidFill>
                <a:effectLst/>
              </a:rPr>
              <a:t>Association</a:t>
            </a:r>
            <a:r>
              <a:rPr lang="pt-BR" sz="1200" dirty="0">
                <a:solidFill>
                  <a:srgbClr val="303030"/>
                </a:solidFill>
                <a:effectLst/>
              </a:rPr>
              <a:t> for </a:t>
            </a:r>
            <a:r>
              <a:rPr lang="pt-BR" sz="1200" dirty="0" err="1">
                <a:solidFill>
                  <a:srgbClr val="303030"/>
                </a:solidFill>
                <a:effectLst/>
              </a:rPr>
              <a:t>Computing</a:t>
            </a:r>
            <a:r>
              <a:rPr lang="pt-BR" sz="1200" dirty="0">
                <a:solidFill>
                  <a:srgbClr val="303030"/>
                </a:solidFill>
                <a:effectLst/>
              </a:rPr>
              <a:t> Machinery. </a:t>
            </a:r>
            <a:r>
              <a:rPr lang="pt-BR" sz="1200" dirty="0">
                <a:solidFill>
                  <a:srgbClr val="303030"/>
                </a:solidFill>
                <a:effectLst/>
                <a:hlinkClick r:id="rId8"/>
              </a:rPr>
              <a:t>https://doi.org/10.1145/3630106.3658960</a:t>
            </a:r>
            <a:endParaRPr lang="pt-BR" sz="1200" dirty="0">
              <a:solidFill>
                <a:srgbClr val="303030"/>
              </a:solidFill>
              <a:effectLst/>
            </a:endParaRPr>
          </a:p>
          <a:p>
            <a:pPr>
              <a:buNone/>
            </a:pPr>
            <a:endParaRPr lang="pt-BR" sz="1200" dirty="0">
              <a:solidFill>
                <a:srgbClr val="303030"/>
              </a:solidFill>
              <a:effectLst/>
            </a:endParaRPr>
          </a:p>
          <a:p>
            <a:pPr>
              <a:buNone/>
            </a:pPr>
            <a:r>
              <a:rPr lang="pt-BR" sz="1200" dirty="0" err="1">
                <a:solidFill>
                  <a:srgbClr val="303030"/>
                </a:solidFill>
                <a:effectLst/>
              </a:rPr>
              <a:t>Leiser</a:t>
            </a:r>
            <a:r>
              <a:rPr lang="pt-BR" sz="1200" dirty="0">
                <a:solidFill>
                  <a:srgbClr val="303030"/>
                </a:solidFill>
                <a:effectLst/>
              </a:rPr>
              <a:t>, M. R. [</a:t>
            </a:r>
            <a:r>
              <a:rPr lang="pt-BR" sz="1200" dirty="0" err="1">
                <a:solidFill>
                  <a:srgbClr val="303030"/>
                </a:solidFill>
                <a:effectLst/>
              </a:rPr>
              <a:t>Anonymised</a:t>
            </a:r>
            <a:r>
              <a:rPr lang="pt-BR" sz="1200" dirty="0">
                <a:solidFill>
                  <a:srgbClr val="303030"/>
                </a:solidFill>
                <a:effectLst/>
              </a:rPr>
              <a:t>]. (2023). </a:t>
            </a:r>
            <a:r>
              <a:rPr lang="pt-BR" sz="1200" i="1" dirty="0" err="1">
                <a:solidFill>
                  <a:srgbClr val="303030"/>
                </a:solidFill>
                <a:effectLst/>
              </a:rPr>
              <a:t>Reimagining</a:t>
            </a:r>
            <a:r>
              <a:rPr lang="pt-BR" sz="1200" i="1" dirty="0">
                <a:solidFill>
                  <a:srgbClr val="303030"/>
                </a:solidFill>
                <a:effectLst/>
              </a:rPr>
              <a:t> digital </a:t>
            </a:r>
            <a:r>
              <a:rPr lang="pt-BR" sz="1200" i="1" dirty="0" err="1">
                <a:solidFill>
                  <a:srgbClr val="303030"/>
                </a:solidFill>
                <a:effectLst/>
              </a:rPr>
              <a:t>governance</a:t>
            </a:r>
            <a:r>
              <a:rPr lang="pt-BR" sz="1200" i="1" dirty="0">
                <a:solidFill>
                  <a:srgbClr val="303030"/>
                </a:solidFill>
                <a:effectLst/>
              </a:rPr>
              <a:t>: The </a:t>
            </a:r>
            <a:r>
              <a:rPr lang="pt-BR" sz="1200" i="1" dirty="0" err="1">
                <a:solidFill>
                  <a:srgbClr val="303030"/>
                </a:solidFill>
                <a:effectLst/>
              </a:rPr>
              <a:t>EU's</a:t>
            </a:r>
            <a:r>
              <a:rPr lang="pt-BR" sz="1200" i="1" dirty="0">
                <a:solidFill>
                  <a:srgbClr val="303030"/>
                </a:solidFill>
                <a:effectLst/>
              </a:rPr>
              <a:t> Digital Service </a:t>
            </a:r>
            <a:r>
              <a:rPr lang="pt-BR" sz="1200" i="1" dirty="0" err="1">
                <a:solidFill>
                  <a:srgbClr val="303030"/>
                </a:solidFill>
                <a:effectLst/>
              </a:rPr>
              <a:t>Act</a:t>
            </a:r>
            <a:r>
              <a:rPr lang="pt-BR" sz="1200" i="1" dirty="0">
                <a:solidFill>
                  <a:srgbClr val="303030"/>
                </a:solidFill>
                <a:effectLst/>
              </a:rPr>
              <a:t> </a:t>
            </a:r>
            <a:r>
              <a:rPr lang="pt-BR" sz="1200" i="1" dirty="0" err="1">
                <a:solidFill>
                  <a:srgbClr val="303030"/>
                </a:solidFill>
                <a:effectLst/>
              </a:rPr>
              <a:t>and</a:t>
            </a:r>
            <a:r>
              <a:rPr lang="pt-BR" sz="1200" i="1" dirty="0">
                <a:solidFill>
                  <a:srgbClr val="303030"/>
                </a:solidFill>
                <a:effectLst/>
              </a:rPr>
              <a:t> </a:t>
            </a:r>
            <a:r>
              <a:rPr lang="pt-BR" sz="1200" i="1" dirty="0" err="1">
                <a:solidFill>
                  <a:srgbClr val="303030"/>
                </a:solidFill>
                <a:effectLst/>
              </a:rPr>
              <a:t>the</a:t>
            </a:r>
            <a:r>
              <a:rPr lang="pt-BR" sz="1200" i="1" dirty="0">
                <a:solidFill>
                  <a:srgbClr val="303030"/>
                </a:solidFill>
                <a:effectLst/>
              </a:rPr>
              <a:t> </a:t>
            </a:r>
            <a:r>
              <a:rPr lang="pt-BR" sz="1200" i="1" dirty="0" err="1">
                <a:solidFill>
                  <a:srgbClr val="303030"/>
                </a:solidFill>
                <a:effectLst/>
              </a:rPr>
              <a:t>fight</a:t>
            </a:r>
            <a:r>
              <a:rPr lang="pt-BR" sz="1200" i="1" dirty="0">
                <a:solidFill>
                  <a:srgbClr val="303030"/>
                </a:solidFill>
                <a:effectLst/>
              </a:rPr>
              <a:t> </a:t>
            </a:r>
            <a:r>
              <a:rPr lang="pt-BR" sz="1200" i="1" dirty="0" err="1">
                <a:solidFill>
                  <a:srgbClr val="303030"/>
                </a:solidFill>
                <a:effectLst/>
              </a:rPr>
              <a:t>against</a:t>
            </a:r>
            <a:r>
              <a:rPr lang="pt-BR" sz="1200" i="1" dirty="0">
                <a:solidFill>
                  <a:srgbClr val="303030"/>
                </a:solidFill>
                <a:effectLst/>
              </a:rPr>
              <a:t> </a:t>
            </a:r>
            <a:r>
              <a:rPr lang="pt-BR" sz="1200" i="1" dirty="0" err="1">
                <a:solidFill>
                  <a:srgbClr val="303030"/>
                </a:solidFill>
                <a:effectLst/>
              </a:rPr>
              <a:t>disinformation</a:t>
            </a:r>
            <a:r>
              <a:rPr lang="pt-BR" sz="1200" dirty="0">
                <a:solidFill>
                  <a:srgbClr val="303030"/>
                </a:solidFill>
                <a:effectLst/>
              </a:rPr>
              <a:t> [Manuscrito não publicado]. SSRN.</a:t>
            </a:r>
          </a:p>
          <a:p>
            <a:pPr>
              <a:buNone/>
            </a:pPr>
            <a:endParaRPr lang="pt-BR" sz="1200" dirty="0">
              <a:solidFill>
                <a:srgbClr val="303030"/>
              </a:solidFill>
              <a:effectLst/>
            </a:endParaRPr>
          </a:p>
          <a:p>
            <a:pPr>
              <a:buNone/>
            </a:pPr>
            <a:r>
              <a:rPr lang="pt-BR" sz="1200" dirty="0" err="1">
                <a:solidFill>
                  <a:srgbClr val="303030"/>
                </a:solidFill>
                <a:effectLst/>
              </a:rPr>
              <a:t>Margetts</a:t>
            </a:r>
            <a:r>
              <a:rPr lang="pt-BR" sz="1200" dirty="0">
                <a:solidFill>
                  <a:srgbClr val="303030"/>
                </a:solidFill>
                <a:effectLst/>
              </a:rPr>
              <a:t>, H. (2018). </a:t>
            </a:r>
            <a:r>
              <a:rPr lang="pt-BR" sz="1200" dirty="0" err="1">
                <a:solidFill>
                  <a:srgbClr val="303030"/>
                </a:solidFill>
                <a:effectLst/>
              </a:rPr>
              <a:t>Rethinking</a:t>
            </a:r>
            <a:r>
              <a:rPr lang="pt-BR" sz="1200" dirty="0">
                <a:solidFill>
                  <a:srgbClr val="303030"/>
                </a:solidFill>
                <a:effectLst/>
              </a:rPr>
              <a:t> </a:t>
            </a:r>
            <a:r>
              <a:rPr lang="pt-BR" sz="1200" dirty="0" err="1">
                <a:solidFill>
                  <a:srgbClr val="303030"/>
                </a:solidFill>
                <a:effectLst/>
              </a:rPr>
              <a:t>democracy</a:t>
            </a:r>
            <a:r>
              <a:rPr lang="pt-BR" sz="1200" dirty="0">
                <a:solidFill>
                  <a:srgbClr val="303030"/>
                </a:solidFill>
                <a:effectLst/>
              </a:rPr>
              <a:t> </a:t>
            </a:r>
            <a:r>
              <a:rPr lang="pt-BR" sz="1200" dirty="0" err="1">
                <a:solidFill>
                  <a:srgbClr val="303030"/>
                </a:solidFill>
                <a:effectLst/>
              </a:rPr>
              <a:t>with</a:t>
            </a:r>
            <a:r>
              <a:rPr lang="pt-BR" sz="1200" dirty="0">
                <a:solidFill>
                  <a:srgbClr val="303030"/>
                </a:solidFill>
                <a:effectLst/>
              </a:rPr>
              <a:t> social media (Cap. 9).</a:t>
            </a:r>
          </a:p>
          <a:p>
            <a:pPr>
              <a:buNone/>
            </a:pPr>
            <a:endParaRPr lang="pt-BR" sz="1200" dirty="0">
              <a:solidFill>
                <a:srgbClr val="303030"/>
              </a:solidFill>
              <a:effectLst/>
            </a:endParaRPr>
          </a:p>
          <a:p>
            <a:pPr>
              <a:buNone/>
            </a:pPr>
            <a:r>
              <a:rPr lang="pt-BR" sz="1200" dirty="0" err="1">
                <a:solidFill>
                  <a:srgbClr val="303030"/>
                </a:solidFill>
                <a:effectLst/>
              </a:rPr>
              <a:t>Nosthoff</a:t>
            </a:r>
            <a:r>
              <a:rPr lang="pt-BR" sz="1200" dirty="0">
                <a:solidFill>
                  <a:srgbClr val="303030"/>
                </a:solidFill>
                <a:effectLst/>
              </a:rPr>
              <a:t>, A.-V., &amp; </a:t>
            </a:r>
            <a:r>
              <a:rPr lang="pt-BR" sz="1200" dirty="0" err="1">
                <a:solidFill>
                  <a:srgbClr val="303030"/>
                </a:solidFill>
                <a:effectLst/>
              </a:rPr>
              <a:t>Maschewski</a:t>
            </a:r>
            <a:r>
              <a:rPr lang="pt-BR" sz="1200" dirty="0">
                <a:solidFill>
                  <a:srgbClr val="303030"/>
                </a:solidFill>
                <a:effectLst/>
              </a:rPr>
              <a:t>, F. (2024). The </a:t>
            </a:r>
            <a:r>
              <a:rPr lang="pt-BR" sz="1200" dirty="0" err="1">
                <a:solidFill>
                  <a:srgbClr val="303030"/>
                </a:solidFill>
                <a:effectLst/>
              </a:rPr>
              <a:t>platform</a:t>
            </a:r>
            <a:r>
              <a:rPr lang="pt-BR" sz="1200" dirty="0">
                <a:solidFill>
                  <a:srgbClr val="303030"/>
                </a:solidFill>
                <a:effectLst/>
              </a:rPr>
              <a:t> </a:t>
            </a:r>
            <a:r>
              <a:rPr lang="pt-BR" sz="1200" dirty="0" err="1">
                <a:solidFill>
                  <a:srgbClr val="303030"/>
                </a:solidFill>
                <a:effectLst/>
              </a:rPr>
              <a:t>economy’s</a:t>
            </a:r>
            <a:r>
              <a:rPr lang="pt-BR" sz="1200" dirty="0">
                <a:solidFill>
                  <a:srgbClr val="303030"/>
                </a:solidFill>
                <a:effectLst/>
              </a:rPr>
              <a:t> </a:t>
            </a:r>
            <a:r>
              <a:rPr lang="pt-BR" sz="1200" dirty="0" err="1">
                <a:solidFill>
                  <a:srgbClr val="303030"/>
                </a:solidFill>
                <a:effectLst/>
              </a:rPr>
              <a:t>infrastructural</a:t>
            </a:r>
            <a:r>
              <a:rPr lang="pt-BR" sz="1200" dirty="0">
                <a:solidFill>
                  <a:srgbClr val="303030"/>
                </a:solidFill>
                <a:effectLst/>
              </a:rPr>
              <a:t> </a:t>
            </a:r>
            <a:r>
              <a:rPr lang="pt-BR" sz="1200" dirty="0" err="1">
                <a:solidFill>
                  <a:srgbClr val="303030"/>
                </a:solidFill>
                <a:effectLst/>
              </a:rPr>
              <a:t>transformation</a:t>
            </a:r>
            <a:r>
              <a:rPr lang="pt-BR" sz="1200" dirty="0">
                <a:solidFill>
                  <a:srgbClr val="303030"/>
                </a:solidFill>
                <a:effectLst/>
              </a:rPr>
              <a:t> </a:t>
            </a:r>
            <a:r>
              <a:rPr lang="pt-BR" sz="1200" dirty="0" err="1">
                <a:solidFill>
                  <a:srgbClr val="303030"/>
                </a:solidFill>
                <a:effectLst/>
              </a:rPr>
              <a:t>of</a:t>
            </a:r>
            <a:r>
              <a:rPr lang="pt-BR" sz="1200" dirty="0">
                <a:solidFill>
                  <a:srgbClr val="303030"/>
                </a:solidFill>
                <a:effectLst/>
              </a:rPr>
              <a:t> </a:t>
            </a:r>
            <a:r>
              <a:rPr lang="pt-BR" sz="1200" dirty="0" err="1">
                <a:solidFill>
                  <a:srgbClr val="303030"/>
                </a:solidFill>
                <a:effectLst/>
              </a:rPr>
              <a:t>the</a:t>
            </a:r>
            <a:r>
              <a:rPr lang="pt-BR" sz="1200" dirty="0">
                <a:solidFill>
                  <a:srgbClr val="303030"/>
                </a:solidFill>
                <a:effectLst/>
              </a:rPr>
              <a:t> </a:t>
            </a:r>
            <a:r>
              <a:rPr lang="pt-BR" sz="1200" dirty="0" err="1">
                <a:solidFill>
                  <a:srgbClr val="303030"/>
                </a:solidFill>
                <a:effectLst/>
              </a:rPr>
              <a:t>public</a:t>
            </a:r>
            <a:r>
              <a:rPr lang="pt-BR" sz="1200" dirty="0">
                <a:solidFill>
                  <a:srgbClr val="303030"/>
                </a:solidFill>
                <a:effectLst/>
              </a:rPr>
              <a:t> </a:t>
            </a:r>
            <a:r>
              <a:rPr lang="pt-BR" sz="1200" dirty="0" err="1">
                <a:solidFill>
                  <a:srgbClr val="303030"/>
                </a:solidFill>
                <a:effectLst/>
              </a:rPr>
              <a:t>sphere</a:t>
            </a:r>
            <a:r>
              <a:rPr lang="pt-BR" sz="1200" dirty="0">
                <a:solidFill>
                  <a:srgbClr val="303030"/>
                </a:solidFill>
                <a:effectLst/>
              </a:rPr>
              <a:t>: Facebook </a:t>
            </a:r>
            <a:r>
              <a:rPr lang="pt-BR" sz="1200" dirty="0" err="1">
                <a:solidFill>
                  <a:srgbClr val="303030"/>
                </a:solidFill>
                <a:effectLst/>
              </a:rPr>
              <a:t>and</a:t>
            </a:r>
            <a:r>
              <a:rPr lang="pt-BR" sz="1200" dirty="0">
                <a:solidFill>
                  <a:srgbClr val="303030"/>
                </a:solidFill>
                <a:effectLst/>
              </a:rPr>
              <a:t> Cambridge </a:t>
            </a:r>
            <a:r>
              <a:rPr lang="pt-BR" sz="1200" dirty="0" err="1">
                <a:solidFill>
                  <a:srgbClr val="303030"/>
                </a:solidFill>
                <a:effectLst/>
              </a:rPr>
              <a:t>Analytica</a:t>
            </a:r>
            <a:r>
              <a:rPr lang="pt-BR" sz="1200" dirty="0">
                <a:solidFill>
                  <a:srgbClr val="303030"/>
                </a:solidFill>
                <a:effectLst/>
              </a:rPr>
              <a:t> </a:t>
            </a:r>
            <a:r>
              <a:rPr lang="pt-BR" sz="1200" dirty="0" err="1">
                <a:solidFill>
                  <a:srgbClr val="303030"/>
                </a:solidFill>
                <a:effectLst/>
              </a:rPr>
              <a:t>revisited</a:t>
            </a:r>
            <a:r>
              <a:rPr lang="pt-BR" sz="1200" dirty="0">
                <a:solidFill>
                  <a:srgbClr val="303030"/>
                </a:solidFill>
                <a:effectLst/>
              </a:rPr>
              <a:t>. </a:t>
            </a:r>
            <a:r>
              <a:rPr lang="pt-BR" sz="1200" i="1" dirty="0" err="1">
                <a:solidFill>
                  <a:srgbClr val="303030"/>
                </a:solidFill>
                <a:effectLst/>
              </a:rPr>
              <a:t>Philosophy</a:t>
            </a:r>
            <a:r>
              <a:rPr lang="pt-BR" sz="1200" i="1" dirty="0">
                <a:solidFill>
                  <a:srgbClr val="303030"/>
                </a:solidFill>
                <a:effectLst/>
              </a:rPr>
              <a:t> </a:t>
            </a:r>
            <a:r>
              <a:rPr lang="pt-BR" sz="1200" i="1" dirty="0" err="1">
                <a:solidFill>
                  <a:srgbClr val="303030"/>
                </a:solidFill>
                <a:effectLst/>
              </a:rPr>
              <a:t>and</a:t>
            </a:r>
            <a:r>
              <a:rPr lang="pt-BR" sz="1200" i="1" dirty="0">
                <a:solidFill>
                  <a:srgbClr val="303030"/>
                </a:solidFill>
                <a:effectLst/>
              </a:rPr>
              <a:t> Social </a:t>
            </a:r>
            <a:r>
              <a:rPr lang="pt-BR" sz="1200" i="1" dirty="0" err="1">
                <a:solidFill>
                  <a:srgbClr val="303030"/>
                </a:solidFill>
                <a:effectLst/>
              </a:rPr>
              <a:t>Criticism</a:t>
            </a:r>
            <a:r>
              <a:rPr lang="pt-BR" sz="1200" i="1" dirty="0">
                <a:solidFill>
                  <a:srgbClr val="303030"/>
                </a:solidFill>
                <a:effectLst/>
              </a:rPr>
              <a:t>, 50</a:t>
            </a:r>
            <a:r>
              <a:rPr lang="pt-BR" sz="1200" dirty="0">
                <a:solidFill>
                  <a:srgbClr val="303030"/>
                </a:solidFill>
                <a:effectLst/>
              </a:rPr>
              <a:t>(1), 178–199. </a:t>
            </a:r>
            <a:r>
              <a:rPr lang="pt-BR" sz="1200" dirty="0">
                <a:solidFill>
                  <a:srgbClr val="303030"/>
                </a:solidFill>
                <a:effectLst/>
                <a:hlinkClick r:id="rId9"/>
              </a:rPr>
              <a:t>https://doi.org/10.1177/01914537231203536</a:t>
            </a:r>
            <a:endParaRPr lang="pt-BR" sz="1200" dirty="0">
              <a:solidFill>
                <a:srgbClr val="303030"/>
              </a:solidFill>
              <a:effectLst/>
            </a:endParaRPr>
          </a:p>
          <a:p>
            <a:pPr>
              <a:buNone/>
            </a:pPr>
            <a:endParaRPr lang="pt-BR" sz="1200" dirty="0">
              <a:solidFill>
                <a:srgbClr val="303030"/>
              </a:solidFill>
              <a:effectLst/>
            </a:endParaRPr>
          </a:p>
          <a:p>
            <a:pPr>
              <a:buNone/>
            </a:pPr>
            <a:r>
              <a:rPr lang="pt-BR" sz="1200" dirty="0">
                <a:solidFill>
                  <a:srgbClr val="303030"/>
                </a:solidFill>
                <a:effectLst/>
              </a:rPr>
              <a:t>Ó </a:t>
            </a:r>
            <a:r>
              <a:rPr lang="pt-BR" sz="1200" dirty="0" err="1">
                <a:solidFill>
                  <a:srgbClr val="303030"/>
                </a:solidFill>
                <a:effectLst/>
              </a:rPr>
              <a:t>Fathaigh</a:t>
            </a:r>
            <a:r>
              <a:rPr lang="pt-BR" sz="1200" dirty="0">
                <a:solidFill>
                  <a:srgbClr val="303030"/>
                </a:solidFill>
                <a:effectLst/>
              </a:rPr>
              <a:t>, R., </a:t>
            </a:r>
            <a:r>
              <a:rPr lang="pt-BR" sz="1200" dirty="0" err="1">
                <a:solidFill>
                  <a:srgbClr val="303030"/>
                </a:solidFill>
                <a:effectLst/>
              </a:rPr>
              <a:t>Buijs</a:t>
            </a:r>
            <a:r>
              <a:rPr lang="pt-BR" sz="1200" dirty="0">
                <a:solidFill>
                  <a:srgbClr val="303030"/>
                </a:solidFill>
                <a:effectLst/>
              </a:rPr>
              <a:t>, D., &amp; van </a:t>
            </a:r>
            <a:r>
              <a:rPr lang="pt-BR" sz="1200" dirty="0" err="1">
                <a:solidFill>
                  <a:srgbClr val="303030"/>
                </a:solidFill>
                <a:effectLst/>
              </a:rPr>
              <a:t>Hoboken</a:t>
            </a:r>
            <a:r>
              <a:rPr lang="pt-BR" sz="1200" dirty="0">
                <a:solidFill>
                  <a:srgbClr val="303030"/>
                </a:solidFill>
                <a:effectLst/>
              </a:rPr>
              <a:t>, J. (2025). The </a:t>
            </a:r>
            <a:r>
              <a:rPr lang="pt-BR" sz="1200" dirty="0" err="1">
                <a:solidFill>
                  <a:srgbClr val="303030"/>
                </a:solidFill>
                <a:effectLst/>
              </a:rPr>
              <a:t>regulation</a:t>
            </a:r>
            <a:r>
              <a:rPr lang="pt-BR" sz="1200" dirty="0">
                <a:solidFill>
                  <a:srgbClr val="303030"/>
                </a:solidFill>
                <a:effectLst/>
              </a:rPr>
              <a:t> </a:t>
            </a:r>
            <a:r>
              <a:rPr lang="pt-BR" sz="1200" dirty="0" err="1">
                <a:solidFill>
                  <a:srgbClr val="303030"/>
                </a:solidFill>
                <a:effectLst/>
              </a:rPr>
              <a:t>of</a:t>
            </a:r>
            <a:r>
              <a:rPr lang="pt-BR" sz="1200" dirty="0">
                <a:solidFill>
                  <a:srgbClr val="303030"/>
                </a:solidFill>
                <a:effectLst/>
              </a:rPr>
              <a:t> </a:t>
            </a:r>
            <a:r>
              <a:rPr lang="pt-BR" sz="1200" dirty="0" err="1">
                <a:solidFill>
                  <a:srgbClr val="303030"/>
                </a:solidFill>
                <a:effectLst/>
              </a:rPr>
              <a:t>disinformation</a:t>
            </a:r>
            <a:r>
              <a:rPr lang="pt-BR" sz="1200" dirty="0">
                <a:solidFill>
                  <a:srgbClr val="303030"/>
                </a:solidFill>
                <a:effectLst/>
              </a:rPr>
              <a:t> </a:t>
            </a:r>
            <a:r>
              <a:rPr lang="pt-BR" sz="1200" dirty="0" err="1">
                <a:solidFill>
                  <a:srgbClr val="303030"/>
                </a:solidFill>
                <a:effectLst/>
              </a:rPr>
              <a:t>under</a:t>
            </a:r>
            <a:r>
              <a:rPr lang="pt-BR" sz="1200" dirty="0">
                <a:solidFill>
                  <a:srgbClr val="303030"/>
                </a:solidFill>
                <a:effectLst/>
              </a:rPr>
              <a:t> </a:t>
            </a:r>
            <a:r>
              <a:rPr lang="pt-BR" sz="1200" dirty="0" err="1">
                <a:solidFill>
                  <a:srgbClr val="303030"/>
                </a:solidFill>
                <a:effectLst/>
              </a:rPr>
              <a:t>the</a:t>
            </a:r>
            <a:r>
              <a:rPr lang="pt-BR" sz="1200" dirty="0">
                <a:solidFill>
                  <a:srgbClr val="303030"/>
                </a:solidFill>
                <a:effectLst/>
              </a:rPr>
              <a:t> Digital Services </a:t>
            </a:r>
            <a:r>
              <a:rPr lang="pt-BR" sz="1200" dirty="0" err="1">
                <a:solidFill>
                  <a:srgbClr val="303030"/>
                </a:solidFill>
                <a:effectLst/>
              </a:rPr>
              <a:t>Act</a:t>
            </a:r>
            <a:r>
              <a:rPr lang="pt-BR" sz="1200" dirty="0">
                <a:solidFill>
                  <a:srgbClr val="303030"/>
                </a:solidFill>
                <a:effectLst/>
              </a:rPr>
              <a:t>. </a:t>
            </a:r>
            <a:r>
              <a:rPr lang="pt-BR" sz="1200" i="1" dirty="0">
                <a:solidFill>
                  <a:srgbClr val="303030"/>
                </a:solidFill>
                <a:effectLst/>
              </a:rPr>
              <a:t>Media </a:t>
            </a:r>
            <a:r>
              <a:rPr lang="pt-BR" sz="1200" i="1" dirty="0" err="1">
                <a:solidFill>
                  <a:srgbClr val="303030"/>
                </a:solidFill>
                <a:effectLst/>
              </a:rPr>
              <a:t>and</a:t>
            </a:r>
            <a:r>
              <a:rPr lang="pt-BR" sz="1200" i="1" dirty="0">
                <a:solidFill>
                  <a:srgbClr val="303030"/>
                </a:solidFill>
                <a:effectLst/>
              </a:rPr>
              <a:t> Communication, 13</a:t>
            </a:r>
            <a:r>
              <a:rPr lang="pt-BR" sz="1200" dirty="0">
                <a:solidFill>
                  <a:srgbClr val="303030"/>
                </a:solidFill>
                <a:effectLst/>
              </a:rPr>
              <a:t>, Artigo 9615. </a:t>
            </a:r>
            <a:r>
              <a:rPr lang="pt-BR" sz="1200" dirty="0">
                <a:solidFill>
                  <a:srgbClr val="303030"/>
                </a:solidFill>
                <a:effectLst/>
                <a:hlinkClick r:id="rId10"/>
              </a:rPr>
              <a:t>https://doi.org/10.17645/mac.9615</a:t>
            </a:r>
            <a:endParaRPr lang="pt-BR" sz="1200" dirty="0">
              <a:solidFill>
                <a:srgbClr val="303030"/>
              </a:solidFill>
            </a:endParaRPr>
          </a:p>
          <a:p>
            <a:pPr>
              <a:buNone/>
            </a:pPr>
            <a:endParaRPr lang="pt-BR" sz="1200" dirty="0">
              <a:solidFill>
                <a:srgbClr val="303030"/>
              </a:solidFill>
              <a:effectLst/>
            </a:endParaRPr>
          </a:p>
        </p:txBody>
      </p:sp>
      <p:pic>
        <p:nvPicPr>
          <p:cNvPr id="6" name="Imagem 5">
            <a:extLst>
              <a:ext uri="{FF2B5EF4-FFF2-40B4-BE49-F238E27FC236}">
                <a16:creationId xmlns:a16="http://schemas.microsoft.com/office/drawing/2014/main" id="{E9E1DDDF-8E6C-E0CB-4D9D-3CCC0BEC7D78}"/>
              </a:ext>
            </a:extLst>
          </p:cNvPr>
          <p:cNvPicPr>
            <a:picLocks noChangeAspect="1"/>
          </p:cNvPicPr>
          <p:nvPr/>
        </p:nvPicPr>
        <p:blipFill>
          <a:blip r:embed="rId11"/>
          <a:stretch>
            <a:fillRect/>
          </a:stretch>
        </p:blipFill>
        <p:spPr>
          <a:xfrm>
            <a:off x="10261264" y="91071"/>
            <a:ext cx="1865572" cy="1044628"/>
          </a:xfrm>
          <a:prstGeom prst="rect">
            <a:avLst/>
          </a:prstGeom>
          <a:ln>
            <a:noFill/>
          </a:ln>
          <a:effectLst>
            <a:softEdge rad="112500"/>
          </a:effectLst>
        </p:spPr>
      </p:pic>
    </p:spTree>
    <p:extLst>
      <p:ext uri="{BB962C8B-B14F-4D97-AF65-F5344CB8AC3E}">
        <p14:creationId xmlns:p14="http://schemas.microsoft.com/office/powerpoint/2010/main" val="213334051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789">
          <a:extLst>
            <a:ext uri="{FF2B5EF4-FFF2-40B4-BE49-F238E27FC236}">
              <a16:creationId xmlns:a16="http://schemas.microsoft.com/office/drawing/2014/main" id="{D78C225B-A79E-0A99-AEC7-2AA0257C959B}"/>
            </a:ext>
          </a:extLst>
        </p:cNvPr>
        <p:cNvGrpSpPr/>
        <p:nvPr/>
      </p:nvGrpSpPr>
      <p:grpSpPr>
        <a:xfrm>
          <a:off x="0" y="0"/>
          <a:ext cx="0" cy="0"/>
          <a:chOff x="0" y="0"/>
          <a:chExt cx="0" cy="0"/>
        </a:xfrm>
      </p:grpSpPr>
      <p:sp>
        <p:nvSpPr>
          <p:cNvPr id="2" name="Google Shape;356;p25">
            <a:extLst>
              <a:ext uri="{FF2B5EF4-FFF2-40B4-BE49-F238E27FC236}">
                <a16:creationId xmlns:a16="http://schemas.microsoft.com/office/drawing/2014/main" id="{F823BF4A-B429-053A-9A61-FC63E491E346}"/>
              </a:ext>
            </a:extLst>
          </p:cNvPr>
          <p:cNvSpPr/>
          <p:nvPr/>
        </p:nvSpPr>
        <p:spPr>
          <a:xfrm>
            <a:off x="0" y="298901"/>
            <a:ext cx="5882326"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 name="Google Shape;357;p25">
            <a:extLst>
              <a:ext uri="{FF2B5EF4-FFF2-40B4-BE49-F238E27FC236}">
                <a16:creationId xmlns:a16="http://schemas.microsoft.com/office/drawing/2014/main" id="{FDDBE444-691D-CBB2-A623-06514B2824B0}"/>
              </a:ext>
            </a:extLst>
          </p:cNvPr>
          <p:cNvSpPr txBox="1"/>
          <p:nvPr/>
        </p:nvSpPr>
        <p:spPr>
          <a:xfrm>
            <a:off x="164998" y="427332"/>
            <a:ext cx="4920915" cy="523180"/>
          </a:xfrm>
          <a:prstGeom prst="rect">
            <a:avLst/>
          </a:prstGeom>
          <a:noFill/>
          <a:ln>
            <a:noFill/>
          </a:ln>
        </p:spPr>
        <p:txBody>
          <a:bodyPr spcFirstLastPara="1" wrap="square" lIns="91425" tIns="45700" rIns="91425" bIns="45700" anchor="t" anchorCtr="0">
            <a:spAutoFit/>
          </a:bodyPr>
          <a:lstStyle/>
          <a:p>
            <a:pPr lvl="0"/>
            <a:r>
              <a:rPr lang="es-ES" sz="2800" b="1" dirty="0" err="1">
                <a:solidFill>
                  <a:schemeClr val="bg1"/>
                </a:solidFill>
              </a:rPr>
              <a:t>Fontes – IA e democracia</a:t>
            </a:r>
          </a:p>
        </p:txBody>
      </p:sp>
      <p:sp>
        <p:nvSpPr>
          <p:cNvPr id="5" name="Google Shape;359;p25">
            <a:extLst>
              <a:ext uri="{FF2B5EF4-FFF2-40B4-BE49-F238E27FC236}">
                <a16:creationId xmlns:a16="http://schemas.microsoft.com/office/drawing/2014/main" id="{7E020EF3-4784-DC3F-9B3D-42D26B29DD59}"/>
              </a:ext>
            </a:extLst>
          </p:cNvPr>
          <p:cNvSpPr/>
          <p:nvPr/>
        </p:nvSpPr>
        <p:spPr>
          <a:xfrm>
            <a:off x="-137160" y="195118"/>
            <a:ext cx="6096000" cy="1024082"/>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 name="TextBox 6">
            <a:extLst>
              <a:ext uri="{FF2B5EF4-FFF2-40B4-BE49-F238E27FC236}">
                <a16:creationId xmlns:a16="http://schemas.microsoft.com/office/drawing/2014/main" id="{8CB48FDA-CB10-13D6-581A-C06C1D68CB58}"/>
              </a:ext>
            </a:extLst>
          </p:cNvPr>
          <p:cNvSpPr txBox="1"/>
          <p:nvPr/>
        </p:nvSpPr>
        <p:spPr>
          <a:xfrm>
            <a:off x="323908" y="1655040"/>
            <a:ext cx="10870142" cy="3754874"/>
          </a:xfrm>
          <a:prstGeom prst="rect">
            <a:avLst/>
          </a:prstGeom>
          <a:noFill/>
        </p:spPr>
        <p:txBody>
          <a:bodyPr wrap="square">
            <a:spAutoFit/>
          </a:bodyPr>
          <a:lstStyle/>
          <a:p>
            <a:pPr>
              <a:buNone/>
            </a:pPr>
            <a:r>
              <a:rPr lang="pt-BR" dirty="0" err="1">
                <a:solidFill>
                  <a:srgbClr val="303030"/>
                </a:solidFill>
                <a:effectLst/>
              </a:rPr>
              <a:t>Coeckelbergh</a:t>
            </a:r>
            <a:r>
              <a:rPr lang="pt-BR" dirty="0">
                <a:solidFill>
                  <a:srgbClr val="303030"/>
                </a:solidFill>
                <a:effectLst/>
              </a:rPr>
              <a:t>, M. (2025). </a:t>
            </a:r>
            <a:r>
              <a:rPr lang="pt-BR" dirty="0" err="1">
                <a:solidFill>
                  <a:srgbClr val="303030"/>
                </a:solidFill>
                <a:effectLst/>
              </a:rPr>
              <a:t>LLMs</a:t>
            </a:r>
            <a:r>
              <a:rPr lang="pt-BR" dirty="0">
                <a:solidFill>
                  <a:srgbClr val="303030"/>
                </a:solidFill>
                <a:effectLst/>
              </a:rPr>
              <a:t>, </a:t>
            </a:r>
            <a:r>
              <a:rPr lang="pt-BR" dirty="0" err="1">
                <a:solidFill>
                  <a:srgbClr val="303030"/>
                </a:solidFill>
                <a:effectLst/>
              </a:rPr>
              <a:t>truth</a:t>
            </a:r>
            <a:r>
              <a:rPr lang="pt-BR" dirty="0">
                <a:solidFill>
                  <a:srgbClr val="303030"/>
                </a:solidFill>
                <a:effectLst/>
              </a:rPr>
              <a:t>, </a:t>
            </a:r>
            <a:r>
              <a:rPr lang="pt-BR" dirty="0" err="1">
                <a:solidFill>
                  <a:srgbClr val="303030"/>
                </a:solidFill>
                <a:effectLst/>
              </a:rPr>
              <a:t>and</a:t>
            </a:r>
            <a:r>
              <a:rPr lang="pt-BR" dirty="0">
                <a:solidFill>
                  <a:srgbClr val="303030"/>
                </a:solidFill>
                <a:effectLst/>
              </a:rPr>
              <a:t> </a:t>
            </a:r>
            <a:r>
              <a:rPr lang="pt-BR" dirty="0" err="1">
                <a:solidFill>
                  <a:srgbClr val="303030"/>
                </a:solidFill>
                <a:effectLst/>
              </a:rPr>
              <a:t>democracy</a:t>
            </a:r>
            <a:r>
              <a:rPr lang="pt-BR" dirty="0">
                <a:solidFill>
                  <a:srgbClr val="303030"/>
                </a:solidFill>
                <a:effectLst/>
              </a:rPr>
              <a:t>: </a:t>
            </a:r>
            <a:r>
              <a:rPr lang="pt-BR" dirty="0" err="1">
                <a:solidFill>
                  <a:srgbClr val="303030"/>
                </a:solidFill>
                <a:effectLst/>
              </a:rPr>
              <a:t>An</a:t>
            </a:r>
            <a:r>
              <a:rPr lang="pt-BR" dirty="0">
                <a:solidFill>
                  <a:srgbClr val="303030"/>
                </a:solidFill>
                <a:effectLst/>
              </a:rPr>
              <a:t> overview </a:t>
            </a:r>
            <a:r>
              <a:rPr lang="pt-BR" dirty="0" err="1">
                <a:solidFill>
                  <a:srgbClr val="303030"/>
                </a:solidFill>
                <a:effectLst/>
              </a:rPr>
              <a:t>of</a:t>
            </a:r>
            <a:r>
              <a:rPr lang="pt-BR" dirty="0">
                <a:solidFill>
                  <a:srgbClr val="303030"/>
                </a:solidFill>
                <a:effectLst/>
              </a:rPr>
              <a:t> </a:t>
            </a:r>
            <a:r>
              <a:rPr lang="pt-BR" dirty="0" err="1">
                <a:solidFill>
                  <a:srgbClr val="303030"/>
                </a:solidFill>
                <a:effectLst/>
              </a:rPr>
              <a:t>risks</a:t>
            </a:r>
            <a:r>
              <a:rPr lang="pt-BR" dirty="0">
                <a:solidFill>
                  <a:srgbClr val="303030"/>
                </a:solidFill>
                <a:effectLst/>
              </a:rPr>
              <a:t>. </a:t>
            </a:r>
            <a:r>
              <a:rPr lang="pt-BR" i="1" dirty="0">
                <a:solidFill>
                  <a:srgbClr val="303030"/>
                </a:solidFill>
                <a:effectLst/>
              </a:rPr>
              <a:t>Science </a:t>
            </a:r>
            <a:r>
              <a:rPr lang="pt-BR" i="1" dirty="0" err="1">
                <a:solidFill>
                  <a:srgbClr val="303030"/>
                </a:solidFill>
                <a:effectLst/>
              </a:rPr>
              <a:t>and</a:t>
            </a:r>
            <a:r>
              <a:rPr lang="pt-BR" i="1" dirty="0">
                <a:solidFill>
                  <a:srgbClr val="303030"/>
                </a:solidFill>
                <a:effectLst/>
              </a:rPr>
              <a:t> </a:t>
            </a:r>
            <a:r>
              <a:rPr lang="pt-BR" i="1" dirty="0" err="1">
                <a:solidFill>
                  <a:srgbClr val="303030"/>
                </a:solidFill>
                <a:effectLst/>
              </a:rPr>
              <a:t>Engineering</a:t>
            </a:r>
            <a:r>
              <a:rPr lang="pt-BR" i="1" dirty="0">
                <a:solidFill>
                  <a:srgbClr val="303030"/>
                </a:solidFill>
                <a:effectLst/>
              </a:rPr>
              <a:t> </a:t>
            </a:r>
            <a:r>
              <a:rPr lang="pt-BR" i="1" dirty="0" err="1">
                <a:solidFill>
                  <a:srgbClr val="303030"/>
                </a:solidFill>
                <a:effectLst/>
              </a:rPr>
              <a:t>Ethics</a:t>
            </a:r>
            <a:r>
              <a:rPr lang="pt-BR" dirty="0">
                <a:solidFill>
                  <a:srgbClr val="303030"/>
                </a:solidFill>
                <a:effectLst/>
              </a:rPr>
              <a:t>, </a:t>
            </a:r>
            <a:r>
              <a:rPr lang="pt-BR" i="1" dirty="0">
                <a:solidFill>
                  <a:srgbClr val="303030"/>
                </a:solidFill>
                <a:effectLst/>
              </a:rPr>
              <a:t>31</a:t>
            </a:r>
            <a:r>
              <a:rPr lang="pt-BR" dirty="0">
                <a:solidFill>
                  <a:srgbClr val="303030"/>
                </a:solidFill>
                <a:effectLst/>
              </a:rPr>
              <a:t>, Artigo 4. </a:t>
            </a:r>
            <a:r>
              <a:rPr lang="pt-BR" dirty="0">
                <a:solidFill>
                  <a:srgbClr val="303030"/>
                </a:solidFill>
                <a:effectLst/>
                <a:hlinkClick r:id="rId3"/>
              </a:rPr>
              <a:t>https://doi.org/10.1007/s11948-025-00529-0</a:t>
            </a:r>
            <a:r>
              <a:rPr lang="pt-BR" dirty="0">
                <a:solidFill>
                  <a:srgbClr val="303030"/>
                </a:solidFill>
                <a:effectLst/>
              </a:rPr>
              <a:t>.</a:t>
            </a:r>
          </a:p>
          <a:p>
            <a:pPr>
              <a:buNone/>
            </a:pPr>
            <a:endParaRPr lang="pt-BR" dirty="0">
              <a:solidFill>
                <a:srgbClr val="303030"/>
              </a:solidFill>
              <a:effectLst/>
            </a:endParaRPr>
          </a:p>
          <a:p>
            <a:pPr>
              <a:buNone/>
            </a:pPr>
            <a:r>
              <a:rPr lang="pt-BR" dirty="0">
                <a:solidFill>
                  <a:srgbClr val="303030"/>
                </a:solidFill>
                <a:effectLst/>
              </a:rPr>
              <a:t>Ibrahim, N. T., &amp; </a:t>
            </a:r>
            <a:r>
              <a:rPr lang="pt-BR" dirty="0" err="1">
                <a:solidFill>
                  <a:srgbClr val="303030"/>
                </a:solidFill>
                <a:effectLst/>
              </a:rPr>
              <a:t>Attia</a:t>
            </a:r>
            <a:r>
              <a:rPr lang="pt-BR" dirty="0">
                <a:solidFill>
                  <a:srgbClr val="303030"/>
                </a:solidFill>
                <a:effectLst/>
              </a:rPr>
              <a:t>, N. A. (2026). The </a:t>
            </a:r>
            <a:r>
              <a:rPr lang="pt-BR" dirty="0" err="1">
                <a:solidFill>
                  <a:srgbClr val="303030"/>
                </a:solidFill>
                <a:effectLst/>
              </a:rPr>
              <a:t>impact</a:t>
            </a:r>
            <a:r>
              <a:rPr lang="pt-BR" dirty="0">
                <a:solidFill>
                  <a:srgbClr val="303030"/>
                </a:solidFill>
                <a:effectLst/>
              </a:rPr>
              <a:t> </a:t>
            </a:r>
            <a:r>
              <a:rPr lang="pt-BR" dirty="0" err="1">
                <a:solidFill>
                  <a:srgbClr val="303030"/>
                </a:solidFill>
                <a:effectLst/>
              </a:rPr>
              <a:t>of</a:t>
            </a:r>
            <a:r>
              <a:rPr lang="pt-BR" dirty="0">
                <a:solidFill>
                  <a:srgbClr val="303030"/>
                </a:solidFill>
                <a:effectLst/>
              </a:rPr>
              <a:t> </a:t>
            </a:r>
            <a:r>
              <a:rPr lang="pt-BR" dirty="0" err="1">
                <a:solidFill>
                  <a:srgbClr val="303030"/>
                </a:solidFill>
                <a:effectLst/>
              </a:rPr>
              <a:t>disinformation</a:t>
            </a:r>
            <a:r>
              <a:rPr lang="pt-BR" dirty="0">
                <a:solidFill>
                  <a:srgbClr val="303030"/>
                </a:solidFill>
                <a:effectLst/>
              </a:rPr>
              <a:t> </a:t>
            </a:r>
            <a:r>
              <a:rPr lang="pt-BR" dirty="0" err="1">
                <a:solidFill>
                  <a:srgbClr val="303030"/>
                </a:solidFill>
                <a:effectLst/>
              </a:rPr>
              <a:t>generated</a:t>
            </a:r>
            <a:r>
              <a:rPr lang="pt-BR" dirty="0">
                <a:solidFill>
                  <a:srgbClr val="303030"/>
                </a:solidFill>
                <a:effectLst/>
              </a:rPr>
              <a:t> </a:t>
            </a:r>
            <a:r>
              <a:rPr lang="pt-BR" dirty="0" err="1">
                <a:solidFill>
                  <a:srgbClr val="303030"/>
                </a:solidFill>
                <a:effectLst/>
              </a:rPr>
              <a:t>by</a:t>
            </a:r>
            <a:r>
              <a:rPr lang="pt-BR" dirty="0">
                <a:solidFill>
                  <a:srgbClr val="303030"/>
                </a:solidFill>
                <a:effectLst/>
              </a:rPr>
              <a:t> AI. </a:t>
            </a:r>
            <a:r>
              <a:rPr lang="pt-BR" i="1" dirty="0">
                <a:solidFill>
                  <a:srgbClr val="303030"/>
                </a:solidFill>
                <a:effectLst/>
              </a:rPr>
              <a:t>Review </a:t>
            </a:r>
            <a:r>
              <a:rPr lang="pt-BR" i="1" dirty="0" err="1">
                <a:solidFill>
                  <a:srgbClr val="303030"/>
                </a:solidFill>
                <a:effectLst/>
              </a:rPr>
              <a:t>of</a:t>
            </a:r>
            <a:r>
              <a:rPr lang="pt-BR" i="1" dirty="0">
                <a:solidFill>
                  <a:srgbClr val="303030"/>
                </a:solidFill>
                <a:effectLst/>
              </a:rPr>
              <a:t> </a:t>
            </a:r>
            <a:r>
              <a:rPr lang="pt-BR" i="1" dirty="0" err="1">
                <a:solidFill>
                  <a:srgbClr val="303030"/>
                </a:solidFill>
                <a:effectLst/>
              </a:rPr>
              <a:t>Economics</a:t>
            </a:r>
            <a:r>
              <a:rPr lang="pt-BR" i="1" dirty="0">
                <a:solidFill>
                  <a:srgbClr val="303030"/>
                </a:solidFill>
                <a:effectLst/>
              </a:rPr>
              <a:t> </a:t>
            </a:r>
            <a:r>
              <a:rPr lang="pt-BR" i="1" dirty="0" err="1">
                <a:solidFill>
                  <a:srgbClr val="303030"/>
                </a:solidFill>
                <a:effectLst/>
              </a:rPr>
              <a:t>and</a:t>
            </a:r>
            <a:r>
              <a:rPr lang="pt-BR" i="1" dirty="0">
                <a:solidFill>
                  <a:srgbClr val="303030"/>
                </a:solidFill>
                <a:effectLst/>
              </a:rPr>
              <a:t> </a:t>
            </a:r>
            <a:r>
              <a:rPr lang="pt-BR" i="1" dirty="0" err="1">
                <a:solidFill>
                  <a:srgbClr val="303030"/>
                </a:solidFill>
                <a:effectLst/>
              </a:rPr>
              <a:t>Political</a:t>
            </a:r>
            <a:r>
              <a:rPr lang="pt-BR" i="1" dirty="0">
                <a:solidFill>
                  <a:srgbClr val="303030"/>
                </a:solidFill>
                <a:effectLst/>
              </a:rPr>
              <a:t> Science</a:t>
            </a:r>
            <a:r>
              <a:rPr lang="pt-BR" dirty="0">
                <a:solidFill>
                  <a:srgbClr val="303030"/>
                </a:solidFill>
                <a:effectLst/>
              </a:rPr>
              <a:t>, </a:t>
            </a:r>
            <a:r>
              <a:rPr lang="pt-BR" i="1" dirty="0">
                <a:solidFill>
                  <a:srgbClr val="303030"/>
                </a:solidFill>
                <a:effectLst/>
              </a:rPr>
              <a:t>11</a:t>
            </a:r>
            <a:r>
              <a:rPr lang="pt-BR" dirty="0">
                <a:solidFill>
                  <a:srgbClr val="303030"/>
                </a:solidFill>
                <a:effectLst/>
              </a:rPr>
              <a:t>(3), 186–201. </a:t>
            </a:r>
            <a:r>
              <a:rPr lang="pt-BR" dirty="0">
                <a:solidFill>
                  <a:srgbClr val="303030"/>
                </a:solidFill>
                <a:effectLst/>
                <a:hlinkClick r:id="rId4"/>
              </a:rPr>
              <a:t>https://doi.org/10.1108/REPS-12-2024-0104</a:t>
            </a:r>
            <a:r>
              <a:rPr lang="pt-BR" dirty="0">
                <a:solidFill>
                  <a:srgbClr val="303030"/>
                </a:solidFill>
                <a:effectLst/>
              </a:rPr>
              <a:t>.</a:t>
            </a:r>
          </a:p>
          <a:p>
            <a:pPr>
              <a:buNone/>
            </a:pPr>
            <a:endParaRPr lang="pt-BR" dirty="0">
              <a:solidFill>
                <a:srgbClr val="303030"/>
              </a:solidFill>
              <a:effectLst/>
            </a:endParaRPr>
          </a:p>
          <a:p>
            <a:pPr>
              <a:buNone/>
            </a:pPr>
            <a:r>
              <a:rPr lang="pt-BR" dirty="0" err="1">
                <a:solidFill>
                  <a:srgbClr val="303030"/>
                </a:solidFill>
                <a:effectLst/>
              </a:rPr>
              <a:t>Saeidnia</a:t>
            </a:r>
            <a:r>
              <a:rPr lang="pt-BR" dirty="0">
                <a:solidFill>
                  <a:srgbClr val="303030"/>
                </a:solidFill>
                <a:effectLst/>
              </a:rPr>
              <a:t>, H. R., </a:t>
            </a:r>
            <a:r>
              <a:rPr lang="pt-BR" dirty="0" err="1">
                <a:solidFill>
                  <a:srgbClr val="303030"/>
                </a:solidFill>
                <a:effectLst/>
              </a:rPr>
              <a:t>Hosseini</a:t>
            </a:r>
            <a:r>
              <a:rPr lang="pt-BR" dirty="0">
                <a:solidFill>
                  <a:srgbClr val="303030"/>
                </a:solidFill>
                <a:effectLst/>
              </a:rPr>
              <a:t>, E., </a:t>
            </a:r>
            <a:r>
              <a:rPr lang="pt-BR" dirty="0" err="1">
                <a:solidFill>
                  <a:srgbClr val="303030"/>
                </a:solidFill>
                <a:effectLst/>
              </a:rPr>
              <a:t>Lund</a:t>
            </a:r>
            <a:r>
              <a:rPr lang="pt-BR" dirty="0">
                <a:solidFill>
                  <a:srgbClr val="303030"/>
                </a:solidFill>
                <a:effectLst/>
              </a:rPr>
              <a:t>, B., </a:t>
            </a:r>
            <a:r>
              <a:rPr lang="pt-BR" dirty="0" err="1">
                <a:solidFill>
                  <a:srgbClr val="303030"/>
                </a:solidFill>
                <a:effectLst/>
              </a:rPr>
              <a:t>Tehrani</a:t>
            </a:r>
            <a:r>
              <a:rPr lang="pt-BR" dirty="0">
                <a:solidFill>
                  <a:srgbClr val="303030"/>
                </a:solidFill>
                <a:effectLst/>
              </a:rPr>
              <a:t>, M. A., </a:t>
            </a:r>
            <a:r>
              <a:rPr lang="pt-BR" dirty="0" err="1">
                <a:solidFill>
                  <a:srgbClr val="303030"/>
                </a:solidFill>
                <a:effectLst/>
              </a:rPr>
              <a:t>Zaker</a:t>
            </a:r>
            <a:r>
              <a:rPr lang="pt-BR" dirty="0">
                <a:solidFill>
                  <a:srgbClr val="303030"/>
                </a:solidFill>
                <a:effectLst/>
              </a:rPr>
              <a:t>, S., &amp; </a:t>
            </a:r>
            <a:r>
              <a:rPr lang="pt-BR" dirty="0" err="1">
                <a:solidFill>
                  <a:srgbClr val="303030"/>
                </a:solidFill>
                <a:effectLst/>
              </a:rPr>
              <a:t>Molaei</a:t>
            </a:r>
            <a:r>
              <a:rPr lang="pt-BR" dirty="0">
                <a:solidFill>
                  <a:srgbClr val="303030"/>
                </a:solidFill>
                <a:effectLst/>
              </a:rPr>
              <a:t>, S. (2025). Artificial </a:t>
            </a:r>
            <a:r>
              <a:rPr lang="pt-BR" dirty="0" err="1">
                <a:solidFill>
                  <a:srgbClr val="303030"/>
                </a:solidFill>
                <a:effectLst/>
              </a:rPr>
              <a:t>intelligence</a:t>
            </a:r>
            <a:r>
              <a:rPr lang="pt-BR" dirty="0">
                <a:solidFill>
                  <a:srgbClr val="303030"/>
                </a:solidFill>
                <a:effectLst/>
              </a:rPr>
              <a:t> in </a:t>
            </a:r>
            <a:r>
              <a:rPr lang="pt-BR" dirty="0" err="1">
                <a:solidFill>
                  <a:srgbClr val="303030"/>
                </a:solidFill>
                <a:effectLst/>
              </a:rPr>
              <a:t>the</a:t>
            </a:r>
            <a:r>
              <a:rPr lang="pt-BR" dirty="0">
                <a:solidFill>
                  <a:srgbClr val="303030"/>
                </a:solidFill>
                <a:effectLst/>
              </a:rPr>
              <a:t> </a:t>
            </a:r>
            <a:r>
              <a:rPr lang="pt-BR" dirty="0" err="1">
                <a:solidFill>
                  <a:srgbClr val="303030"/>
                </a:solidFill>
                <a:effectLst/>
              </a:rPr>
              <a:t>battle</a:t>
            </a:r>
            <a:r>
              <a:rPr lang="pt-BR" dirty="0">
                <a:solidFill>
                  <a:srgbClr val="303030"/>
                </a:solidFill>
                <a:effectLst/>
              </a:rPr>
              <a:t> </a:t>
            </a:r>
            <a:r>
              <a:rPr lang="pt-BR" dirty="0" err="1">
                <a:solidFill>
                  <a:srgbClr val="303030"/>
                </a:solidFill>
                <a:effectLst/>
              </a:rPr>
              <a:t>against</a:t>
            </a:r>
            <a:r>
              <a:rPr lang="pt-BR" dirty="0">
                <a:solidFill>
                  <a:srgbClr val="303030"/>
                </a:solidFill>
                <a:effectLst/>
              </a:rPr>
              <a:t> </a:t>
            </a:r>
            <a:r>
              <a:rPr lang="pt-BR" dirty="0" err="1">
                <a:solidFill>
                  <a:srgbClr val="303030"/>
                </a:solidFill>
                <a:effectLst/>
              </a:rPr>
              <a:t>disinformation</a:t>
            </a:r>
            <a:r>
              <a:rPr lang="pt-BR" dirty="0">
                <a:solidFill>
                  <a:srgbClr val="303030"/>
                </a:solidFill>
                <a:effectLst/>
              </a:rPr>
              <a:t> </a:t>
            </a:r>
            <a:r>
              <a:rPr lang="pt-BR" dirty="0" err="1">
                <a:solidFill>
                  <a:srgbClr val="303030"/>
                </a:solidFill>
                <a:effectLst/>
              </a:rPr>
              <a:t>and</a:t>
            </a:r>
            <a:r>
              <a:rPr lang="pt-BR" dirty="0">
                <a:solidFill>
                  <a:srgbClr val="303030"/>
                </a:solidFill>
                <a:effectLst/>
              </a:rPr>
              <a:t> </a:t>
            </a:r>
            <a:r>
              <a:rPr lang="pt-BR" dirty="0" err="1">
                <a:solidFill>
                  <a:srgbClr val="303030"/>
                </a:solidFill>
                <a:effectLst/>
              </a:rPr>
              <a:t>misinformation</a:t>
            </a:r>
            <a:r>
              <a:rPr lang="pt-BR" dirty="0">
                <a:solidFill>
                  <a:srgbClr val="303030"/>
                </a:solidFill>
                <a:effectLst/>
              </a:rPr>
              <a:t>: A </a:t>
            </a:r>
            <a:r>
              <a:rPr lang="pt-BR" dirty="0" err="1">
                <a:solidFill>
                  <a:srgbClr val="303030"/>
                </a:solidFill>
                <a:effectLst/>
              </a:rPr>
              <a:t>systematic</a:t>
            </a:r>
            <a:r>
              <a:rPr lang="pt-BR" dirty="0">
                <a:solidFill>
                  <a:srgbClr val="303030"/>
                </a:solidFill>
                <a:effectLst/>
              </a:rPr>
              <a:t> review </a:t>
            </a:r>
            <a:r>
              <a:rPr lang="pt-BR" dirty="0" err="1">
                <a:solidFill>
                  <a:srgbClr val="303030"/>
                </a:solidFill>
                <a:effectLst/>
              </a:rPr>
              <a:t>of</a:t>
            </a:r>
            <a:r>
              <a:rPr lang="pt-BR" dirty="0">
                <a:solidFill>
                  <a:srgbClr val="303030"/>
                </a:solidFill>
                <a:effectLst/>
              </a:rPr>
              <a:t> </a:t>
            </a:r>
            <a:r>
              <a:rPr lang="pt-BR" dirty="0" err="1">
                <a:solidFill>
                  <a:srgbClr val="303030"/>
                </a:solidFill>
                <a:effectLst/>
              </a:rPr>
              <a:t>challenges</a:t>
            </a:r>
            <a:r>
              <a:rPr lang="pt-BR" dirty="0">
                <a:solidFill>
                  <a:srgbClr val="303030"/>
                </a:solidFill>
                <a:effectLst/>
              </a:rPr>
              <a:t> </a:t>
            </a:r>
            <a:r>
              <a:rPr lang="pt-BR" dirty="0" err="1">
                <a:solidFill>
                  <a:srgbClr val="303030"/>
                </a:solidFill>
                <a:effectLst/>
              </a:rPr>
              <a:t>and</a:t>
            </a:r>
            <a:r>
              <a:rPr lang="pt-BR" dirty="0">
                <a:solidFill>
                  <a:srgbClr val="303030"/>
                </a:solidFill>
                <a:effectLst/>
              </a:rPr>
              <a:t> approaches. </a:t>
            </a:r>
            <a:r>
              <a:rPr lang="pt-BR" i="1" dirty="0" err="1">
                <a:solidFill>
                  <a:srgbClr val="303030"/>
                </a:solidFill>
                <a:effectLst/>
              </a:rPr>
              <a:t>Knowledge</a:t>
            </a:r>
            <a:r>
              <a:rPr lang="pt-BR" i="1" dirty="0">
                <a:solidFill>
                  <a:srgbClr val="303030"/>
                </a:solidFill>
                <a:effectLst/>
              </a:rPr>
              <a:t> </a:t>
            </a:r>
            <a:r>
              <a:rPr lang="pt-BR" i="1" dirty="0" err="1">
                <a:solidFill>
                  <a:srgbClr val="303030"/>
                </a:solidFill>
                <a:effectLst/>
              </a:rPr>
              <a:t>and</a:t>
            </a:r>
            <a:r>
              <a:rPr lang="pt-BR" i="1" dirty="0">
                <a:solidFill>
                  <a:srgbClr val="303030"/>
                </a:solidFill>
                <a:effectLst/>
              </a:rPr>
              <a:t> </a:t>
            </a:r>
            <a:r>
              <a:rPr lang="pt-BR" i="1" dirty="0" err="1">
                <a:solidFill>
                  <a:srgbClr val="303030"/>
                </a:solidFill>
                <a:effectLst/>
              </a:rPr>
              <a:t>Information</a:t>
            </a:r>
            <a:r>
              <a:rPr lang="pt-BR" i="1" dirty="0">
                <a:solidFill>
                  <a:srgbClr val="303030"/>
                </a:solidFill>
                <a:effectLst/>
              </a:rPr>
              <a:t> Systems</a:t>
            </a:r>
            <a:r>
              <a:rPr lang="pt-BR" dirty="0">
                <a:solidFill>
                  <a:srgbClr val="303030"/>
                </a:solidFill>
                <a:effectLst/>
              </a:rPr>
              <a:t>, </a:t>
            </a:r>
            <a:r>
              <a:rPr lang="pt-BR" i="1" dirty="0">
                <a:solidFill>
                  <a:srgbClr val="303030"/>
                </a:solidFill>
                <a:effectLst/>
              </a:rPr>
              <a:t>67</a:t>
            </a:r>
            <a:r>
              <a:rPr lang="pt-BR" dirty="0">
                <a:solidFill>
                  <a:srgbClr val="303030"/>
                </a:solidFill>
                <a:effectLst/>
              </a:rPr>
              <a:t>, 3139–3158. </a:t>
            </a:r>
            <a:r>
              <a:rPr lang="pt-BR" dirty="0">
                <a:solidFill>
                  <a:srgbClr val="303030"/>
                </a:solidFill>
                <a:effectLst/>
                <a:hlinkClick r:id="rId5"/>
              </a:rPr>
              <a:t>https://doi.org/10.1007/s10115-024-02337-7</a:t>
            </a:r>
            <a:r>
              <a:rPr lang="pt-BR" dirty="0">
                <a:solidFill>
                  <a:srgbClr val="303030"/>
                </a:solidFill>
                <a:effectLst/>
              </a:rPr>
              <a:t>.</a:t>
            </a:r>
          </a:p>
          <a:p>
            <a:pPr>
              <a:buNone/>
            </a:pPr>
            <a:endParaRPr lang="pt-BR" dirty="0">
              <a:solidFill>
                <a:srgbClr val="303030"/>
              </a:solidFill>
              <a:effectLst/>
            </a:endParaRPr>
          </a:p>
          <a:p>
            <a:pPr>
              <a:buNone/>
            </a:pPr>
            <a:r>
              <a:rPr lang="pt-BR" dirty="0" err="1">
                <a:solidFill>
                  <a:srgbClr val="303030"/>
                </a:solidFill>
                <a:effectLst/>
              </a:rPr>
              <a:t>Ünver</a:t>
            </a:r>
            <a:r>
              <a:rPr lang="pt-BR" dirty="0">
                <a:solidFill>
                  <a:srgbClr val="303030"/>
                </a:solidFill>
                <a:effectLst/>
              </a:rPr>
              <a:t>, H. A. (2018). </a:t>
            </a:r>
            <a:r>
              <a:rPr lang="pt-BR" i="1" dirty="0">
                <a:solidFill>
                  <a:srgbClr val="303030"/>
                </a:solidFill>
                <a:effectLst/>
              </a:rPr>
              <a:t>Artificial </a:t>
            </a:r>
            <a:r>
              <a:rPr lang="pt-BR" i="1" dirty="0" err="1">
                <a:solidFill>
                  <a:srgbClr val="303030"/>
                </a:solidFill>
                <a:effectLst/>
              </a:rPr>
              <a:t>intelligence</a:t>
            </a:r>
            <a:r>
              <a:rPr lang="pt-BR" i="1" dirty="0">
                <a:solidFill>
                  <a:srgbClr val="303030"/>
                </a:solidFill>
                <a:effectLst/>
              </a:rPr>
              <a:t>, </a:t>
            </a:r>
            <a:r>
              <a:rPr lang="pt-BR" i="1" dirty="0" err="1">
                <a:solidFill>
                  <a:srgbClr val="303030"/>
                </a:solidFill>
                <a:effectLst/>
              </a:rPr>
              <a:t>authoritarianism</a:t>
            </a:r>
            <a:r>
              <a:rPr lang="pt-BR" i="1" dirty="0">
                <a:solidFill>
                  <a:srgbClr val="303030"/>
                </a:solidFill>
                <a:effectLst/>
              </a:rPr>
              <a:t> </a:t>
            </a:r>
            <a:r>
              <a:rPr lang="pt-BR" i="1" dirty="0" err="1">
                <a:solidFill>
                  <a:srgbClr val="303030"/>
                </a:solidFill>
                <a:effectLst/>
              </a:rPr>
              <a:t>and</a:t>
            </a:r>
            <a:r>
              <a:rPr lang="pt-BR" i="1" dirty="0">
                <a:solidFill>
                  <a:srgbClr val="303030"/>
                </a:solidFill>
                <a:effectLst/>
              </a:rPr>
              <a:t> </a:t>
            </a:r>
            <a:r>
              <a:rPr lang="pt-BR" i="1" dirty="0" err="1">
                <a:solidFill>
                  <a:srgbClr val="303030"/>
                </a:solidFill>
                <a:effectLst/>
              </a:rPr>
              <a:t>the</a:t>
            </a:r>
            <a:r>
              <a:rPr lang="pt-BR" i="1" dirty="0">
                <a:solidFill>
                  <a:srgbClr val="303030"/>
                </a:solidFill>
                <a:effectLst/>
              </a:rPr>
              <a:t> future </a:t>
            </a:r>
            <a:r>
              <a:rPr lang="pt-BR" i="1" dirty="0" err="1">
                <a:solidFill>
                  <a:srgbClr val="303030"/>
                </a:solidFill>
                <a:effectLst/>
              </a:rPr>
              <a:t>of</a:t>
            </a:r>
            <a:r>
              <a:rPr lang="pt-BR" i="1" dirty="0">
                <a:solidFill>
                  <a:srgbClr val="303030"/>
                </a:solidFill>
                <a:effectLst/>
              </a:rPr>
              <a:t> </a:t>
            </a:r>
            <a:r>
              <a:rPr lang="pt-BR" i="1" dirty="0" err="1">
                <a:solidFill>
                  <a:srgbClr val="303030"/>
                </a:solidFill>
                <a:effectLst/>
              </a:rPr>
              <a:t>political</a:t>
            </a:r>
            <a:r>
              <a:rPr lang="pt-BR" i="1" dirty="0">
                <a:solidFill>
                  <a:srgbClr val="303030"/>
                </a:solidFill>
                <a:effectLst/>
              </a:rPr>
              <a:t> systems</a:t>
            </a:r>
            <a:r>
              <a:rPr lang="pt-BR" dirty="0">
                <a:solidFill>
                  <a:srgbClr val="303030"/>
                </a:solidFill>
                <a:effectLst/>
              </a:rPr>
              <a:t>. Centre for </a:t>
            </a:r>
            <a:r>
              <a:rPr lang="pt-BR" dirty="0" err="1">
                <a:solidFill>
                  <a:srgbClr val="303030"/>
                </a:solidFill>
                <a:effectLst/>
              </a:rPr>
              <a:t>Economics</a:t>
            </a:r>
            <a:r>
              <a:rPr lang="pt-BR" dirty="0">
                <a:solidFill>
                  <a:srgbClr val="303030"/>
                </a:solidFill>
                <a:effectLst/>
              </a:rPr>
              <a:t> </a:t>
            </a:r>
            <a:r>
              <a:rPr lang="pt-BR" dirty="0" err="1">
                <a:solidFill>
                  <a:srgbClr val="303030"/>
                </a:solidFill>
                <a:effectLst/>
              </a:rPr>
              <a:t>and</a:t>
            </a:r>
            <a:r>
              <a:rPr lang="pt-BR" dirty="0">
                <a:solidFill>
                  <a:srgbClr val="303030"/>
                </a:solidFill>
                <a:effectLst/>
              </a:rPr>
              <a:t> </a:t>
            </a:r>
            <a:r>
              <a:rPr lang="pt-BR" dirty="0" err="1">
                <a:solidFill>
                  <a:srgbClr val="303030"/>
                </a:solidFill>
                <a:effectLst/>
              </a:rPr>
              <a:t>Foreign</a:t>
            </a:r>
            <a:r>
              <a:rPr lang="pt-BR" dirty="0">
                <a:solidFill>
                  <a:srgbClr val="303030"/>
                </a:solidFill>
                <a:effectLst/>
              </a:rPr>
              <a:t> </a:t>
            </a:r>
            <a:r>
              <a:rPr lang="pt-BR" dirty="0" err="1">
                <a:solidFill>
                  <a:srgbClr val="303030"/>
                </a:solidFill>
                <a:effectLst/>
              </a:rPr>
              <a:t>Policy</a:t>
            </a:r>
            <a:r>
              <a:rPr lang="pt-BR" dirty="0">
                <a:solidFill>
                  <a:srgbClr val="303030"/>
                </a:solidFill>
                <a:effectLst/>
              </a:rPr>
              <a:t> </a:t>
            </a:r>
            <a:r>
              <a:rPr lang="pt-BR" dirty="0" err="1">
                <a:solidFill>
                  <a:srgbClr val="303030"/>
                </a:solidFill>
                <a:effectLst/>
              </a:rPr>
              <a:t>Studies</a:t>
            </a:r>
            <a:r>
              <a:rPr lang="pt-BR" dirty="0">
                <a:solidFill>
                  <a:srgbClr val="303030"/>
                </a:solidFill>
                <a:effectLst/>
              </a:rPr>
              <a:t> (EDAM). </a:t>
            </a:r>
            <a:r>
              <a:rPr lang="pt-BR" dirty="0">
                <a:solidFill>
                  <a:srgbClr val="303030"/>
                </a:solidFill>
                <a:effectLst/>
                <a:hlinkClick r:id="rId6"/>
              </a:rPr>
              <a:t>https://www.jstor.org/</a:t>
            </a:r>
            <a:r>
              <a:rPr lang="pt-BR" dirty="0" err="1">
                <a:solidFill>
                  <a:srgbClr val="303030"/>
                </a:solidFill>
                <a:effectLst/>
                <a:hlinkClick r:id="rId6"/>
              </a:rPr>
              <a:t>stable</a:t>
            </a:r>
            <a:r>
              <a:rPr lang="pt-BR" dirty="0">
                <a:solidFill>
                  <a:srgbClr val="303030"/>
                </a:solidFill>
                <a:effectLst/>
                <a:hlinkClick r:id="rId6"/>
              </a:rPr>
              <a:t>/resrep26084</a:t>
            </a:r>
            <a:r>
              <a:rPr lang="pt-BR" dirty="0">
                <a:solidFill>
                  <a:srgbClr val="303030"/>
                </a:solidFill>
                <a:effectLst/>
              </a:rPr>
              <a:t>.</a:t>
            </a:r>
          </a:p>
          <a:p>
            <a:pPr>
              <a:buNone/>
            </a:pPr>
            <a:endParaRPr lang="pt-BR" dirty="0">
              <a:solidFill>
                <a:srgbClr val="303030"/>
              </a:solidFill>
              <a:effectLst/>
            </a:endParaRPr>
          </a:p>
          <a:p>
            <a:pPr>
              <a:buNone/>
            </a:pPr>
            <a:r>
              <a:rPr lang="pt-BR" dirty="0" err="1">
                <a:solidFill>
                  <a:srgbClr val="303030"/>
                </a:solidFill>
                <a:effectLst/>
              </a:rPr>
              <a:t>Wack</a:t>
            </a:r>
            <a:r>
              <a:rPr lang="pt-BR" dirty="0">
                <a:solidFill>
                  <a:srgbClr val="303030"/>
                </a:solidFill>
                <a:effectLst/>
              </a:rPr>
              <a:t>, M., </a:t>
            </a:r>
            <a:r>
              <a:rPr lang="pt-BR" dirty="0" err="1">
                <a:solidFill>
                  <a:srgbClr val="303030"/>
                </a:solidFill>
                <a:effectLst/>
              </a:rPr>
              <a:t>Ehrett</a:t>
            </a:r>
            <a:r>
              <a:rPr lang="pt-BR" dirty="0">
                <a:solidFill>
                  <a:srgbClr val="303030"/>
                </a:solidFill>
                <a:effectLst/>
              </a:rPr>
              <a:t>, C., </a:t>
            </a:r>
            <a:r>
              <a:rPr lang="pt-BR" dirty="0" err="1">
                <a:solidFill>
                  <a:srgbClr val="303030"/>
                </a:solidFill>
                <a:effectLst/>
              </a:rPr>
              <a:t>Linvill</a:t>
            </a:r>
            <a:r>
              <a:rPr lang="pt-BR" dirty="0">
                <a:solidFill>
                  <a:srgbClr val="303030"/>
                </a:solidFill>
                <a:effectLst/>
              </a:rPr>
              <a:t>, D., &amp; Warren, P. (2025). </a:t>
            </a:r>
            <a:r>
              <a:rPr lang="pt-BR" dirty="0" err="1">
                <a:solidFill>
                  <a:srgbClr val="303030"/>
                </a:solidFill>
                <a:effectLst/>
              </a:rPr>
              <a:t>Generative</a:t>
            </a:r>
            <a:r>
              <a:rPr lang="pt-BR" dirty="0">
                <a:solidFill>
                  <a:srgbClr val="303030"/>
                </a:solidFill>
                <a:effectLst/>
              </a:rPr>
              <a:t> propaganda: </a:t>
            </a:r>
            <a:r>
              <a:rPr lang="pt-BR" dirty="0" err="1">
                <a:solidFill>
                  <a:srgbClr val="303030"/>
                </a:solidFill>
                <a:effectLst/>
              </a:rPr>
              <a:t>Evidence</a:t>
            </a:r>
            <a:r>
              <a:rPr lang="pt-BR" dirty="0">
                <a:solidFill>
                  <a:srgbClr val="303030"/>
                </a:solidFill>
                <a:effectLst/>
              </a:rPr>
              <a:t> </a:t>
            </a:r>
            <a:r>
              <a:rPr lang="pt-BR" dirty="0" err="1">
                <a:solidFill>
                  <a:srgbClr val="303030"/>
                </a:solidFill>
                <a:effectLst/>
              </a:rPr>
              <a:t>of</a:t>
            </a:r>
            <a:r>
              <a:rPr lang="pt-BR" dirty="0">
                <a:solidFill>
                  <a:srgbClr val="303030"/>
                </a:solidFill>
                <a:effectLst/>
              </a:rPr>
              <a:t> </a:t>
            </a:r>
            <a:r>
              <a:rPr lang="pt-BR" dirty="0" err="1">
                <a:solidFill>
                  <a:srgbClr val="303030"/>
                </a:solidFill>
                <a:effectLst/>
              </a:rPr>
              <a:t>AI’s</a:t>
            </a:r>
            <a:r>
              <a:rPr lang="pt-BR" dirty="0">
                <a:solidFill>
                  <a:srgbClr val="303030"/>
                </a:solidFill>
                <a:effectLst/>
              </a:rPr>
              <a:t> </a:t>
            </a:r>
            <a:r>
              <a:rPr lang="pt-BR" dirty="0" err="1">
                <a:solidFill>
                  <a:srgbClr val="303030"/>
                </a:solidFill>
                <a:effectLst/>
              </a:rPr>
              <a:t>impact</a:t>
            </a:r>
            <a:r>
              <a:rPr lang="pt-BR" dirty="0">
                <a:solidFill>
                  <a:srgbClr val="303030"/>
                </a:solidFill>
                <a:effectLst/>
              </a:rPr>
              <a:t> </a:t>
            </a:r>
            <a:r>
              <a:rPr lang="pt-BR" dirty="0" err="1">
                <a:solidFill>
                  <a:srgbClr val="303030"/>
                </a:solidFill>
                <a:effectLst/>
              </a:rPr>
              <a:t>from</a:t>
            </a:r>
            <a:r>
              <a:rPr lang="pt-BR" dirty="0">
                <a:solidFill>
                  <a:srgbClr val="303030"/>
                </a:solidFill>
                <a:effectLst/>
              </a:rPr>
              <a:t> a </a:t>
            </a:r>
            <a:r>
              <a:rPr lang="pt-BR" dirty="0" err="1">
                <a:solidFill>
                  <a:srgbClr val="303030"/>
                </a:solidFill>
                <a:effectLst/>
              </a:rPr>
              <a:t>state-backed</a:t>
            </a:r>
            <a:r>
              <a:rPr lang="pt-BR" dirty="0">
                <a:solidFill>
                  <a:srgbClr val="303030"/>
                </a:solidFill>
                <a:effectLst/>
              </a:rPr>
              <a:t> </a:t>
            </a:r>
            <a:r>
              <a:rPr lang="pt-BR" dirty="0" err="1">
                <a:solidFill>
                  <a:srgbClr val="303030"/>
                </a:solidFill>
                <a:effectLst/>
              </a:rPr>
              <a:t>disinformation</a:t>
            </a:r>
            <a:r>
              <a:rPr lang="pt-BR" dirty="0">
                <a:solidFill>
                  <a:srgbClr val="303030"/>
                </a:solidFill>
                <a:effectLst/>
              </a:rPr>
              <a:t> </a:t>
            </a:r>
            <a:r>
              <a:rPr lang="pt-BR" dirty="0" err="1">
                <a:solidFill>
                  <a:srgbClr val="303030"/>
                </a:solidFill>
                <a:effectLst/>
              </a:rPr>
              <a:t>campaign</a:t>
            </a:r>
            <a:r>
              <a:rPr lang="pt-BR" dirty="0">
                <a:solidFill>
                  <a:srgbClr val="303030"/>
                </a:solidFill>
                <a:effectLst/>
              </a:rPr>
              <a:t>. </a:t>
            </a:r>
            <a:r>
              <a:rPr lang="pt-BR" i="1" dirty="0">
                <a:solidFill>
                  <a:srgbClr val="303030"/>
                </a:solidFill>
                <a:effectLst/>
              </a:rPr>
              <a:t>PNAS Nexus</a:t>
            </a:r>
            <a:r>
              <a:rPr lang="pt-BR" dirty="0">
                <a:solidFill>
                  <a:srgbClr val="303030"/>
                </a:solidFill>
                <a:effectLst/>
              </a:rPr>
              <a:t>, </a:t>
            </a:r>
            <a:r>
              <a:rPr lang="pt-BR" i="1" dirty="0">
                <a:solidFill>
                  <a:srgbClr val="303030"/>
                </a:solidFill>
                <a:effectLst/>
              </a:rPr>
              <a:t>4</a:t>
            </a:r>
            <a:r>
              <a:rPr lang="pt-BR" dirty="0">
                <a:solidFill>
                  <a:srgbClr val="303030"/>
                </a:solidFill>
                <a:effectLst/>
              </a:rPr>
              <a:t>(4), Artigo pgaf083. </a:t>
            </a:r>
            <a:r>
              <a:rPr lang="pt-BR" dirty="0">
                <a:solidFill>
                  <a:srgbClr val="303030"/>
                </a:solidFill>
                <a:effectLst/>
                <a:hlinkClick r:id="rId7"/>
              </a:rPr>
              <a:t>https://doi.org/10.1093/</a:t>
            </a:r>
            <a:r>
              <a:rPr lang="pt-BR" dirty="0" err="1">
                <a:solidFill>
                  <a:srgbClr val="303030"/>
                </a:solidFill>
                <a:effectLst/>
                <a:hlinkClick r:id="rId7"/>
              </a:rPr>
              <a:t>pnasnexus</a:t>
            </a:r>
            <a:r>
              <a:rPr lang="pt-BR" dirty="0">
                <a:solidFill>
                  <a:srgbClr val="303030"/>
                </a:solidFill>
                <a:effectLst/>
                <a:hlinkClick r:id="rId7"/>
              </a:rPr>
              <a:t>/pgaf083</a:t>
            </a:r>
            <a:r>
              <a:rPr lang="pt-BR" dirty="0">
                <a:solidFill>
                  <a:srgbClr val="303030"/>
                </a:solidFill>
                <a:effectLst/>
              </a:rPr>
              <a:t>.</a:t>
            </a:r>
          </a:p>
          <a:p>
            <a:pPr>
              <a:buNone/>
            </a:pPr>
            <a:endParaRPr lang="pt-BR" dirty="0">
              <a:solidFill>
                <a:srgbClr val="303030"/>
              </a:solidFill>
              <a:effectLst/>
            </a:endParaRPr>
          </a:p>
          <a:p>
            <a:pPr>
              <a:buNone/>
            </a:pPr>
            <a:r>
              <a:rPr lang="pt-BR" dirty="0">
                <a:solidFill>
                  <a:srgbClr val="303030"/>
                </a:solidFill>
                <a:effectLst/>
              </a:rPr>
              <a:t>Wong, W. (2024). Artificial </a:t>
            </a:r>
            <a:r>
              <a:rPr lang="pt-BR" dirty="0" err="1">
                <a:solidFill>
                  <a:srgbClr val="303030"/>
                </a:solidFill>
                <a:effectLst/>
              </a:rPr>
              <a:t>intelligence</a:t>
            </a:r>
            <a:r>
              <a:rPr lang="pt-BR" dirty="0">
                <a:solidFill>
                  <a:srgbClr val="303030"/>
                </a:solidFill>
                <a:effectLst/>
              </a:rPr>
              <a:t> </a:t>
            </a:r>
            <a:r>
              <a:rPr lang="pt-BR" dirty="0" err="1">
                <a:solidFill>
                  <a:srgbClr val="303030"/>
                </a:solidFill>
                <a:effectLst/>
              </a:rPr>
              <a:t>and</a:t>
            </a:r>
            <a:r>
              <a:rPr lang="pt-BR" dirty="0">
                <a:solidFill>
                  <a:srgbClr val="303030"/>
                </a:solidFill>
                <a:effectLst/>
              </a:rPr>
              <a:t> </a:t>
            </a:r>
            <a:r>
              <a:rPr lang="pt-BR" dirty="0" err="1">
                <a:solidFill>
                  <a:srgbClr val="303030"/>
                </a:solidFill>
                <a:effectLst/>
              </a:rPr>
              <a:t>voter</a:t>
            </a:r>
            <a:r>
              <a:rPr lang="pt-BR" dirty="0">
                <a:solidFill>
                  <a:srgbClr val="303030"/>
                </a:solidFill>
                <a:effectLst/>
              </a:rPr>
              <a:t> </a:t>
            </a:r>
            <a:r>
              <a:rPr lang="pt-BR" dirty="0" err="1">
                <a:solidFill>
                  <a:srgbClr val="303030"/>
                </a:solidFill>
                <a:effectLst/>
              </a:rPr>
              <a:t>disinformation</a:t>
            </a:r>
            <a:r>
              <a:rPr lang="pt-BR" dirty="0">
                <a:solidFill>
                  <a:srgbClr val="303030"/>
                </a:solidFill>
                <a:effectLst/>
              </a:rPr>
              <a:t>. </a:t>
            </a:r>
            <a:r>
              <a:rPr lang="pt-BR" i="1" dirty="0" err="1">
                <a:solidFill>
                  <a:srgbClr val="303030"/>
                </a:solidFill>
                <a:effectLst/>
              </a:rPr>
              <a:t>International</a:t>
            </a:r>
            <a:r>
              <a:rPr lang="pt-BR" i="1" dirty="0">
                <a:solidFill>
                  <a:srgbClr val="303030"/>
                </a:solidFill>
                <a:effectLst/>
              </a:rPr>
              <a:t> </a:t>
            </a:r>
            <a:r>
              <a:rPr lang="pt-BR" i="1" dirty="0" err="1">
                <a:solidFill>
                  <a:srgbClr val="303030"/>
                </a:solidFill>
                <a:effectLst/>
              </a:rPr>
              <a:t>Political</a:t>
            </a:r>
            <a:r>
              <a:rPr lang="pt-BR" i="1" dirty="0">
                <a:solidFill>
                  <a:srgbClr val="303030"/>
                </a:solidFill>
                <a:effectLst/>
              </a:rPr>
              <a:t> Science Abstracts</a:t>
            </a:r>
            <a:r>
              <a:rPr lang="pt-BR" dirty="0">
                <a:solidFill>
                  <a:srgbClr val="303030"/>
                </a:solidFill>
                <a:effectLst/>
              </a:rPr>
              <a:t>, 205–222.</a:t>
            </a:r>
          </a:p>
        </p:txBody>
      </p:sp>
      <p:pic>
        <p:nvPicPr>
          <p:cNvPr id="9" name="Imagem 8">
            <a:extLst>
              <a:ext uri="{FF2B5EF4-FFF2-40B4-BE49-F238E27FC236}">
                <a16:creationId xmlns:a16="http://schemas.microsoft.com/office/drawing/2014/main" id="{C177A554-B290-72EF-FD08-E3D2C109E519}"/>
              </a:ext>
            </a:extLst>
          </p:cNvPr>
          <p:cNvPicPr>
            <a:picLocks noChangeAspect="1"/>
          </p:cNvPicPr>
          <p:nvPr/>
        </p:nvPicPr>
        <p:blipFill>
          <a:blip r:embed="rId8"/>
          <a:stretch>
            <a:fillRect/>
          </a:stretch>
        </p:blipFill>
        <p:spPr>
          <a:xfrm>
            <a:off x="-1" y="5658788"/>
            <a:ext cx="12192001" cy="1266442"/>
          </a:xfrm>
          <a:prstGeom prst="rect">
            <a:avLst/>
          </a:prstGeom>
        </p:spPr>
      </p:pic>
    </p:spTree>
    <p:extLst>
      <p:ext uri="{BB962C8B-B14F-4D97-AF65-F5344CB8AC3E}">
        <p14:creationId xmlns:p14="http://schemas.microsoft.com/office/powerpoint/2010/main" val="137111285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789">
          <a:extLst>
            <a:ext uri="{FF2B5EF4-FFF2-40B4-BE49-F238E27FC236}">
              <a16:creationId xmlns:a16="http://schemas.microsoft.com/office/drawing/2014/main" id="{84B27FBE-D95E-397C-C2AF-81055C26611B}"/>
            </a:ext>
          </a:extLst>
        </p:cNvPr>
        <p:cNvGrpSpPr/>
        <p:nvPr/>
      </p:nvGrpSpPr>
      <p:grpSpPr>
        <a:xfrm>
          <a:off x="0" y="0"/>
          <a:ext cx="0" cy="0"/>
          <a:chOff x="0" y="0"/>
          <a:chExt cx="0" cy="0"/>
        </a:xfrm>
      </p:grpSpPr>
      <p:sp>
        <p:nvSpPr>
          <p:cNvPr id="2" name="Google Shape;356;p25">
            <a:extLst>
              <a:ext uri="{FF2B5EF4-FFF2-40B4-BE49-F238E27FC236}">
                <a16:creationId xmlns:a16="http://schemas.microsoft.com/office/drawing/2014/main" id="{54F3C36D-0581-A0AD-5A09-C53EE1E69AB6}"/>
              </a:ext>
            </a:extLst>
          </p:cNvPr>
          <p:cNvSpPr/>
          <p:nvPr/>
        </p:nvSpPr>
        <p:spPr>
          <a:xfrm>
            <a:off x="0" y="298901"/>
            <a:ext cx="5882326"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 name="Google Shape;357;p25">
            <a:extLst>
              <a:ext uri="{FF2B5EF4-FFF2-40B4-BE49-F238E27FC236}">
                <a16:creationId xmlns:a16="http://schemas.microsoft.com/office/drawing/2014/main" id="{2FDAF69D-8361-6A86-99EF-245CC5059FEE}"/>
              </a:ext>
            </a:extLst>
          </p:cNvPr>
          <p:cNvSpPr txBox="1"/>
          <p:nvPr/>
        </p:nvSpPr>
        <p:spPr>
          <a:xfrm>
            <a:off x="175465" y="488887"/>
            <a:ext cx="4685246" cy="400069"/>
          </a:xfrm>
          <a:prstGeom prst="rect">
            <a:avLst/>
          </a:prstGeom>
          <a:noFill/>
          <a:ln>
            <a:noFill/>
          </a:ln>
        </p:spPr>
        <p:txBody>
          <a:bodyPr spcFirstLastPara="1" wrap="square" lIns="91425" tIns="45700" rIns="91425" bIns="45700" anchor="t" anchorCtr="0">
            <a:spAutoFit/>
          </a:bodyPr>
          <a:lstStyle/>
          <a:p>
            <a:pPr lvl="0"/>
            <a:r>
              <a:rPr lang="es-ES" sz="2000" b="1" dirty="0" err="1">
                <a:solidFill>
                  <a:schemeClr val="bg1"/>
                </a:solidFill>
              </a:rPr>
              <a:t>Fontes</a:t>
            </a:r>
            <a:r>
              <a:rPr lang="es-ES" sz="2000" b="1" dirty="0">
                <a:solidFill>
                  <a:schemeClr val="bg1"/>
                </a:solidFill>
              </a:rPr>
              <a:t> – </a:t>
            </a:r>
            <a:r>
              <a:rPr lang="es-ES" sz="2000" dirty="0" err="1">
                <a:solidFill>
                  <a:schemeClr val="bg1"/>
                </a:solidFill>
              </a:rPr>
              <a:t>Desinformação</a:t>
            </a:r>
            <a:r>
              <a:rPr lang="es-ES" sz="2000" dirty="0">
                <a:solidFill>
                  <a:schemeClr val="bg1"/>
                </a:solidFill>
              </a:rPr>
              <a:t> e democracia</a:t>
            </a:r>
            <a:endParaRPr lang="es-ES" sz="2000" b="1" dirty="0">
              <a:solidFill>
                <a:schemeClr val="bg1"/>
              </a:solidFill>
            </a:endParaRPr>
          </a:p>
        </p:txBody>
      </p:sp>
      <p:sp>
        <p:nvSpPr>
          <p:cNvPr id="5" name="Google Shape;359;p25">
            <a:extLst>
              <a:ext uri="{FF2B5EF4-FFF2-40B4-BE49-F238E27FC236}">
                <a16:creationId xmlns:a16="http://schemas.microsoft.com/office/drawing/2014/main" id="{78B77684-8B34-AEBD-C6EB-9C92D571E72D}"/>
              </a:ext>
            </a:extLst>
          </p:cNvPr>
          <p:cNvSpPr/>
          <p:nvPr/>
        </p:nvSpPr>
        <p:spPr>
          <a:xfrm>
            <a:off x="-137160" y="195118"/>
            <a:ext cx="6096000" cy="1024082"/>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 name="TextBox 8">
            <a:extLst>
              <a:ext uri="{FF2B5EF4-FFF2-40B4-BE49-F238E27FC236}">
                <a16:creationId xmlns:a16="http://schemas.microsoft.com/office/drawing/2014/main" id="{E3E59B00-E0D4-AE2A-51C1-54BFF032BC2B}"/>
              </a:ext>
            </a:extLst>
          </p:cNvPr>
          <p:cNvSpPr txBox="1"/>
          <p:nvPr/>
        </p:nvSpPr>
        <p:spPr>
          <a:xfrm>
            <a:off x="175465" y="1815422"/>
            <a:ext cx="11566749" cy="3785652"/>
          </a:xfrm>
          <a:prstGeom prst="rect">
            <a:avLst/>
          </a:prstGeom>
          <a:noFill/>
        </p:spPr>
        <p:txBody>
          <a:bodyPr wrap="square">
            <a:spAutoFit/>
          </a:bodyPr>
          <a:lstStyle/>
          <a:p>
            <a:r>
              <a:rPr lang="pt-BR" sz="1600" dirty="0" err="1"/>
              <a:t>Benkler</a:t>
            </a:r>
            <a:r>
              <a:rPr lang="pt-BR" sz="1600" dirty="0"/>
              <a:t>, Y., Faris, R., &amp; Roberts, H. (2018). </a:t>
            </a:r>
            <a:r>
              <a:rPr lang="pt-BR" sz="1600" i="1" dirty="0"/>
              <a:t>Network propaganda: </a:t>
            </a:r>
            <a:r>
              <a:rPr lang="pt-BR" sz="1600" i="1" dirty="0" err="1"/>
              <a:t>Manipulation</a:t>
            </a:r>
            <a:r>
              <a:rPr lang="pt-BR" sz="1600" i="1" dirty="0"/>
              <a:t>, </a:t>
            </a:r>
            <a:r>
              <a:rPr lang="pt-BR" sz="1600" i="1" dirty="0" err="1"/>
              <a:t>disinformation</a:t>
            </a:r>
            <a:r>
              <a:rPr lang="pt-BR" sz="1600" i="1" dirty="0"/>
              <a:t>, </a:t>
            </a:r>
            <a:r>
              <a:rPr lang="pt-BR" sz="1600" i="1" dirty="0" err="1"/>
              <a:t>and</a:t>
            </a:r>
            <a:r>
              <a:rPr lang="pt-BR" sz="1600" i="1" dirty="0"/>
              <a:t> </a:t>
            </a:r>
            <a:r>
              <a:rPr lang="pt-BR" sz="1600" i="1" dirty="0" err="1"/>
              <a:t>radicalization</a:t>
            </a:r>
            <a:r>
              <a:rPr lang="pt-BR" sz="1600" i="1" dirty="0"/>
              <a:t> in American </a:t>
            </a:r>
            <a:r>
              <a:rPr lang="pt-BR" sz="1600" i="1" dirty="0" err="1"/>
              <a:t>politics</a:t>
            </a:r>
            <a:r>
              <a:rPr lang="pt-BR" sz="1600" dirty="0"/>
              <a:t>. Oxford </a:t>
            </a:r>
            <a:r>
              <a:rPr lang="pt-BR" sz="1600" dirty="0" err="1"/>
              <a:t>University</a:t>
            </a:r>
            <a:r>
              <a:rPr lang="pt-BR" sz="1600" dirty="0"/>
              <a:t> Press.</a:t>
            </a:r>
          </a:p>
          <a:p>
            <a:pPr marL="342900" indent="-342900">
              <a:buAutoNum type="arabicPeriod"/>
            </a:pPr>
            <a:endParaRPr lang="pt-BR" sz="1600" dirty="0"/>
          </a:p>
          <a:p>
            <a:r>
              <a:rPr lang="pt-BR" sz="1600" dirty="0"/>
              <a:t>Fazio, L. K. (2020). </a:t>
            </a:r>
            <a:r>
              <a:rPr lang="pt-BR" sz="1600" dirty="0" err="1"/>
              <a:t>Pausing</a:t>
            </a:r>
            <a:r>
              <a:rPr lang="pt-BR" sz="1600" dirty="0"/>
              <a:t> </a:t>
            </a:r>
            <a:r>
              <a:rPr lang="pt-BR" sz="1600" dirty="0" err="1"/>
              <a:t>to</a:t>
            </a:r>
            <a:r>
              <a:rPr lang="pt-BR" sz="1600" dirty="0"/>
              <a:t> </a:t>
            </a:r>
            <a:r>
              <a:rPr lang="pt-BR" sz="1600" dirty="0" err="1"/>
              <a:t>consider</a:t>
            </a:r>
            <a:r>
              <a:rPr lang="pt-BR" sz="1600" dirty="0"/>
              <a:t> </a:t>
            </a:r>
            <a:r>
              <a:rPr lang="pt-BR" sz="1600" dirty="0" err="1"/>
              <a:t>why</a:t>
            </a:r>
            <a:r>
              <a:rPr lang="pt-BR" sz="1600" dirty="0"/>
              <a:t> a </a:t>
            </a:r>
            <a:r>
              <a:rPr lang="pt-BR" sz="1600" dirty="0" err="1"/>
              <a:t>headline</a:t>
            </a:r>
            <a:r>
              <a:rPr lang="pt-BR" sz="1600" dirty="0"/>
              <a:t> </a:t>
            </a:r>
            <a:r>
              <a:rPr lang="pt-BR" sz="1600" dirty="0" err="1"/>
              <a:t>is</a:t>
            </a:r>
            <a:r>
              <a:rPr lang="pt-BR" sz="1600" dirty="0"/>
              <a:t> </a:t>
            </a:r>
            <a:r>
              <a:rPr lang="pt-BR" sz="1600" dirty="0" err="1"/>
              <a:t>true</a:t>
            </a:r>
            <a:r>
              <a:rPr lang="pt-BR" sz="1600" dirty="0"/>
              <a:t> </a:t>
            </a:r>
            <a:r>
              <a:rPr lang="pt-BR" sz="1600" dirty="0" err="1"/>
              <a:t>or</a:t>
            </a:r>
            <a:r>
              <a:rPr lang="pt-BR" sz="1600" dirty="0"/>
              <a:t> false </a:t>
            </a:r>
            <a:r>
              <a:rPr lang="pt-BR" sz="1600" dirty="0" err="1"/>
              <a:t>can</a:t>
            </a:r>
            <a:r>
              <a:rPr lang="pt-BR" sz="1600" dirty="0"/>
              <a:t> help </a:t>
            </a:r>
            <a:r>
              <a:rPr lang="pt-BR" sz="1600" dirty="0" err="1"/>
              <a:t>reduce</a:t>
            </a:r>
            <a:r>
              <a:rPr lang="pt-BR" sz="1600" dirty="0"/>
              <a:t> </a:t>
            </a:r>
            <a:r>
              <a:rPr lang="pt-BR" sz="1600" dirty="0" err="1"/>
              <a:t>the</a:t>
            </a:r>
            <a:r>
              <a:rPr lang="pt-BR" sz="1600" dirty="0"/>
              <a:t> </a:t>
            </a:r>
            <a:r>
              <a:rPr lang="pt-BR" sz="1600" dirty="0" err="1"/>
              <a:t>sharing</a:t>
            </a:r>
            <a:r>
              <a:rPr lang="pt-BR" sz="1600" dirty="0"/>
              <a:t> </a:t>
            </a:r>
            <a:r>
              <a:rPr lang="pt-BR" sz="1600" dirty="0" err="1"/>
              <a:t>of</a:t>
            </a:r>
            <a:r>
              <a:rPr lang="pt-BR" sz="1600" dirty="0"/>
              <a:t> false </a:t>
            </a:r>
            <a:r>
              <a:rPr lang="pt-BR" sz="1600" dirty="0" err="1"/>
              <a:t>news</a:t>
            </a:r>
            <a:r>
              <a:rPr lang="pt-BR" sz="1600" dirty="0"/>
              <a:t>. </a:t>
            </a:r>
            <a:r>
              <a:rPr lang="pt-BR" sz="1600" i="1" dirty="0"/>
              <a:t>The Harvard Kennedy </a:t>
            </a:r>
            <a:r>
              <a:rPr lang="pt-BR" sz="1600" i="1" dirty="0" err="1"/>
              <a:t>School</a:t>
            </a:r>
            <a:r>
              <a:rPr lang="pt-BR" sz="1600" i="1" dirty="0"/>
              <a:t> (HKS) </a:t>
            </a:r>
            <a:r>
              <a:rPr lang="pt-BR" sz="1600" i="1" dirty="0" err="1"/>
              <a:t>Misinformation</a:t>
            </a:r>
            <a:r>
              <a:rPr lang="pt-BR" sz="1600" i="1" dirty="0"/>
              <a:t> Review</a:t>
            </a:r>
            <a:r>
              <a:rPr lang="pt-BR" sz="1600" dirty="0"/>
              <a:t>, </a:t>
            </a:r>
            <a:r>
              <a:rPr lang="pt-BR" sz="1600" i="1" dirty="0"/>
              <a:t>1</a:t>
            </a:r>
            <a:r>
              <a:rPr lang="pt-BR" sz="1600" dirty="0"/>
              <a:t>(2). </a:t>
            </a:r>
            <a:r>
              <a:rPr lang="pt-BR" sz="1600" dirty="0">
                <a:hlinkClick r:id="rId3"/>
              </a:rPr>
              <a:t>https://doi.org/10.37016/mr-2020-009</a:t>
            </a:r>
            <a:endParaRPr lang="pt-BR" sz="1600" dirty="0"/>
          </a:p>
          <a:p>
            <a:endParaRPr lang="pt-BR" sz="1600" dirty="0"/>
          </a:p>
          <a:p>
            <a:r>
              <a:rPr lang="pt-BR" sz="1600" dirty="0"/>
              <a:t>Lazer, D. M. J., </a:t>
            </a:r>
            <a:r>
              <a:rPr lang="pt-BR" sz="1600" dirty="0" err="1"/>
              <a:t>Baum</a:t>
            </a:r>
            <a:r>
              <a:rPr lang="pt-BR" sz="1600" dirty="0"/>
              <a:t>, M. A., </a:t>
            </a:r>
            <a:r>
              <a:rPr lang="pt-BR" sz="1600" dirty="0" err="1"/>
              <a:t>Benkler</a:t>
            </a:r>
            <a:r>
              <a:rPr lang="pt-BR" sz="1600" dirty="0"/>
              <a:t>, Y., </a:t>
            </a:r>
            <a:r>
              <a:rPr lang="pt-BR" sz="1600" dirty="0" err="1"/>
              <a:t>Berinsky</a:t>
            </a:r>
            <a:r>
              <a:rPr lang="pt-BR" sz="1600" dirty="0"/>
              <a:t>, A. J., </a:t>
            </a:r>
            <a:r>
              <a:rPr lang="pt-BR" sz="1600" dirty="0" err="1"/>
              <a:t>Greenhill</a:t>
            </a:r>
            <a:r>
              <a:rPr lang="pt-BR" sz="1600" dirty="0"/>
              <a:t>, K. M., </a:t>
            </a:r>
            <a:r>
              <a:rPr lang="pt-BR" sz="1600" dirty="0" err="1"/>
              <a:t>Menczer</a:t>
            </a:r>
            <a:r>
              <a:rPr lang="pt-BR" sz="1600" dirty="0"/>
              <a:t>, F., Metzger, M. J., </a:t>
            </a:r>
            <a:r>
              <a:rPr lang="pt-BR" sz="1600" dirty="0" err="1"/>
              <a:t>Nyhan</a:t>
            </a:r>
            <a:r>
              <a:rPr lang="pt-BR" sz="1600" dirty="0"/>
              <a:t>, B., </a:t>
            </a:r>
            <a:r>
              <a:rPr lang="pt-BR" sz="1600" dirty="0" err="1"/>
              <a:t>Pennycook</a:t>
            </a:r>
            <a:r>
              <a:rPr lang="pt-BR" sz="1600" dirty="0"/>
              <a:t>, G., Rothschild, D., </a:t>
            </a:r>
            <a:r>
              <a:rPr lang="pt-BR" sz="1600" dirty="0" err="1"/>
              <a:t>Schudson</a:t>
            </a:r>
            <a:r>
              <a:rPr lang="pt-BR" sz="1600" dirty="0"/>
              <a:t>, M., </a:t>
            </a:r>
            <a:r>
              <a:rPr lang="pt-BR" sz="1600" dirty="0" err="1"/>
              <a:t>Sloman</a:t>
            </a:r>
            <a:r>
              <a:rPr lang="pt-BR" sz="1600" dirty="0"/>
              <a:t>, S. A., </a:t>
            </a:r>
            <a:r>
              <a:rPr lang="pt-BR" sz="1600" dirty="0" err="1"/>
              <a:t>Thorson</a:t>
            </a:r>
            <a:r>
              <a:rPr lang="pt-BR" sz="1600" dirty="0"/>
              <a:t>, E. A., Watts, D. J., &amp; </a:t>
            </a:r>
            <a:r>
              <a:rPr lang="pt-BR" sz="1600" dirty="0" err="1"/>
              <a:t>Zittrain</a:t>
            </a:r>
            <a:r>
              <a:rPr lang="pt-BR" sz="1600" dirty="0"/>
              <a:t>, J. L. (2018). The </a:t>
            </a:r>
            <a:r>
              <a:rPr lang="pt-BR" sz="1600" dirty="0" err="1"/>
              <a:t>science</a:t>
            </a:r>
            <a:r>
              <a:rPr lang="pt-BR" sz="1600" dirty="0"/>
              <a:t> </a:t>
            </a:r>
            <a:r>
              <a:rPr lang="pt-BR" sz="1600" dirty="0" err="1"/>
              <a:t>of</a:t>
            </a:r>
            <a:r>
              <a:rPr lang="pt-BR" sz="1600" dirty="0"/>
              <a:t> fake </a:t>
            </a:r>
            <a:r>
              <a:rPr lang="pt-BR" sz="1600" dirty="0" err="1"/>
              <a:t>news</a:t>
            </a:r>
            <a:r>
              <a:rPr lang="pt-BR" sz="1600" dirty="0"/>
              <a:t>. </a:t>
            </a:r>
            <a:r>
              <a:rPr lang="pt-BR" sz="1600" i="1" dirty="0"/>
              <a:t>Science</a:t>
            </a:r>
            <a:r>
              <a:rPr lang="pt-BR" sz="1600" dirty="0"/>
              <a:t>, </a:t>
            </a:r>
            <a:r>
              <a:rPr lang="pt-BR" sz="1600" i="1" dirty="0"/>
              <a:t>359</a:t>
            </a:r>
            <a:r>
              <a:rPr lang="pt-BR" sz="1600" dirty="0"/>
              <a:t>(6380), 1094–1096. </a:t>
            </a:r>
            <a:r>
              <a:rPr lang="pt-BR" sz="1600" dirty="0">
                <a:hlinkClick r:id="rId4"/>
              </a:rPr>
              <a:t>https://doi.org/10.1126/science.aao2998</a:t>
            </a:r>
            <a:endParaRPr lang="pt-BR" sz="1600" dirty="0"/>
          </a:p>
          <a:p>
            <a:endParaRPr lang="pt-BR" sz="1600" dirty="0"/>
          </a:p>
          <a:p>
            <a:r>
              <a:rPr lang="pt-BR" sz="1600" dirty="0" err="1"/>
              <a:t>Suntwal</a:t>
            </a:r>
            <a:r>
              <a:rPr lang="pt-BR" sz="1600" dirty="0"/>
              <a:t>, S., Brown, S. A., &amp; Patton, M. W. (2020). </a:t>
            </a:r>
            <a:r>
              <a:rPr lang="pt-BR" sz="1600" dirty="0" err="1"/>
              <a:t>How</a:t>
            </a:r>
            <a:r>
              <a:rPr lang="pt-BR" sz="1600" dirty="0"/>
              <a:t> does </a:t>
            </a:r>
            <a:r>
              <a:rPr lang="pt-BR" sz="1600" dirty="0" err="1"/>
              <a:t>information</a:t>
            </a:r>
            <a:r>
              <a:rPr lang="pt-BR" sz="1600" dirty="0"/>
              <a:t> spread? A </a:t>
            </a:r>
            <a:r>
              <a:rPr lang="pt-BR" sz="1600" dirty="0" err="1"/>
              <a:t>study</a:t>
            </a:r>
            <a:r>
              <a:rPr lang="pt-BR" sz="1600" dirty="0"/>
              <a:t> </a:t>
            </a:r>
            <a:r>
              <a:rPr lang="pt-BR" sz="1600" dirty="0" err="1"/>
              <a:t>of</a:t>
            </a:r>
            <a:r>
              <a:rPr lang="pt-BR" sz="1600" dirty="0"/>
              <a:t> </a:t>
            </a:r>
            <a:r>
              <a:rPr lang="pt-BR" sz="1600" dirty="0" err="1"/>
              <a:t>true</a:t>
            </a:r>
            <a:r>
              <a:rPr lang="pt-BR" sz="1600" dirty="0"/>
              <a:t> </a:t>
            </a:r>
            <a:r>
              <a:rPr lang="pt-BR" sz="1600" dirty="0" err="1"/>
              <a:t>and</a:t>
            </a:r>
            <a:r>
              <a:rPr lang="pt-BR" sz="1600" dirty="0"/>
              <a:t> fake </a:t>
            </a:r>
            <a:r>
              <a:rPr lang="pt-BR" sz="1600" dirty="0" err="1"/>
              <a:t>news</a:t>
            </a:r>
            <a:r>
              <a:rPr lang="pt-BR" sz="1600" dirty="0"/>
              <a:t>. </a:t>
            </a:r>
            <a:r>
              <a:rPr lang="pt-BR" sz="1600" i="1" dirty="0" err="1"/>
              <a:t>Proceedings</a:t>
            </a:r>
            <a:r>
              <a:rPr lang="pt-BR" sz="1600" i="1" dirty="0"/>
              <a:t> </a:t>
            </a:r>
            <a:r>
              <a:rPr lang="pt-BR" sz="1600" i="1" dirty="0" err="1"/>
              <a:t>of</a:t>
            </a:r>
            <a:r>
              <a:rPr lang="pt-BR" sz="1600" i="1" dirty="0"/>
              <a:t> </a:t>
            </a:r>
            <a:r>
              <a:rPr lang="pt-BR" sz="1600" i="1" dirty="0" err="1"/>
              <a:t>the</a:t>
            </a:r>
            <a:r>
              <a:rPr lang="pt-BR" sz="1600" i="1" dirty="0"/>
              <a:t> 53rd Hawaii </a:t>
            </a:r>
            <a:r>
              <a:rPr lang="pt-BR" sz="1600" i="1" dirty="0" err="1"/>
              <a:t>International</a:t>
            </a:r>
            <a:r>
              <a:rPr lang="pt-BR" sz="1600" i="1" dirty="0"/>
              <a:t> </a:t>
            </a:r>
            <a:r>
              <a:rPr lang="pt-BR" sz="1600" i="1" dirty="0" err="1"/>
              <a:t>Conference</a:t>
            </a:r>
            <a:r>
              <a:rPr lang="pt-BR" sz="1600" i="1" dirty="0"/>
              <a:t> </a:t>
            </a:r>
            <a:r>
              <a:rPr lang="pt-BR" sz="1600" i="1" dirty="0" err="1"/>
              <a:t>on</a:t>
            </a:r>
            <a:r>
              <a:rPr lang="pt-BR" sz="1600" i="1" dirty="0"/>
              <a:t> System </a:t>
            </a:r>
            <a:r>
              <a:rPr lang="pt-BR" sz="1600" i="1" dirty="0" err="1"/>
              <a:t>Sciences</a:t>
            </a:r>
            <a:r>
              <a:rPr lang="pt-BR" sz="1600" dirty="0"/>
              <a:t>, 5893–5902. </a:t>
            </a:r>
            <a:r>
              <a:rPr lang="pt-BR" sz="1600" dirty="0">
                <a:hlinkClick r:id="rId5"/>
              </a:rPr>
              <a:t>https://hdl.handle.net/10125/64464</a:t>
            </a:r>
            <a:endParaRPr lang="pt-BR" sz="1600" dirty="0"/>
          </a:p>
          <a:p>
            <a:endParaRPr lang="pt-BR" sz="1600" dirty="0"/>
          </a:p>
          <a:p>
            <a:r>
              <a:rPr lang="pt-BR" sz="1600" dirty="0" err="1"/>
              <a:t>Vosoughi</a:t>
            </a:r>
            <a:r>
              <a:rPr lang="pt-BR" sz="1600" dirty="0"/>
              <a:t>, S., Roy, D., &amp; Aral, S. (2018). The spread </a:t>
            </a:r>
            <a:r>
              <a:rPr lang="pt-BR" sz="1600" dirty="0" err="1"/>
              <a:t>of</a:t>
            </a:r>
            <a:r>
              <a:rPr lang="pt-BR" sz="1600" dirty="0"/>
              <a:t> </a:t>
            </a:r>
            <a:r>
              <a:rPr lang="pt-BR" sz="1600" dirty="0" err="1"/>
              <a:t>true</a:t>
            </a:r>
            <a:r>
              <a:rPr lang="pt-BR" sz="1600" dirty="0"/>
              <a:t> </a:t>
            </a:r>
            <a:r>
              <a:rPr lang="pt-BR" sz="1600" dirty="0" err="1"/>
              <a:t>and</a:t>
            </a:r>
            <a:r>
              <a:rPr lang="pt-BR" sz="1600" dirty="0"/>
              <a:t> false </a:t>
            </a:r>
            <a:r>
              <a:rPr lang="pt-BR" sz="1600" dirty="0" err="1"/>
              <a:t>news</a:t>
            </a:r>
            <a:r>
              <a:rPr lang="pt-BR" sz="1600" dirty="0"/>
              <a:t> online. </a:t>
            </a:r>
            <a:r>
              <a:rPr lang="pt-BR" sz="1600" i="1" dirty="0"/>
              <a:t>Science</a:t>
            </a:r>
            <a:r>
              <a:rPr lang="pt-BR" sz="1600" dirty="0"/>
              <a:t>, </a:t>
            </a:r>
            <a:r>
              <a:rPr lang="pt-BR" sz="1600" i="1" dirty="0"/>
              <a:t>359</a:t>
            </a:r>
            <a:r>
              <a:rPr lang="pt-BR" sz="1600" dirty="0"/>
              <a:t>(6380), 1146–1151. </a:t>
            </a:r>
            <a:r>
              <a:rPr lang="pt-BR" sz="1600" dirty="0">
                <a:hlinkClick r:id="rId6"/>
              </a:rPr>
              <a:t>https://doi.org/10.1126/science.aap9559</a:t>
            </a:r>
            <a:r>
              <a:rPr lang="pt-BR" sz="1600" dirty="0"/>
              <a:t> </a:t>
            </a:r>
          </a:p>
        </p:txBody>
      </p:sp>
      <p:pic>
        <p:nvPicPr>
          <p:cNvPr id="8" name="Imagem 7">
            <a:extLst>
              <a:ext uri="{FF2B5EF4-FFF2-40B4-BE49-F238E27FC236}">
                <a16:creationId xmlns:a16="http://schemas.microsoft.com/office/drawing/2014/main" id="{38D5CFD3-0A63-7C13-7B83-C5C522BB7972}"/>
              </a:ext>
            </a:extLst>
          </p:cNvPr>
          <p:cNvPicPr>
            <a:picLocks noChangeAspect="1"/>
          </p:cNvPicPr>
          <p:nvPr/>
        </p:nvPicPr>
        <p:blipFill>
          <a:blip r:embed="rId7"/>
          <a:stretch>
            <a:fillRect/>
          </a:stretch>
        </p:blipFill>
        <p:spPr>
          <a:xfrm>
            <a:off x="-1" y="5658788"/>
            <a:ext cx="12192001" cy="1266442"/>
          </a:xfrm>
          <a:prstGeom prst="rect">
            <a:avLst/>
          </a:prstGeom>
        </p:spPr>
      </p:pic>
    </p:spTree>
    <p:extLst>
      <p:ext uri="{BB962C8B-B14F-4D97-AF65-F5344CB8AC3E}">
        <p14:creationId xmlns:p14="http://schemas.microsoft.com/office/powerpoint/2010/main" val="90731482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789">
          <a:extLst>
            <a:ext uri="{FF2B5EF4-FFF2-40B4-BE49-F238E27FC236}">
              <a16:creationId xmlns:a16="http://schemas.microsoft.com/office/drawing/2014/main" id="{26D840CF-ACF9-5496-E9E8-B268D4E32A3F}"/>
            </a:ext>
          </a:extLst>
        </p:cNvPr>
        <p:cNvGrpSpPr/>
        <p:nvPr/>
      </p:nvGrpSpPr>
      <p:grpSpPr>
        <a:xfrm>
          <a:off x="0" y="0"/>
          <a:ext cx="0" cy="0"/>
          <a:chOff x="0" y="0"/>
          <a:chExt cx="0" cy="0"/>
        </a:xfrm>
      </p:grpSpPr>
      <p:sp>
        <p:nvSpPr>
          <p:cNvPr id="2" name="Google Shape;356;p25">
            <a:extLst>
              <a:ext uri="{FF2B5EF4-FFF2-40B4-BE49-F238E27FC236}">
                <a16:creationId xmlns:a16="http://schemas.microsoft.com/office/drawing/2014/main" id="{C6C087CB-EBDA-662D-F781-7A41DA0531CD}"/>
              </a:ext>
            </a:extLst>
          </p:cNvPr>
          <p:cNvSpPr/>
          <p:nvPr/>
        </p:nvSpPr>
        <p:spPr>
          <a:xfrm>
            <a:off x="0" y="298901"/>
            <a:ext cx="5882326"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 name="Google Shape;357;p25">
            <a:extLst>
              <a:ext uri="{FF2B5EF4-FFF2-40B4-BE49-F238E27FC236}">
                <a16:creationId xmlns:a16="http://schemas.microsoft.com/office/drawing/2014/main" id="{9CCCDA5F-FC50-0165-A432-1E07E6F8DCDE}"/>
              </a:ext>
            </a:extLst>
          </p:cNvPr>
          <p:cNvSpPr txBox="1"/>
          <p:nvPr/>
        </p:nvSpPr>
        <p:spPr>
          <a:xfrm>
            <a:off x="150829" y="365757"/>
            <a:ext cx="5620706" cy="646290"/>
          </a:xfrm>
          <a:prstGeom prst="rect">
            <a:avLst/>
          </a:prstGeom>
          <a:noFill/>
          <a:ln>
            <a:noFill/>
          </a:ln>
        </p:spPr>
        <p:txBody>
          <a:bodyPr spcFirstLastPara="1" wrap="square" lIns="91425" tIns="45700" rIns="91425" bIns="45700" anchor="t" anchorCtr="0">
            <a:spAutoFit/>
          </a:bodyPr>
          <a:lstStyle/>
          <a:p>
            <a:pPr lvl="0"/>
            <a:r>
              <a:rPr lang="es-ES" sz="1800" b="1" dirty="0" err="1">
                <a:solidFill>
                  <a:schemeClr val="bg1"/>
                </a:solidFill>
              </a:rPr>
              <a:t>Fontes</a:t>
            </a:r>
            <a:r>
              <a:rPr lang="es-ES" sz="1800" b="1" dirty="0">
                <a:solidFill>
                  <a:schemeClr val="bg1"/>
                </a:solidFill>
              </a:rPr>
              <a:t> - </a:t>
            </a:r>
            <a:r>
              <a:rPr lang="es-ES" sz="1800" dirty="0" err="1">
                <a:solidFill>
                  <a:schemeClr val="bg1"/>
                </a:solidFill>
              </a:rPr>
              <a:t>Governança</a:t>
            </a:r>
            <a:r>
              <a:rPr lang="es-ES" sz="1800" dirty="0">
                <a:solidFill>
                  <a:schemeClr val="bg1"/>
                </a:solidFill>
              </a:rPr>
              <a:t> digital e </a:t>
            </a:r>
            <a:r>
              <a:rPr lang="es-ES" sz="1800" dirty="0" err="1">
                <a:solidFill>
                  <a:schemeClr val="bg1"/>
                </a:solidFill>
              </a:rPr>
              <a:t>regulação</a:t>
            </a:r>
            <a:r>
              <a:rPr lang="es-ES" sz="1800" dirty="0">
                <a:solidFill>
                  <a:schemeClr val="bg1"/>
                </a:solidFill>
              </a:rPr>
              <a:t> das plataformas </a:t>
            </a:r>
            <a:endParaRPr lang="es-ES" sz="1800" b="1" dirty="0">
              <a:solidFill>
                <a:schemeClr val="bg1"/>
              </a:solidFill>
            </a:endParaRPr>
          </a:p>
        </p:txBody>
      </p:sp>
      <p:sp>
        <p:nvSpPr>
          <p:cNvPr id="5" name="Google Shape;359;p25">
            <a:extLst>
              <a:ext uri="{FF2B5EF4-FFF2-40B4-BE49-F238E27FC236}">
                <a16:creationId xmlns:a16="http://schemas.microsoft.com/office/drawing/2014/main" id="{03226E02-764C-9CB3-ED83-03BDFB6D378B}"/>
              </a:ext>
            </a:extLst>
          </p:cNvPr>
          <p:cNvSpPr/>
          <p:nvPr/>
        </p:nvSpPr>
        <p:spPr>
          <a:xfrm>
            <a:off x="-137160" y="195118"/>
            <a:ext cx="6096000" cy="1024082"/>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 name="TextBox 6">
            <a:extLst>
              <a:ext uri="{FF2B5EF4-FFF2-40B4-BE49-F238E27FC236}">
                <a16:creationId xmlns:a16="http://schemas.microsoft.com/office/drawing/2014/main" id="{98BCE976-D57A-6E6B-D85B-29BE6C5960A4}"/>
              </a:ext>
            </a:extLst>
          </p:cNvPr>
          <p:cNvSpPr txBox="1"/>
          <p:nvPr/>
        </p:nvSpPr>
        <p:spPr>
          <a:xfrm>
            <a:off x="150829" y="1322983"/>
            <a:ext cx="12041171" cy="5478423"/>
          </a:xfrm>
          <a:prstGeom prst="rect">
            <a:avLst/>
          </a:prstGeom>
          <a:noFill/>
        </p:spPr>
        <p:txBody>
          <a:bodyPr wrap="square">
            <a:spAutoFit/>
          </a:bodyPr>
          <a:lstStyle/>
          <a:p>
            <a:pPr>
              <a:buNone/>
            </a:pPr>
            <a:r>
              <a:rPr lang="pt-BR" sz="1200" dirty="0" err="1">
                <a:solidFill>
                  <a:srgbClr val="303030"/>
                </a:solidFill>
                <a:effectLst/>
              </a:rPr>
              <a:t>Abrusci</a:t>
            </a:r>
            <a:r>
              <a:rPr lang="pt-BR" sz="1200" dirty="0">
                <a:solidFill>
                  <a:srgbClr val="303030"/>
                </a:solidFill>
                <a:effectLst/>
              </a:rPr>
              <a:t>, E. (2024). The UK Online </a:t>
            </a:r>
            <a:r>
              <a:rPr lang="pt-BR" sz="1200" dirty="0" err="1">
                <a:solidFill>
                  <a:srgbClr val="303030"/>
                </a:solidFill>
                <a:effectLst/>
              </a:rPr>
              <a:t>Safety</a:t>
            </a:r>
            <a:r>
              <a:rPr lang="pt-BR" sz="1200" dirty="0">
                <a:solidFill>
                  <a:srgbClr val="303030"/>
                </a:solidFill>
                <a:effectLst/>
              </a:rPr>
              <a:t> </a:t>
            </a:r>
            <a:r>
              <a:rPr lang="pt-BR" sz="1200" dirty="0" err="1">
                <a:solidFill>
                  <a:srgbClr val="303030"/>
                </a:solidFill>
                <a:effectLst/>
              </a:rPr>
              <a:t>Act</a:t>
            </a:r>
            <a:r>
              <a:rPr lang="pt-BR" sz="1200" dirty="0">
                <a:solidFill>
                  <a:srgbClr val="303030"/>
                </a:solidFill>
                <a:effectLst/>
              </a:rPr>
              <a:t>, </a:t>
            </a:r>
            <a:r>
              <a:rPr lang="pt-BR" sz="1200" dirty="0" err="1">
                <a:solidFill>
                  <a:srgbClr val="303030"/>
                </a:solidFill>
                <a:effectLst/>
              </a:rPr>
              <a:t>the</a:t>
            </a:r>
            <a:r>
              <a:rPr lang="pt-BR" sz="1200" dirty="0">
                <a:solidFill>
                  <a:srgbClr val="303030"/>
                </a:solidFill>
                <a:effectLst/>
              </a:rPr>
              <a:t> EU Digital Services </a:t>
            </a:r>
            <a:r>
              <a:rPr lang="pt-BR" sz="1200" dirty="0" err="1">
                <a:solidFill>
                  <a:srgbClr val="303030"/>
                </a:solidFill>
                <a:effectLst/>
              </a:rPr>
              <a:t>Act</a:t>
            </a:r>
            <a:r>
              <a:rPr lang="pt-BR" sz="1200" dirty="0">
                <a:solidFill>
                  <a:srgbClr val="303030"/>
                </a:solidFill>
                <a:effectLst/>
              </a:rPr>
              <a:t> </a:t>
            </a:r>
            <a:r>
              <a:rPr lang="pt-BR" sz="1200" dirty="0" err="1">
                <a:solidFill>
                  <a:srgbClr val="303030"/>
                </a:solidFill>
                <a:effectLst/>
              </a:rPr>
              <a:t>and</a:t>
            </a:r>
            <a:r>
              <a:rPr lang="pt-BR" sz="1200" dirty="0">
                <a:solidFill>
                  <a:srgbClr val="303030"/>
                </a:solidFill>
                <a:effectLst/>
              </a:rPr>
              <a:t> online </a:t>
            </a:r>
            <a:r>
              <a:rPr lang="pt-BR" sz="1200" dirty="0" err="1">
                <a:solidFill>
                  <a:srgbClr val="303030"/>
                </a:solidFill>
                <a:effectLst/>
              </a:rPr>
              <a:t>disinformation</a:t>
            </a:r>
            <a:r>
              <a:rPr lang="pt-BR" sz="1200" dirty="0">
                <a:solidFill>
                  <a:srgbClr val="303030"/>
                </a:solidFill>
                <a:effectLst/>
              </a:rPr>
              <a:t>: </a:t>
            </a:r>
            <a:r>
              <a:rPr lang="pt-BR" sz="1200" dirty="0" err="1">
                <a:solidFill>
                  <a:srgbClr val="303030"/>
                </a:solidFill>
                <a:effectLst/>
              </a:rPr>
              <a:t>Is</a:t>
            </a:r>
            <a:r>
              <a:rPr lang="pt-BR" sz="1200" dirty="0">
                <a:solidFill>
                  <a:srgbClr val="303030"/>
                </a:solidFill>
                <a:effectLst/>
              </a:rPr>
              <a:t> </a:t>
            </a:r>
            <a:r>
              <a:rPr lang="pt-BR" sz="1200" dirty="0" err="1">
                <a:solidFill>
                  <a:srgbClr val="303030"/>
                </a:solidFill>
                <a:effectLst/>
              </a:rPr>
              <a:t>the</a:t>
            </a:r>
            <a:r>
              <a:rPr lang="pt-BR" sz="1200" dirty="0">
                <a:solidFill>
                  <a:srgbClr val="303030"/>
                </a:solidFill>
                <a:effectLst/>
              </a:rPr>
              <a:t> </a:t>
            </a:r>
            <a:r>
              <a:rPr lang="pt-BR" sz="1200" dirty="0" err="1">
                <a:solidFill>
                  <a:srgbClr val="303030"/>
                </a:solidFill>
                <a:effectLst/>
              </a:rPr>
              <a:t>right</a:t>
            </a:r>
            <a:r>
              <a:rPr lang="pt-BR" sz="1200" dirty="0">
                <a:solidFill>
                  <a:srgbClr val="303030"/>
                </a:solidFill>
                <a:effectLst/>
              </a:rPr>
              <a:t> </a:t>
            </a:r>
            <a:r>
              <a:rPr lang="pt-BR" sz="1200" dirty="0" err="1">
                <a:solidFill>
                  <a:srgbClr val="303030"/>
                </a:solidFill>
                <a:effectLst/>
              </a:rPr>
              <a:t>to</a:t>
            </a:r>
            <a:r>
              <a:rPr lang="pt-BR" sz="1200" dirty="0">
                <a:solidFill>
                  <a:srgbClr val="303030"/>
                </a:solidFill>
                <a:effectLst/>
              </a:rPr>
              <a:t> </a:t>
            </a:r>
            <a:r>
              <a:rPr lang="pt-BR" sz="1200" dirty="0" err="1">
                <a:solidFill>
                  <a:srgbClr val="303030"/>
                </a:solidFill>
                <a:effectLst/>
              </a:rPr>
              <a:t>political</a:t>
            </a:r>
            <a:r>
              <a:rPr lang="pt-BR" sz="1200" dirty="0">
                <a:solidFill>
                  <a:srgbClr val="303030"/>
                </a:solidFill>
                <a:effectLst/>
              </a:rPr>
              <a:t> </a:t>
            </a:r>
            <a:r>
              <a:rPr lang="pt-BR" sz="1200" dirty="0" err="1">
                <a:solidFill>
                  <a:srgbClr val="303030"/>
                </a:solidFill>
                <a:effectLst/>
              </a:rPr>
              <a:t>participation</a:t>
            </a:r>
            <a:r>
              <a:rPr lang="pt-BR" sz="1200" dirty="0">
                <a:solidFill>
                  <a:srgbClr val="303030"/>
                </a:solidFill>
                <a:effectLst/>
              </a:rPr>
              <a:t> </a:t>
            </a:r>
            <a:r>
              <a:rPr lang="pt-BR" sz="1200" dirty="0" err="1">
                <a:solidFill>
                  <a:srgbClr val="303030"/>
                </a:solidFill>
                <a:effectLst/>
              </a:rPr>
              <a:t>adequately</a:t>
            </a:r>
            <a:r>
              <a:rPr lang="pt-BR" sz="1200" dirty="0">
                <a:solidFill>
                  <a:srgbClr val="303030"/>
                </a:solidFill>
                <a:effectLst/>
              </a:rPr>
              <a:t> </a:t>
            </a:r>
            <a:r>
              <a:rPr lang="pt-BR" sz="1200" dirty="0" err="1">
                <a:solidFill>
                  <a:srgbClr val="303030"/>
                </a:solidFill>
                <a:effectLst/>
              </a:rPr>
              <a:t>protected</a:t>
            </a:r>
            <a:r>
              <a:rPr lang="pt-BR" sz="1200" dirty="0">
                <a:solidFill>
                  <a:srgbClr val="303030"/>
                </a:solidFill>
                <a:effectLst/>
              </a:rPr>
              <a:t>? </a:t>
            </a:r>
            <a:r>
              <a:rPr lang="pt-BR" sz="1200" i="1" dirty="0" err="1">
                <a:solidFill>
                  <a:srgbClr val="303030"/>
                </a:solidFill>
                <a:effectLst/>
              </a:rPr>
              <a:t>Journal</a:t>
            </a:r>
            <a:r>
              <a:rPr lang="pt-BR" sz="1200" i="1" dirty="0">
                <a:solidFill>
                  <a:srgbClr val="303030"/>
                </a:solidFill>
                <a:effectLst/>
              </a:rPr>
              <a:t> </a:t>
            </a:r>
            <a:r>
              <a:rPr lang="pt-BR" sz="1200" i="1" dirty="0" err="1">
                <a:solidFill>
                  <a:srgbClr val="303030"/>
                </a:solidFill>
                <a:effectLst/>
              </a:rPr>
              <a:t>of</a:t>
            </a:r>
            <a:r>
              <a:rPr lang="pt-BR" sz="1200" i="1" dirty="0">
                <a:solidFill>
                  <a:srgbClr val="303030"/>
                </a:solidFill>
                <a:effectLst/>
              </a:rPr>
              <a:t> Media Law, 16</a:t>
            </a:r>
            <a:r>
              <a:rPr lang="pt-BR" sz="1200" dirty="0">
                <a:solidFill>
                  <a:srgbClr val="303030"/>
                </a:solidFill>
                <a:effectLst/>
              </a:rPr>
              <a:t>(2), 440–467. </a:t>
            </a:r>
            <a:r>
              <a:rPr lang="pt-BR" sz="1200" dirty="0">
                <a:solidFill>
                  <a:srgbClr val="303030"/>
                </a:solidFill>
                <a:effectLst/>
                <a:hlinkClick r:id="rId3"/>
              </a:rPr>
              <a:t>https://doi.org/10.1080/17577632.2024.2425551</a:t>
            </a:r>
            <a:endParaRPr lang="pt-BR" sz="1200" dirty="0">
              <a:solidFill>
                <a:srgbClr val="303030"/>
              </a:solidFill>
              <a:effectLst/>
            </a:endParaRPr>
          </a:p>
          <a:p>
            <a:pPr>
              <a:buNone/>
            </a:pPr>
            <a:endParaRPr lang="pt-BR" sz="1200" dirty="0">
              <a:solidFill>
                <a:srgbClr val="303030"/>
              </a:solidFill>
              <a:effectLst/>
            </a:endParaRPr>
          </a:p>
          <a:p>
            <a:pPr>
              <a:buNone/>
            </a:pPr>
            <a:r>
              <a:rPr lang="pt-BR" sz="1200" dirty="0">
                <a:solidFill>
                  <a:srgbClr val="303030"/>
                </a:solidFill>
                <a:effectLst/>
              </a:rPr>
              <a:t>Darius, P., Breuer, J., </a:t>
            </a:r>
            <a:r>
              <a:rPr lang="pt-BR" sz="1200" dirty="0" err="1">
                <a:solidFill>
                  <a:srgbClr val="303030"/>
                </a:solidFill>
                <a:effectLst/>
              </a:rPr>
              <a:t>Kruschinski</a:t>
            </a:r>
            <a:r>
              <a:rPr lang="pt-BR" sz="1200" dirty="0">
                <a:solidFill>
                  <a:srgbClr val="303030"/>
                </a:solidFill>
                <a:effectLst/>
              </a:rPr>
              <a:t>, S., </a:t>
            </a:r>
            <a:r>
              <a:rPr lang="pt-BR" sz="1200" dirty="0" err="1">
                <a:solidFill>
                  <a:srgbClr val="303030"/>
                </a:solidFill>
                <a:effectLst/>
              </a:rPr>
              <a:t>Loecherbach</a:t>
            </a:r>
            <a:r>
              <a:rPr lang="pt-BR" sz="1200" dirty="0">
                <a:solidFill>
                  <a:srgbClr val="303030"/>
                </a:solidFill>
                <a:effectLst/>
              </a:rPr>
              <a:t>, F., </a:t>
            </a:r>
            <a:r>
              <a:rPr lang="pt-BR" sz="1200" dirty="0" err="1">
                <a:solidFill>
                  <a:srgbClr val="303030"/>
                </a:solidFill>
                <a:effectLst/>
              </a:rPr>
              <a:t>Riedl</a:t>
            </a:r>
            <a:r>
              <a:rPr lang="pt-BR" sz="1200" dirty="0">
                <a:solidFill>
                  <a:srgbClr val="303030"/>
                </a:solidFill>
                <a:effectLst/>
              </a:rPr>
              <a:t>, J., &amp; </a:t>
            </a:r>
            <a:r>
              <a:rPr lang="pt-BR" sz="1200" dirty="0" err="1">
                <a:solidFill>
                  <a:srgbClr val="303030"/>
                </a:solidFill>
                <a:effectLst/>
              </a:rPr>
              <a:t>Stier</a:t>
            </a:r>
            <a:r>
              <a:rPr lang="pt-BR" sz="1200" dirty="0">
                <a:solidFill>
                  <a:srgbClr val="303030"/>
                </a:solidFill>
                <a:effectLst/>
              </a:rPr>
              <a:t>, S. (2026). </a:t>
            </a:r>
            <a:r>
              <a:rPr lang="pt-BR" sz="1200" dirty="0" err="1">
                <a:solidFill>
                  <a:srgbClr val="303030"/>
                </a:solidFill>
                <a:effectLst/>
              </a:rPr>
              <a:t>Election</a:t>
            </a:r>
            <a:r>
              <a:rPr lang="pt-BR" sz="1200" dirty="0">
                <a:solidFill>
                  <a:srgbClr val="303030"/>
                </a:solidFill>
                <a:effectLst/>
              </a:rPr>
              <a:t> </a:t>
            </a:r>
            <a:r>
              <a:rPr lang="pt-BR" sz="1200" dirty="0" err="1">
                <a:solidFill>
                  <a:srgbClr val="303030"/>
                </a:solidFill>
                <a:effectLst/>
              </a:rPr>
              <a:t>research</a:t>
            </a:r>
            <a:r>
              <a:rPr lang="pt-BR" sz="1200" dirty="0">
                <a:solidFill>
                  <a:srgbClr val="303030"/>
                </a:solidFill>
                <a:effectLst/>
              </a:rPr>
              <a:t> in </a:t>
            </a:r>
            <a:r>
              <a:rPr lang="pt-BR" sz="1200" dirty="0" err="1">
                <a:solidFill>
                  <a:srgbClr val="303030"/>
                </a:solidFill>
                <a:effectLst/>
              </a:rPr>
              <a:t>the</a:t>
            </a:r>
            <a:r>
              <a:rPr lang="pt-BR" sz="1200" dirty="0">
                <a:solidFill>
                  <a:srgbClr val="303030"/>
                </a:solidFill>
                <a:effectLst/>
              </a:rPr>
              <a:t> age </a:t>
            </a:r>
            <a:r>
              <a:rPr lang="pt-BR" sz="1200" dirty="0" err="1">
                <a:solidFill>
                  <a:srgbClr val="303030"/>
                </a:solidFill>
                <a:effectLst/>
              </a:rPr>
              <a:t>of</a:t>
            </a:r>
            <a:r>
              <a:rPr lang="pt-BR" sz="1200" dirty="0">
                <a:solidFill>
                  <a:srgbClr val="303030"/>
                </a:solidFill>
                <a:effectLst/>
              </a:rPr>
              <a:t> </a:t>
            </a:r>
            <a:r>
              <a:rPr lang="pt-BR" sz="1200" dirty="0" err="1">
                <a:solidFill>
                  <a:srgbClr val="303030"/>
                </a:solidFill>
                <a:effectLst/>
              </a:rPr>
              <a:t>regulated</a:t>
            </a:r>
            <a:r>
              <a:rPr lang="pt-BR" sz="1200" dirty="0">
                <a:solidFill>
                  <a:srgbClr val="303030"/>
                </a:solidFill>
                <a:effectLst/>
              </a:rPr>
              <a:t> data </a:t>
            </a:r>
            <a:r>
              <a:rPr lang="pt-BR" sz="1200" dirty="0" err="1">
                <a:solidFill>
                  <a:srgbClr val="303030"/>
                </a:solidFill>
                <a:effectLst/>
              </a:rPr>
              <a:t>access</a:t>
            </a:r>
            <a:r>
              <a:rPr lang="pt-BR" sz="1200" dirty="0">
                <a:solidFill>
                  <a:srgbClr val="303030"/>
                </a:solidFill>
                <a:effectLst/>
              </a:rPr>
              <a:t> </a:t>
            </a:r>
            <a:r>
              <a:rPr lang="pt-BR" sz="1200" dirty="0" err="1">
                <a:solidFill>
                  <a:srgbClr val="303030"/>
                </a:solidFill>
                <a:effectLst/>
              </a:rPr>
              <a:t>under</a:t>
            </a:r>
            <a:r>
              <a:rPr lang="pt-BR" sz="1200" dirty="0">
                <a:solidFill>
                  <a:srgbClr val="303030"/>
                </a:solidFill>
                <a:effectLst/>
              </a:rPr>
              <a:t> </a:t>
            </a:r>
            <a:r>
              <a:rPr lang="pt-BR" sz="1200" dirty="0" err="1">
                <a:solidFill>
                  <a:srgbClr val="303030"/>
                </a:solidFill>
                <a:effectLst/>
              </a:rPr>
              <a:t>the</a:t>
            </a:r>
            <a:r>
              <a:rPr lang="pt-BR" sz="1200" dirty="0">
                <a:solidFill>
                  <a:srgbClr val="303030"/>
                </a:solidFill>
                <a:effectLst/>
              </a:rPr>
              <a:t> EU Digital Services </a:t>
            </a:r>
            <a:r>
              <a:rPr lang="pt-BR" sz="1200" dirty="0" err="1">
                <a:solidFill>
                  <a:srgbClr val="303030"/>
                </a:solidFill>
                <a:effectLst/>
              </a:rPr>
              <a:t>Act</a:t>
            </a:r>
            <a:r>
              <a:rPr lang="pt-BR" sz="1200" dirty="0">
                <a:solidFill>
                  <a:srgbClr val="303030"/>
                </a:solidFill>
                <a:effectLst/>
              </a:rPr>
              <a:t>. </a:t>
            </a:r>
            <a:r>
              <a:rPr lang="pt-BR" sz="1200" i="1" dirty="0">
                <a:solidFill>
                  <a:srgbClr val="303030"/>
                </a:solidFill>
                <a:effectLst/>
              </a:rPr>
              <a:t>Internet </a:t>
            </a:r>
            <a:r>
              <a:rPr lang="pt-BR" sz="1200" i="1" dirty="0" err="1">
                <a:solidFill>
                  <a:srgbClr val="303030"/>
                </a:solidFill>
                <a:effectLst/>
              </a:rPr>
              <a:t>Policy</a:t>
            </a:r>
            <a:r>
              <a:rPr lang="pt-BR" sz="1200" i="1" dirty="0">
                <a:solidFill>
                  <a:srgbClr val="303030"/>
                </a:solidFill>
                <a:effectLst/>
              </a:rPr>
              <a:t> Review, 15</a:t>
            </a:r>
            <a:r>
              <a:rPr lang="pt-BR" sz="1200" dirty="0">
                <a:solidFill>
                  <a:srgbClr val="303030"/>
                </a:solidFill>
                <a:effectLst/>
              </a:rPr>
              <a:t>(1). </a:t>
            </a:r>
            <a:r>
              <a:rPr lang="pt-BR" sz="1200" dirty="0">
                <a:solidFill>
                  <a:srgbClr val="303030"/>
                </a:solidFill>
                <a:effectLst/>
                <a:hlinkClick r:id="rId4"/>
              </a:rPr>
              <a:t>https://doi.org/10.14763/2026.1.2080</a:t>
            </a:r>
            <a:endParaRPr lang="pt-BR" sz="1200" dirty="0">
              <a:solidFill>
                <a:srgbClr val="303030"/>
              </a:solidFill>
              <a:effectLst/>
            </a:endParaRPr>
          </a:p>
          <a:p>
            <a:pPr>
              <a:buNone/>
            </a:pPr>
            <a:endParaRPr lang="pt-BR" sz="1200" dirty="0">
              <a:solidFill>
                <a:srgbClr val="303030"/>
              </a:solidFill>
              <a:effectLst/>
            </a:endParaRPr>
          </a:p>
          <a:p>
            <a:pPr>
              <a:buNone/>
            </a:pPr>
            <a:r>
              <a:rPr lang="pt-BR" sz="1200" dirty="0">
                <a:solidFill>
                  <a:srgbClr val="303030"/>
                </a:solidFill>
                <a:effectLst/>
              </a:rPr>
              <a:t>De </a:t>
            </a:r>
            <a:r>
              <a:rPr lang="pt-BR" sz="1200" dirty="0" err="1">
                <a:solidFill>
                  <a:srgbClr val="303030"/>
                </a:solidFill>
                <a:effectLst/>
              </a:rPr>
              <a:t>Gregorio</a:t>
            </a:r>
            <a:r>
              <a:rPr lang="pt-BR" sz="1200" dirty="0">
                <a:solidFill>
                  <a:srgbClr val="303030"/>
                </a:solidFill>
                <a:effectLst/>
              </a:rPr>
              <a:t>, G., &amp; </a:t>
            </a:r>
            <a:r>
              <a:rPr lang="pt-BR" sz="1200" dirty="0" err="1">
                <a:solidFill>
                  <a:srgbClr val="303030"/>
                </a:solidFill>
                <a:effectLst/>
              </a:rPr>
              <a:t>Pollicino</a:t>
            </a:r>
            <a:r>
              <a:rPr lang="pt-BR" sz="1200" dirty="0">
                <a:solidFill>
                  <a:srgbClr val="303030"/>
                </a:solidFill>
                <a:effectLst/>
              </a:rPr>
              <a:t>, O. (2025). The </a:t>
            </a:r>
            <a:r>
              <a:rPr lang="pt-BR" sz="1200" dirty="0" err="1">
                <a:solidFill>
                  <a:srgbClr val="303030"/>
                </a:solidFill>
                <a:effectLst/>
              </a:rPr>
              <a:t>European</a:t>
            </a:r>
            <a:r>
              <a:rPr lang="pt-BR" sz="1200" dirty="0">
                <a:solidFill>
                  <a:srgbClr val="303030"/>
                </a:solidFill>
                <a:effectLst/>
              </a:rPr>
              <a:t> </a:t>
            </a:r>
            <a:r>
              <a:rPr lang="pt-BR" sz="1200" dirty="0" err="1">
                <a:solidFill>
                  <a:srgbClr val="303030"/>
                </a:solidFill>
                <a:effectLst/>
              </a:rPr>
              <a:t>constitutional</a:t>
            </a:r>
            <a:r>
              <a:rPr lang="pt-BR" sz="1200" dirty="0">
                <a:solidFill>
                  <a:srgbClr val="303030"/>
                </a:solidFill>
                <a:effectLst/>
              </a:rPr>
              <a:t> </a:t>
            </a:r>
            <a:r>
              <a:rPr lang="pt-BR" sz="1200" dirty="0" err="1">
                <a:solidFill>
                  <a:srgbClr val="303030"/>
                </a:solidFill>
                <a:effectLst/>
              </a:rPr>
              <a:t>way</a:t>
            </a:r>
            <a:r>
              <a:rPr lang="pt-BR" sz="1200" dirty="0">
                <a:solidFill>
                  <a:srgbClr val="303030"/>
                </a:solidFill>
                <a:effectLst/>
              </a:rPr>
              <a:t> </a:t>
            </a:r>
            <a:r>
              <a:rPr lang="pt-BR" sz="1200" dirty="0" err="1">
                <a:solidFill>
                  <a:srgbClr val="303030"/>
                </a:solidFill>
                <a:effectLst/>
              </a:rPr>
              <a:t>to</a:t>
            </a:r>
            <a:r>
              <a:rPr lang="pt-BR" sz="1200" dirty="0">
                <a:solidFill>
                  <a:srgbClr val="303030"/>
                </a:solidFill>
                <a:effectLst/>
              </a:rPr>
              <a:t> </a:t>
            </a:r>
            <a:r>
              <a:rPr lang="pt-BR" sz="1200" dirty="0" err="1">
                <a:solidFill>
                  <a:srgbClr val="303030"/>
                </a:solidFill>
                <a:effectLst/>
              </a:rPr>
              <a:t>address</a:t>
            </a:r>
            <a:r>
              <a:rPr lang="pt-BR" sz="1200" dirty="0">
                <a:solidFill>
                  <a:srgbClr val="303030"/>
                </a:solidFill>
                <a:effectLst/>
              </a:rPr>
              <a:t> </a:t>
            </a:r>
            <a:r>
              <a:rPr lang="pt-BR" sz="1200" dirty="0" err="1">
                <a:solidFill>
                  <a:srgbClr val="303030"/>
                </a:solidFill>
                <a:effectLst/>
              </a:rPr>
              <a:t>disinformation</a:t>
            </a:r>
            <a:r>
              <a:rPr lang="pt-BR" sz="1200" dirty="0">
                <a:solidFill>
                  <a:srgbClr val="303030"/>
                </a:solidFill>
                <a:effectLst/>
              </a:rPr>
              <a:t> in </a:t>
            </a:r>
            <a:r>
              <a:rPr lang="pt-BR" sz="1200" dirty="0" err="1">
                <a:solidFill>
                  <a:srgbClr val="303030"/>
                </a:solidFill>
                <a:effectLst/>
              </a:rPr>
              <a:t>the</a:t>
            </a:r>
            <a:r>
              <a:rPr lang="pt-BR" sz="1200" dirty="0">
                <a:solidFill>
                  <a:srgbClr val="303030"/>
                </a:solidFill>
                <a:effectLst/>
              </a:rPr>
              <a:t> age </a:t>
            </a:r>
            <a:r>
              <a:rPr lang="pt-BR" sz="1200" dirty="0" err="1">
                <a:solidFill>
                  <a:srgbClr val="303030"/>
                </a:solidFill>
                <a:effectLst/>
              </a:rPr>
              <a:t>of</a:t>
            </a:r>
            <a:r>
              <a:rPr lang="pt-BR" sz="1200" dirty="0">
                <a:solidFill>
                  <a:srgbClr val="303030"/>
                </a:solidFill>
                <a:effectLst/>
              </a:rPr>
              <a:t> artificial </a:t>
            </a:r>
            <a:r>
              <a:rPr lang="pt-BR" sz="1200" dirty="0" err="1">
                <a:solidFill>
                  <a:srgbClr val="303030"/>
                </a:solidFill>
                <a:effectLst/>
              </a:rPr>
              <a:t>intelligence</a:t>
            </a:r>
            <a:r>
              <a:rPr lang="pt-BR" sz="1200" dirty="0">
                <a:solidFill>
                  <a:srgbClr val="303030"/>
                </a:solidFill>
                <a:effectLst/>
              </a:rPr>
              <a:t>. </a:t>
            </a:r>
            <a:r>
              <a:rPr lang="pt-BR" sz="1200" i="1" dirty="0">
                <a:solidFill>
                  <a:srgbClr val="303030"/>
                </a:solidFill>
                <a:effectLst/>
              </a:rPr>
              <a:t>German Law </a:t>
            </a:r>
            <a:r>
              <a:rPr lang="pt-BR" sz="1200" i="1" dirty="0" err="1">
                <a:solidFill>
                  <a:srgbClr val="303030"/>
                </a:solidFill>
                <a:effectLst/>
              </a:rPr>
              <a:t>Journal</a:t>
            </a:r>
            <a:r>
              <a:rPr lang="pt-BR" sz="1200" i="1" dirty="0">
                <a:solidFill>
                  <a:srgbClr val="303030"/>
                </a:solidFill>
                <a:effectLst/>
              </a:rPr>
              <a:t>, 26</a:t>
            </a:r>
            <a:r>
              <a:rPr lang="pt-BR" sz="1200" dirty="0">
                <a:solidFill>
                  <a:srgbClr val="303030"/>
                </a:solidFill>
                <a:effectLst/>
              </a:rPr>
              <a:t>, 449–470. </a:t>
            </a:r>
            <a:r>
              <a:rPr lang="pt-BR" sz="1200" dirty="0">
                <a:solidFill>
                  <a:srgbClr val="303030"/>
                </a:solidFill>
                <a:effectLst/>
                <a:hlinkClick r:id="rId5"/>
              </a:rPr>
              <a:t>https://doi.org/10.1017/glj.2025.24</a:t>
            </a:r>
            <a:endParaRPr lang="pt-BR" sz="1200" dirty="0">
              <a:solidFill>
                <a:srgbClr val="303030"/>
              </a:solidFill>
              <a:effectLst/>
            </a:endParaRPr>
          </a:p>
          <a:p>
            <a:pPr>
              <a:buNone/>
            </a:pPr>
            <a:endParaRPr lang="pt-BR" sz="1200" dirty="0">
              <a:solidFill>
                <a:srgbClr val="303030"/>
              </a:solidFill>
              <a:effectLst/>
            </a:endParaRPr>
          </a:p>
          <a:p>
            <a:pPr>
              <a:buNone/>
            </a:pPr>
            <a:r>
              <a:rPr lang="pt-BR" sz="1200" dirty="0" err="1">
                <a:solidFill>
                  <a:srgbClr val="303030"/>
                </a:solidFill>
                <a:effectLst/>
              </a:rPr>
              <a:t>Gsenger</a:t>
            </a:r>
            <a:r>
              <a:rPr lang="pt-BR" sz="1200" dirty="0">
                <a:solidFill>
                  <a:srgbClr val="303030"/>
                </a:solidFill>
                <a:effectLst/>
              </a:rPr>
              <a:t>, R. (2025). Platform </a:t>
            </a:r>
            <a:r>
              <a:rPr lang="pt-BR" sz="1200" dirty="0" err="1">
                <a:solidFill>
                  <a:srgbClr val="303030"/>
                </a:solidFill>
                <a:effectLst/>
              </a:rPr>
              <a:t>governance</a:t>
            </a:r>
            <a:r>
              <a:rPr lang="pt-BR" sz="1200" dirty="0">
                <a:solidFill>
                  <a:srgbClr val="303030"/>
                </a:solidFill>
                <a:effectLst/>
              </a:rPr>
              <a:t> </a:t>
            </a:r>
            <a:r>
              <a:rPr lang="pt-BR" sz="1200" dirty="0" err="1">
                <a:solidFill>
                  <a:srgbClr val="303030"/>
                </a:solidFill>
                <a:effectLst/>
              </a:rPr>
              <a:t>under</a:t>
            </a:r>
            <a:r>
              <a:rPr lang="pt-BR" sz="1200" dirty="0">
                <a:solidFill>
                  <a:srgbClr val="303030"/>
                </a:solidFill>
                <a:effectLst/>
              </a:rPr>
              <a:t> </a:t>
            </a:r>
            <a:r>
              <a:rPr lang="pt-BR" sz="1200" dirty="0" err="1">
                <a:solidFill>
                  <a:srgbClr val="303030"/>
                </a:solidFill>
                <a:effectLst/>
              </a:rPr>
              <a:t>the</a:t>
            </a:r>
            <a:r>
              <a:rPr lang="pt-BR" sz="1200" dirty="0">
                <a:solidFill>
                  <a:srgbClr val="303030"/>
                </a:solidFill>
                <a:effectLst/>
              </a:rPr>
              <a:t> Digital Services </a:t>
            </a:r>
            <a:r>
              <a:rPr lang="pt-BR" sz="1200" dirty="0" err="1">
                <a:solidFill>
                  <a:srgbClr val="303030"/>
                </a:solidFill>
                <a:effectLst/>
              </a:rPr>
              <a:t>Act</a:t>
            </a:r>
            <a:r>
              <a:rPr lang="pt-BR" sz="1200" dirty="0">
                <a:solidFill>
                  <a:srgbClr val="303030"/>
                </a:solidFill>
                <a:effectLst/>
              </a:rPr>
              <a:t>: A perspective </a:t>
            </a:r>
            <a:r>
              <a:rPr lang="pt-BR" sz="1200" dirty="0" err="1">
                <a:solidFill>
                  <a:srgbClr val="303030"/>
                </a:solidFill>
                <a:effectLst/>
              </a:rPr>
              <a:t>on</a:t>
            </a:r>
            <a:r>
              <a:rPr lang="pt-BR" sz="1200" dirty="0">
                <a:solidFill>
                  <a:srgbClr val="303030"/>
                </a:solidFill>
                <a:effectLst/>
              </a:rPr>
              <a:t> </a:t>
            </a:r>
            <a:r>
              <a:rPr lang="pt-BR" sz="1200" dirty="0" err="1">
                <a:solidFill>
                  <a:srgbClr val="303030"/>
                </a:solidFill>
                <a:effectLst/>
              </a:rPr>
              <a:t>disinformation</a:t>
            </a:r>
            <a:r>
              <a:rPr lang="pt-BR" sz="1200" dirty="0">
                <a:solidFill>
                  <a:srgbClr val="303030"/>
                </a:solidFill>
                <a:effectLst/>
              </a:rPr>
              <a:t>. </a:t>
            </a:r>
            <a:r>
              <a:rPr lang="pt-BR" sz="1200" i="1" dirty="0" err="1">
                <a:solidFill>
                  <a:srgbClr val="303030"/>
                </a:solidFill>
                <a:effectLst/>
              </a:rPr>
              <a:t>Information</a:t>
            </a:r>
            <a:r>
              <a:rPr lang="pt-BR" sz="1200" i="1" dirty="0">
                <a:solidFill>
                  <a:srgbClr val="303030"/>
                </a:solidFill>
                <a:effectLst/>
              </a:rPr>
              <a:t>, Communication &amp; Society</a:t>
            </a:r>
            <a:r>
              <a:rPr lang="pt-BR" sz="1200" dirty="0">
                <a:solidFill>
                  <a:srgbClr val="303030"/>
                </a:solidFill>
                <a:effectLst/>
              </a:rPr>
              <a:t>. </a:t>
            </a:r>
            <a:r>
              <a:rPr lang="pt-BR" sz="1200" dirty="0">
                <a:solidFill>
                  <a:srgbClr val="303030"/>
                </a:solidFill>
                <a:effectLst/>
                <a:hlinkClick r:id="rId6"/>
              </a:rPr>
              <a:t>https://doi.org/10.1080/1369118X.2025.2590561</a:t>
            </a:r>
            <a:endParaRPr lang="pt-BR" sz="1200" dirty="0">
              <a:solidFill>
                <a:srgbClr val="303030"/>
              </a:solidFill>
              <a:effectLst/>
            </a:endParaRPr>
          </a:p>
          <a:p>
            <a:pPr>
              <a:buNone/>
            </a:pPr>
            <a:endParaRPr lang="pt-BR" sz="1200" dirty="0">
              <a:solidFill>
                <a:srgbClr val="303030"/>
              </a:solidFill>
              <a:effectLst/>
            </a:endParaRPr>
          </a:p>
          <a:p>
            <a:pPr>
              <a:buNone/>
            </a:pPr>
            <a:r>
              <a:rPr lang="pt-BR" sz="1200" dirty="0" err="1">
                <a:solidFill>
                  <a:srgbClr val="303030"/>
                </a:solidFill>
                <a:effectLst/>
              </a:rPr>
              <a:t>Heawood</a:t>
            </a:r>
            <a:r>
              <a:rPr lang="pt-BR" sz="1200" dirty="0">
                <a:solidFill>
                  <a:srgbClr val="303030"/>
                </a:solidFill>
                <a:effectLst/>
              </a:rPr>
              <a:t>, J. (2018). </a:t>
            </a:r>
            <a:r>
              <a:rPr lang="pt-BR" sz="1200" dirty="0" err="1">
                <a:solidFill>
                  <a:srgbClr val="303030"/>
                </a:solidFill>
                <a:effectLst/>
              </a:rPr>
              <a:t>Pseudo-public</a:t>
            </a:r>
            <a:r>
              <a:rPr lang="pt-BR" sz="1200" dirty="0">
                <a:solidFill>
                  <a:srgbClr val="303030"/>
                </a:solidFill>
                <a:effectLst/>
              </a:rPr>
              <a:t> </a:t>
            </a:r>
            <a:r>
              <a:rPr lang="pt-BR" sz="1200" dirty="0" err="1">
                <a:solidFill>
                  <a:srgbClr val="303030"/>
                </a:solidFill>
                <a:effectLst/>
              </a:rPr>
              <a:t>political</a:t>
            </a:r>
            <a:r>
              <a:rPr lang="pt-BR" sz="1200" dirty="0">
                <a:solidFill>
                  <a:srgbClr val="303030"/>
                </a:solidFill>
                <a:effectLst/>
              </a:rPr>
              <a:t> speech: </a:t>
            </a:r>
            <a:r>
              <a:rPr lang="pt-BR" sz="1200" dirty="0" err="1">
                <a:solidFill>
                  <a:srgbClr val="303030"/>
                </a:solidFill>
                <a:effectLst/>
              </a:rPr>
              <a:t>Democratic</a:t>
            </a:r>
            <a:r>
              <a:rPr lang="pt-BR" sz="1200" dirty="0">
                <a:solidFill>
                  <a:srgbClr val="303030"/>
                </a:solidFill>
                <a:effectLst/>
              </a:rPr>
              <a:t> </a:t>
            </a:r>
            <a:r>
              <a:rPr lang="pt-BR" sz="1200" dirty="0" err="1">
                <a:solidFill>
                  <a:srgbClr val="303030"/>
                </a:solidFill>
                <a:effectLst/>
              </a:rPr>
              <a:t>implications</a:t>
            </a:r>
            <a:r>
              <a:rPr lang="pt-BR" sz="1200" dirty="0">
                <a:solidFill>
                  <a:srgbClr val="303030"/>
                </a:solidFill>
                <a:effectLst/>
              </a:rPr>
              <a:t> </a:t>
            </a:r>
            <a:r>
              <a:rPr lang="pt-BR" sz="1200" dirty="0" err="1">
                <a:solidFill>
                  <a:srgbClr val="303030"/>
                </a:solidFill>
                <a:effectLst/>
              </a:rPr>
              <a:t>of</a:t>
            </a:r>
            <a:r>
              <a:rPr lang="pt-BR" sz="1200" dirty="0">
                <a:solidFill>
                  <a:srgbClr val="303030"/>
                </a:solidFill>
                <a:effectLst/>
              </a:rPr>
              <a:t> </a:t>
            </a:r>
            <a:r>
              <a:rPr lang="pt-BR" sz="1200" dirty="0" err="1">
                <a:solidFill>
                  <a:srgbClr val="303030"/>
                </a:solidFill>
                <a:effectLst/>
              </a:rPr>
              <a:t>the</a:t>
            </a:r>
            <a:r>
              <a:rPr lang="pt-BR" sz="1200" dirty="0">
                <a:solidFill>
                  <a:srgbClr val="303030"/>
                </a:solidFill>
                <a:effectLst/>
              </a:rPr>
              <a:t> Cambridge </a:t>
            </a:r>
            <a:r>
              <a:rPr lang="pt-BR" sz="1200" dirty="0" err="1">
                <a:solidFill>
                  <a:srgbClr val="303030"/>
                </a:solidFill>
                <a:effectLst/>
              </a:rPr>
              <a:t>Analytica</a:t>
            </a:r>
            <a:r>
              <a:rPr lang="pt-BR" sz="1200" dirty="0">
                <a:solidFill>
                  <a:srgbClr val="303030"/>
                </a:solidFill>
                <a:effectLst/>
              </a:rPr>
              <a:t> </a:t>
            </a:r>
            <a:r>
              <a:rPr lang="pt-BR" sz="1200" dirty="0" err="1">
                <a:solidFill>
                  <a:srgbClr val="303030"/>
                </a:solidFill>
                <a:effectLst/>
              </a:rPr>
              <a:t>scandal</a:t>
            </a:r>
            <a:r>
              <a:rPr lang="pt-BR" sz="1200" dirty="0">
                <a:solidFill>
                  <a:srgbClr val="303030"/>
                </a:solidFill>
                <a:effectLst/>
              </a:rPr>
              <a:t>. </a:t>
            </a:r>
            <a:r>
              <a:rPr lang="pt-BR" sz="1200" i="1" dirty="0" err="1">
                <a:solidFill>
                  <a:srgbClr val="303030"/>
                </a:solidFill>
                <a:effectLst/>
              </a:rPr>
              <a:t>Information</a:t>
            </a:r>
            <a:r>
              <a:rPr lang="pt-BR" sz="1200" i="1" dirty="0">
                <a:solidFill>
                  <a:srgbClr val="303030"/>
                </a:solidFill>
                <a:effectLst/>
              </a:rPr>
              <a:t> Polity, 23</a:t>
            </a:r>
            <a:r>
              <a:rPr lang="pt-BR" sz="1200" dirty="0">
                <a:solidFill>
                  <a:srgbClr val="303030"/>
                </a:solidFill>
                <a:effectLst/>
              </a:rPr>
              <a:t>, 429–434. </a:t>
            </a:r>
            <a:r>
              <a:rPr lang="pt-BR" sz="1200" dirty="0">
                <a:solidFill>
                  <a:srgbClr val="303030"/>
                </a:solidFill>
                <a:effectLst/>
                <a:hlinkClick r:id="rId7"/>
              </a:rPr>
              <a:t>https://doi.org/10.3233/IP-180009</a:t>
            </a:r>
            <a:endParaRPr lang="pt-BR" sz="1200" dirty="0">
              <a:solidFill>
                <a:srgbClr val="303030"/>
              </a:solidFill>
              <a:effectLst/>
            </a:endParaRPr>
          </a:p>
          <a:p>
            <a:pPr>
              <a:buNone/>
            </a:pPr>
            <a:endParaRPr lang="pt-BR" sz="1200" dirty="0">
              <a:solidFill>
                <a:srgbClr val="303030"/>
              </a:solidFill>
              <a:effectLst/>
            </a:endParaRPr>
          </a:p>
          <a:p>
            <a:pPr>
              <a:buNone/>
            </a:pPr>
            <a:r>
              <a:rPr lang="pt-BR" sz="1200" dirty="0" err="1">
                <a:solidFill>
                  <a:srgbClr val="303030"/>
                </a:solidFill>
                <a:effectLst/>
              </a:rPr>
              <a:t>Kaushal</a:t>
            </a:r>
            <a:r>
              <a:rPr lang="pt-BR" sz="1200" dirty="0">
                <a:solidFill>
                  <a:srgbClr val="303030"/>
                </a:solidFill>
                <a:effectLst/>
              </a:rPr>
              <a:t>, R., van de </a:t>
            </a:r>
            <a:r>
              <a:rPr lang="pt-BR" sz="1200" dirty="0" err="1">
                <a:solidFill>
                  <a:srgbClr val="303030"/>
                </a:solidFill>
                <a:effectLst/>
              </a:rPr>
              <a:t>Kerkhof</a:t>
            </a:r>
            <a:r>
              <a:rPr lang="pt-BR" sz="1200" dirty="0">
                <a:solidFill>
                  <a:srgbClr val="303030"/>
                </a:solidFill>
                <a:effectLst/>
              </a:rPr>
              <a:t>, J., </a:t>
            </a:r>
            <a:r>
              <a:rPr lang="pt-BR" sz="1200" dirty="0" err="1">
                <a:solidFill>
                  <a:srgbClr val="303030"/>
                </a:solidFill>
                <a:effectLst/>
              </a:rPr>
              <a:t>Goanta</a:t>
            </a:r>
            <a:r>
              <a:rPr lang="pt-BR" sz="1200" dirty="0">
                <a:solidFill>
                  <a:srgbClr val="303030"/>
                </a:solidFill>
                <a:effectLst/>
              </a:rPr>
              <a:t>, C., </a:t>
            </a:r>
            <a:r>
              <a:rPr lang="pt-BR" sz="1200" dirty="0" err="1">
                <a:solidFill>
                  <a:srgbClr val="303030"/>
                </a:solidFill>
                <a:effectLst/>
              </a:rPr>
              <a:t>Spanakis</a:t>
            </a:r>
            <a:r>
              <a:rPr lang="pt-BR" sz="1200" dirty="0">
                <a:solidFill>
                  <a:srgbClr val="303030"/>
                </a:solidFill>
                <a:effectLst/>
              </a:rPr>
              <a:t>, G., &amp; </a:t>
            </a:r>
            <a:r>
              <a:rPr lang="pt-BR" sz="1200" dirty="0" err="1">
                <a:solidFill>
                  <a:srgbClr val="303030"/>
                </a:solidFill>
                <a:effectLst/>
              </a:rPr>
              <a:t>Iamnitchi</a:t>
            </a:r>
            <a:r>
              <a:rPr lang="pt-BR" sz="1200" dirty="0">
                <a:solidFill>
                  <a:srgbClr val="303030"/>
                </a:solidFill>
                <a:effectLst/>
              </a:rPr>
              <a:t>, A. (2024). </a:t>
            </a:r>
            <a:r>
              <a:rPr lang="pt-BR" sz="1200" dirty="0" err="1">
                <a:solidFill>
                  <a:srgbClr val="303030"/>
                </a:solidFill>
                <a:effectLst/>
              </a:rPr>
              <a:t>Automated</a:t>
            </a:r>
            <a:r>
              <a:rPr lang="pt-BR" sz="1200" dirty="0">
                <a:solidFill>
                  <a:srgbClr val="303030"/>
                </a:solidFill>
                <a:effectLst/>
              </a:rPr>
              <a:t> </a:t>
            </a:r>
            <a:r>
              <a:rPr lang="pt-BR" sz="1200" dirty="0" err="1">
                <a:solidFill>
                  <a:srgbClr val="303030"/>
                </a:solidFill>
                <a:effectLst/>
              </a:rPr>
              <a:t>transparency</a:t>
            </a:r>
            <a:r>
              <a:rPr lang="pt-BR" sz="1200" dirty="0">
                <a:solidFill>
                  <a:srgbClr val="303030"/>
                </a:solidFill>
                <a:effectLst/>
              </a:rPr>
              <a:t>: A legal </a:t>
            </a:r>
            <a:r>
              <a:rPr lang="pt-BR" sz="1200" dirty="0" err="1">
                <a:solidFill>
                  <a:srgbClr val="303030"/>
                </a:solidFill>
                <a:effectLst/>
              </a:rPr>
              <a:t>and</a:t>
            </a:r>
            <a:r>
              <a:rPr lang="pt-BR" sz="1200" dirty="0">
                <a:solidFill>
                  <a:srgbClr val="303030"/>
                </a:solidFill>
                <a:effectLst/>
              </a:rPr>
              <a:t> </a:t>
            </a:r>
            <a:r>
              <a:rPr lang="pt-BR" sz="1200" dirty="0" err="1">
                <a:solidFill>
                  <a:srgbClr val="303030"/>
                </a:solidFill>
                <a:effectLst/>
              </a:rPr>
              <a:t>empirical</a:t>
            </a:r>
            <a:r>
              <a:rPr lang="pt-BR" sz="1200" dirty="0">
                <a:solidFill>
                  <a:srgbClr val="303030"/>
                </a:solidFill>
                <a:effectLst/>
              </a:rPr>
              <a:t> </a:t>
            </a:r>
            <a:r>
              <a:rPr lang="pt-BR" sz="1200" dirty="0" err="1">
                <a:solidFill>
                  <a:srgbClr val="303030"/>
                </a:solidFill>
                <a:effectLst/>
              </a:rPr>
              <a:t>analysis</a:t>
            </a:r>
            <a:r>
              <a:rPr lang="pt-BR" sz="1200" dirty="0">
                <a:solidFill>
                  <a:srgbClr val="303030"/>
                </a:solidFill>
                <a:effectLst/>
              </a:rPr>
              <a:t> </a:t>
            </a:r>
            <a:r>
              <a:rPr lang="pt-BR" sz="1200" dirty="0" err="1">
                <a:solidFill>
                  <a:srgbClr val="303030"/>
                </a:solidFill>
                <a:effectLst/>
              </a:rPr>
              <a:t>of</a:t>
            </a:r>
            <a:r>
              <a:rPr lang="pt-BR" sz="1200" dirty="0">
                <a:solidFill>
                  <a:srgbClr val="303030"/>
                </a:solidFill>
                <a:effectLst/>
              </a:rPr>
              <a:t> </a:t>
            </a:r>
            <a:r>
              <a:rPr lang="pt-BR" sz="1200" dirty="0" err="1">
                <a:solidFill>
                  <a:srgbClr val="303030"/>
                </a:solidFill>
                <a:effectLst/>
              </a:rPr>
              <a:t>the</a:t>
            </a:r>
            <a:r>
              <a:rPr lang="pt-BR" sz="1200" dirty="0">
                <a:solidFill>
                  <a:srgbClr val="303030"/>
                </a:solidFill>
                <a:effectLst/>
              </a:rPr>
              <a:t> Digital Services </a:t>
            </a:r>
            <a:r>
              <a:rPr lang="pt-BR" sz="1200" dirty="0" err="1">
                <a:solidFill>
                  <a:srgbClr val="303030"/>
                </a:solidFill>
                <a:effectLst/>
              </a:rPr>
              <a:t>Act</a:t>
            </a:r>
            <a:r>
              <a:rPr lang="pt-BR" sz="1200" dirty="0">
                <a:solidFill>
                  <a:srgbClr val="303030"/>
                </a:solidFill>
                <a:effectLst/>
              </a:rPr>
              <a:t> </a:t>
            </a:r>
            <a:r>
              <a:rPr lang="pt-BR" sz="1200" dirty="0" err="1">
                <a:solidFill>
                  <a:srgbClr val="303030"/>
                </a:solidFill>
                <a:effectLst/>
              </a:rPr>
              <a:t>Transparency</a:t>
            </a:r>
            <a:r>
              <a:rPr lang="pt-BR" sz="1200" dirty="0">
                <a:solidFill>
                  <a:srgbClr val="303030"/>
                </a:solidFill>
                <a:effectLst/>
              </a:rPr>
              <a:t> </a:t>
            </a:r>
            <a:r>
              <a:rPr lang="pt-BR" sz="1200" dirty="0" err="1">
                <a:solidFill>
                  <a:srgbClr val="303030"/>
                </a:solidFill>
                <a:effectLst/>
              </a:rPr>
              <a:t>Database</a:t>
            </a:r>
            <a:r>
              <a:rPr lang="pt-BR" sz="1200" dirty="0">
                <a:solidFill>
                  <a:srgbClr val="303030"/>
                </a:solidFill>
                <a:effectLst/>
              </a:rPr>
              <a:t>. Em </a:t>
            </a:r>
            <a:r>
              <a:rPr lang="pt-BR" sz="1200" i="1" dirty="0">
                <a:solidFill>
                  <a:srgbClr val="303030"/>
                </a:solidFill>
                <a:effectLst/>
              </a:rPr>
              <a:t>The 2024 ACM </a:t>
            </a:r>
            <a:r>
              <a:rPr lang="pt-BR" sz="1200" i="1" dirty="0" err="1">
                <a:solidFill>
                  <a:srgbClr val="303030"/>
                </a:solidFill>
                <a:effectLst/>
              </a:rPr>
              <a:t>Conference</a:t>
            </a:r>
            <a:r>
              <a:rPr lang="pt-BR" sz="1200" i="1" dirty="0">
                <a:solidFill>
                  <a:srgbClr val="303030"/>
                </a:solidFill>
                <a:effectLst/>
              </a:rPr>
              <a:t> </a:t>
            </a:r>
            <a:r>
              <a:rPr lang="pt-BR" sz="1200" i="1" dirty="0" err="1">
                <a:solidFill>
                  <a:srgbClr val="303030"/>
                </a:solidFill>
                <a:effectLst/>
              </a:rPr>
              <a:t>on</a:t>
            </a:r>
            <a:r>
              <a:rPr lang="pt-BR" sz="1200" i="1" dirty="0">
                <a:solidFill>
                  <a:srgbClr val="303030"/>
                </a:solidFill>
                <a:effectLst/>
              </a:rPr>
              <a:t> </a:t>
            </a:r>
            <a:r>
              <a:rPr lang="pt-BR" sz="1200" i="1" dirty="0" err="1">
                <a:solidFill>
                  <a:srgbClr val="303030"/>
                </a:solidFill>
                <a:effectLst/>
              </a:rPr>
              <a:t>Fairness</a:t>
            </a:r>
            <a:r>
              <a:rPr lang="pt-BR" sz="1200" i="1" dirty="0">
                <a:solidFill>
                  <a:srgbClr val="303030"/>
                </a:solidFill>
                <a:effectLst/>
              </a:rPr>
              <a:t>, </a:t>
            </a:r>
            <a:r>
              <a:rPr lang="pt-BR" sz="1200" i="1" dirty="0" err="1">
                <a:solidFill>
                  <a:srgbClr val="303030"/>
                </a:solidFill>
                <a:effectLst/>
              </a:rPr>
              <a:t>Accountability</a:t>
            </a:r>
            <a:r>
              <a:rPr lang="pt-BR" sz="1200" i="1" dirty="0">
                <a:solidFill>
                  <a:srgbClr val="303030"/>
                </a:solidFill>
                <a:effectLst/>
              </a:rPr>
              <a:t>, </a:t>
            </a:r>
            <a:r>
              <a:rPr lang="pt-BR" sz="1200" i="1" dirty="0" err="1">
                <a:solidFill>
                  <a:srgbClr val="303030"/>
                </a:solidFill>
                <a:effectLst/>
              </a:rPr>
              <a:t>and</a:t>
            </a:r>
            <a:r>
              <a:rPr lang="pt-BR" sz="1200" i="1" dirty="0">
                <a:solidFill>
                  <a:srgbClr val="303030"/>
                </a:solidFill>
                <a:effectLst/>
              </a:rPr>
              <a:t> </a:t>
            </a:r>
            <a:r>
              <a:rPr lang="pt-BR" sz="1200" i="1" dirty="0" err="1">
                <a:solidFill>
                  <a:srgbClr val="303030"/>
                </a:solidFill>
                <a:effectLst/>
              </a:rPr>
              <a:t>Transparency</a:t>
            </a:r>
            <a:r>
              <a:rPr lang="pt-BR" sz="1200" i="1" dirty="0">
                <a:solidFill>
                  <a:srgbClr val="303030"/>
                </a:solidFill>
                <a:effectLst/>
              </a:rPr>
              <a:t> (</a:t>
            </a:r>
            <a:r>
              <a:rPr lang="pt-BR" sz="1200" i="1" dirty="0" err="1">
                <a:solidFill>
                  <a:srgbClr val="303030"/>
                </a:solidFill>
                <a:effectLst/>
              </a:rPr>
              <a:t>FAccT</a:t>
            </a:r>
            <a:r>
              <a:rPr lang="pt-BR" sz="1200" i="1" dirty="0">
                <a:solidFill>
                  <a:srgbClr val="303030"/>
                </a:solidFill>
                <a:effectLst/>
              </a:rPr>
              <a:t> '24)</a:t>
            </a:r>
            <a:r>
              <a:rPr lang="pt-BR" sz="1200" dirty="0">
                <a:solidFill>
                  <a:srgbClr val="303030"/>
                </a:solidFill>
                <a:effectLst/>
              </a:rPr>
              <a:t> (pp. 1–12). </a:t>
            </a:r>
            <a:r>
              <a:rPr lang="pt-BR" sz="1200" dirty="0" err="1">
                <a:solidFill>
                  <a:srgbClr val="303030"/>
                </a:solidFill>
                <a:effectLst/>
              </a:rPr>
              <a:t>Association</a:t>
            </a:r>
            <a:r>
              <a:rPr lang="pt-BR" sz="1200" dirty="0">
                <a:solidFill>
                  <a:srgbClr val="303030"/>
                </a:solidFill>
                <a:effectLst/>
              </a:rPr>
              <a:t> for </a:t>
            </a:r>
            <a:r>
              <a:rPr lang="pt-BR" sz="1200" dirty="0" err="1">
                <a:solidFill>
                  <a:srgbClr val="303030"/>
                </a:solidFill>
                <a:effectLst/>
              </a:rPr>
              <a:t>Computing</a:t>
            </a:r>
            <a:r>
              <a:rPr lang="pt-BR" sz="1200" dirty="0">
                <a:solidFill>
                  <a:srgbClr val="303030"/>
                </a:solidFill>
                <a:effectLst/>
              </a:rPr>
              <a:t> Machinery. </a:t>
            </a:r>
            <a:r>
              <a:rPr lang="pt-BR" sz="1200" dirty="0">
                <a:solidFill>
                  <a:srgbClr val="303030"/>
                </a:solidFill>
                <a:effectLst/>
                <a:hlinkClick r:id="rId8"/>
              </a:rPr>
              <a:t>https://doi.org/10.1145/3630106.3658960</a:t>
            </a:r>
            <a:endParaRPr lang="pt-BR" sz="1200" dirty="0">
              <a:solidFill>
                <a:srgbClr val="303030"/>
              </a:solidFill>
              <a:effectLst/>
            </a:endParaRPr>
          </a:p>
          <a:p>
            <a:pPr>
              <a:buNone/>
            </a:pPr>
            <a:endParaRPr lang="pt-BR" sz="1200" dirty="0">
              <a:solidFill>
                <a:srgbClr val="303030"/>
              </a:solidFill>
              <a:effectLst/>
            </a:endParaRPr>
          </a:p>
          <a:p>
            <a:pPr>
              <a:buNone/>
            </a:pPr>
            <a:r>
              <a:rPr lang="pt-BR" sz="1200" dirty="0" err="1">
                <a:solidFill>
                  <a:srgbClr val="303030"/>
                </a:solidFill>
                <a:effectLst/>
              </a:rPr>
              <a:t>Leiser</a:t>
            </a:r>
            <a:r>
              <a:rPr lang="pt-BR" sz="1200" dirty="0">
                <a:solidFill>
                  <a:srgbClr val="303030"/>
                </a:solidFill>
                <a:effectLst/>
              </a:rPr>
              <a:t>, M. R. [</a:t>
            </a:r>
            <a:r>
              <a:rPr lang="pt-BR" sz="1200" dirty="0" err="1">
                <a:solidFill>
                  <a:srgbClr val="303030"/>
                </a:solidFill>
                <a:effectLst/>
              </a:rPr>
              <a:t>Anonymised</a:t>
            </a:r>
            <a:r>
              <a:rPr lang="pt-BR" sz="1200" dirty="0">
                <a:solidFill>
                  <a:srgbClr val="303030"/>
                </a:solidFill>
                <a:effectLst/>
              </a:rPr>
              <a:t>]. (2023). </a:t>
            </a:r>
            <a:r>
              <a:rPr lang="pt-BR" sz="1200" i="1" dirty="0" err="1">
                <a:solidFill>
                  <a:srgbClr val="303030"/>
                </a:solidFill>
                <a:effectLst/>
              </a:rPr>
              <a:t>Reimagining</a:t>
            </a:r>
            <a:r>
              <a:rPr lang="pt-BR" sz="1200" i="1" dirty="0">
                <a:solidFill>
                  <a:srgbClr val="303030"/>
                </a:solidFill>
                <a:effectLst/>
              </a:rPr>
              <a:t> digital </a:t>
            </a:r>
            <a:r>
              <a:rPr lang="pt-BR" sz="1200" i="1" dirty="0" err="1">
                <a:solidFill>
                  <a:srgbClr val="303030"/>
                </a:solidFill>
                <a:effectLst/>
              </a:rPr>
              <a:t>governance</a:t>
            </a:r>
            <a:r>
              <a:rPr lang="pt-BR" sz="1200" i="1" dirty="0">
                <a:solidFill>
                  <a:srgbClr val="303030"/>
                </a:solidFill>
                <a:effectLst/>
              </a:rPr>
              <a:t>: The </a:t>
            </a:r>
            <a:r>
              <a:rPr lang="pt-BR" sz="1200" i="1" dirty="0" err="1">
                <a:solidFill>
                  <a:srgbClr val="303030"/>
                </a:solidFill>
                <a:effectLst/>
              </a:rPr>
              <a:t>EU's</a:t>
            </a:r>
            <a:r>
              <a:rPr lang="pt-BR" sz="1200" i="1" dirty="0">
                <a:solidFill>
                  <a:srgbClr val="303030"/>
                </a:solidFill>
                <a:effectLst/>
              </a:rPr>
              <a:t> Digital Service </a:t>
            </a:r>
            <a:r>
              <a:rPr lang="pt-BR" sz="1200" i="1" dirty="0" err="1">
                <a:solidFill>
                  <a:srgbClr val="303030"/>
                </a:solidFill>
                <a:effectLst/>
              </a:rPr>
              <a:t>Act</a:t>
            </a:r>
            <a:r>
              <a:rPr lang="pt-BR" sz="1200" i="1" dirty="0">
                <a:solidFill>
                  <a:srgbClr val="303030"/>
                </a:solidFill>
                <a:effectLst/>
              </a:rPr>
              <a:t> </a:t>
            </a:r>
            <a:r>
              <a:rPr lang="pt-BR" sz="1200" i="1" dirty="0" err="1">
                <a:solidFill>
                  <a:srgbClr val="303030"/>
                </a:solidFill>
                <a:effectLst/>
              </a:rPr>
              <a:t>and</a:t>
            </a:r>
            <a:r>
              <a:rPr lang="pt-BR" sz="1200" i="1" dirty="0">
                <a:solidFill>
                  <a:srgbClr val="303030"/>
                </a:solidFill>
                <a:effectLst/>
              </a:rPr>
              <a:t> </a:t>
            </a:r>
            <a:r>
              <a:rPr lang="pt-BR" sz="1200" i="1" dirty="0" err="1">
                <a:solidFill>
                  <a:srgbClr val="303030"/>
                </a:solidFill>
                <a:effectLst/>
              </a:rPr>
              <a:t>the</a:t>
            </a:r>
            <a:r>
              <a:rPr lang="pt-BR" sz="1200" i="1" dirty="0">
                <a:solidFill>
                  <a:srgbClr val="303030"/>
                </a:solidFill>
                <a:effectLst/>
              </a:rPr>
              <a:t> </a:t>
            </a:r>
            <a:r>
              <a:rPr lang="pt-BR" sz="1200" i="1" dirty="0" err="1">
                <a:solidFill>
                  <a:srgbClr val="303030"/>
                </a:solidFill>
                <a:effectLst/>
              </a:rPr>
              <a:t>fight</a:t>
            </a:r>
            <a:r>
              <a:rPr lang="pt-BR" sz="1200" i="1" dirty="0">
                <a:solidFill>
                  <a:srgbClr val="303030"/>
                </a:solidFill>
                <a:effectLst/>
              </a:rPr>
              <a:t> </a:t>
            </a:r>
            <a:r>
              <a:rPr lang="pt-BR" sz="1200" i="1" dirty="0" err="1">
                <a:solidFill>
                  <a:srgbClr val="303030"/>
                </a:solidFill>
                <a:effectLst/>
              </a:rPr>
              <a:t>against</a:t>
            </a:r>
            <a:r>
              <a:rPr lang="pt-BR" sz="1200" i="1" dirty="0">
                <a:solidFill>
                  <a:srgbClr val="303030"/>
                </a:solidFill>
                <a:effectLst/>
              </a:rPr>
              <a:t> </a:t>
            </a:r>
            <a:r>
              <a:rPr lang="pt-BR" sz="1200" i="1" dirty="0" err="1">
                <a:solidFill>
                  <a:srgbClr val="303030"/>
                </a:solidFill>
                <a:effectLst/>
              </a:rPr>
              <a:t>disinformation</a:t>
            </a:r>
            <a:r>
              <a:rPr lang="pt-BR" sz="1200" dirty="0">
                <a:solidFill>
                  <a:srgbClr val="303030"/>
                </a:solidFill>
                <a:effectLst/>
              </a:rPr>
              <a:t> [Manuscrito não publicado]. SSRN.</a:t>
            </a:r>
          </a:p>
          <a:p>
            <a:pPr>
              <a:buNone/>
            </a:pPr>
            <a:endParaRPr lang="pt-BR" sz="1200" dirty="0">
              <a:solidFill>
                <a:srgbClr val="303030"/>
              </a:solidFill>
              <a:effectLst/>
            </a:endParaRPr>
          </a:p>
          <a:p>
            <a:pPr>
              <a:buNone/>
            </a:pPr>
            <a:r>
              <a:rPr lang="pt-BR" sz="1200" dirty="0" err="1">
                <a:solidFill>
                  <a:srgbClr val="303030"/>
                </a:solidFill>
                <a:effectLst/>
              </a:rPr>
              <a:t>Margetts</a:t>
            </a:r>
            <a:r>
              <a:rPr lang="pt-BR" sz="1200" dirty="0">
                <a:solidFill>
                  <a:srgbClr val="303030"/>
                </a:solidFill>
                <a:effectLst/>
              </a:rPr>
              <a:t>, H. (2018). </a:t>
            </a:r>
            <a:r>
              <a:rPr lang="pt-BR" sz="1200" dirty="0" err="1">
                <a:solidFill>
                  <a:srgbClr val="303030"/>
                </a:solidFill>
                <a:effectLst/>
              </a:rPr>
              <a:t>Rethinking</a:t>
            </a:r>
            <a:r>
              <a:rPr lang="pt-BR" sz="1200" dirty="0">
                <a:solidFill>
                  <a:srgbClr val="303030"/>
                </a:solidFill>
                <a:effectLst/>
              </a:rPr>
              <a:t> </a:t>
            </a:r>
            <a:r>
              <a:rPr lang="pt-BR" sz="1200" dirty="0" err="1">
                <a:solidFill>
                  <a:srgbClr val="303030"/>
                </a:solidFill>
                <a:effectLst/>
              </a:rPr>
              <a:t>democracy</a:t>
            </a:r>
            <a:r>
              <a:rPr lang="pt-BR" sz="1200" dirty="0">
                <a:solidFill>
                  <a:srgbClr val="303030"/>
                </a:solidFill>
                <a:effectLst/>
              </a:rPr>
              <a:t> </a:t>
            </a:r>
            <a:r>
              <a:rPr lang="pt-BR" sz="1200" dirty="0" err="1">
                <a:solidFill>
                  <a:srgbClr val="303030"/>
                </a:solidFill>
                <a:effectLst/>
              </a:rPr>
              <a:t>with</a:t>
            </a:r>
            <a:r>
              <a:rPr lang="pt-BR" sz="1200" dirty="0">
                <a:solidFill>
                  <a:srgbClr val="303030"/>
                </a:solidFill>
                <a:effectLst/>
              </a:rPr>
              <a:t> social media (Cap. 9).</a:t>
            </a:r>
          </a:p>
          <a:p>
            <a:pPr>
              <a:buNone/>
            </a:pPr>
            <a:endParaRPr lang="pt-BR" sz="1200" dirty="0">
              <a:solidFill>
                <a:srgbClr val="303030"/>
              </a:solidFill>
              <a:effectLst/>
            </a:endParaRPr>
          </a:p>
          <a:p>
            <a:pPr>
              <a:buNone/>
            </a:pPr>
            <a:r>
              <a:rPr lang="pt-BR" sz="1200" dirty="0" err="1">
                <a:solidFill>
                  <a:srgbClr val="303030"/>
                </a:solidFill>
                <a:effectLst/>
              </a:rPr>
              <a:t>Nosthoff</a:t>
            </a:r>
            <a:r>
              <a:rPr lang="pt-BR" sz="1200" dirty="0">
                <a:solidFill>
                  <a:srgbClr val="303030"/>
                </a:solidFill>
                <a:effectLst/>
              </a:rPr>
              <a:t>, A.-V., &amp; </a:t>
            </a:r>
            <a:r>
              <a:rPr lang="pt-BR" sz="1200" dirty="0" err="1">
                <a:solidFill>
                  <a:srgbClr val="303030"/>
                </a:solidFill>
                <a:effectLst/>
              </a:rPr>
              <a:t>Maschewski</a:t>
            </a:r>
            <a:r>
              <a:rPr lang="pt-BR" sz="1200" dirty="0">
                <a:solidFill>
                  <a:srgbClr val="303030"/>
                </a:solidFill>
                <a:effectLst/>
              </a:rPr>
              <a:t>, F. (2024). The </a:t>
            </a:r>
            <a:r>
              <a:rPr lang="pt-BR" sz="1200" dirty="0" err="1">
                <a:solidFill>
                  <a:srgbClr val="303030"/>
                </a:solidFill>
                <a:effectLst/>
              </a:rPr>
              <a:t>platform</a:t>
            </a:r>
            <a:r>
              <a:rPr lang="pt-BR" sz="1200" dirty="0">
                <a:solidFill>
                  <a:srgbClr val="303030"/>
                </a:solidFill>
                <a:effectLst/>
              </a:rPr>
              <a:t> </a:t>
            </a:r>
            <a:r>
              <a:rPr lang="pt-BR" sz="1200" dirty="0" err="1">
                <a:solidFill>
                  <a:srgbClr val="303030"/>
                </a:solidFill>
                <a:effectLst/>
              </a:rPr>
              <a:t>economy’s</a:t>
            </a:r>
            <a:r>
              <a:rPr lang="pt-BR" sz="1200" dirty="0">
                <a:solidFill>
                  <a:srgbClr val="303030"/>
                </a:solidFill>
                <a:effectLst/>
              </a:rPr>
              <a:t> </a:t>
            </a:r>
            <a:r>
              <a:rPr lang="pt-BR" sz="1200" dirty="0" err="1">
                <a:solidFill>
                  <a:srgbClr val="303030"/>
                </a:solidFill>
                <a:effectLst/>
              </a:rPr>
              <a:t>infrastructural</a:t>
            </a:r>
            <a:r>
              <a:rPr lang="pt-BR" sz="1200" dirty="0">
                <a:solidFill>
                  <a:srgbClr val="303030"/>
                </a:solidFill>
                <a:effectLst/>
              </a:rPr>
              <a:t> </a:t>
            </a:r>
            <a:r>
              <a:rPr lang="pt-BR" sz="1200" dirty="0" err="1">
                <a:solidFill>
                  <a:srgbClr val="303030"/>
                </a:solidFill>
                <a:effectLst/>
              </a:rPr>
              <a:t>transformation</a:t>
            </a:r>
            <a:r>
              <a:rPr lang="pt-BR" sz="1200" dirty="0">
                <a:solidFill>
                  <a:srgbClr val="303030"/>
                </a:solidFill>
                <a:effectLst/>
              </a:rPr>
              <a:t> </a:t>
            </a:r>
            <a:r>
              <a:rPr lang="pt-BR" sz="1200" dirty="0" err="1">
                <a:solidFill>
                  <a:srgbClr val="303030"/>
                </a:solidFill>
                <a:effectLst/>
              </a:rPr>
              <a:t>of</a:t>
            </a:r>
            <a:r>
              <a:rPr lang="pt-BR" sz="1200" dirty="0">
                <a:solidFill>
                  <a:srgbClr val="303030"/>
                </a:solidFill>
                <a:effectLst/>
              </a:rPr>
              <a:t> </a:t>
            </a:r>
            <a:r>
              <a:rPr lang="pt-BR" sz="1200" dirty="0" err="1">
                <a:solidFill>
                  <a:srgbClr val="303030"/>
                </a:solidFill>
                <a:effectLst/>
              </a:rPr>
              <a:t>the</a:t>
            </a:r>
            <a:r>
              <a:rPr lang="pt-BR" sz="1200" dirty="0">
                <a:solidFill>
                  <a:srgbClr val="303030"/>
                </a:solidFill>
                <a:effectLst/>
              </a:rPr>
              <a:t> </a:t>
            </a:r>
            <a:r>
              <a:rPr lang="pt-BR" sz="1200" dirty="0" err="1">
                <a:solidFill>
                  <a:srgbClr val="303030"/>
                </a:solidFill>
                <a:effectLst/>
              </a:rPr>
              <a:t>public</a:t>
            </a:r>
            <a:r>
              <a:rPr lang="pt-BR" sz="1200" dirty="0">
                <a:solidFill>
                  <a:srgbClr val="303030"/>
                </a:solidFill>
                <a:effectLst/>
              </a:rPr>
              <a:t> </a:t>
            </a:r>
            <a:r>
              <a:rPr lang="pt-BR" sz="1200" dirty="0" err="1">
                <a:solidFill>
                  <a:srgbClr val="303030"/>
                </a:solidFill>
                <a:effectLst/>
              </a:rPr>
              <a:t>sphere</a:t>
            </a:r>
            <a:r>
              <a:rPr lang="pt-BR" sz="1200" dirty="0">
                <a:solidFill>
                  <a:srgbClr val="303030"/>
                </a:solidFill>
                <a:effectLst/>
              </a:rPr>
              <a:t>: Facebook </a:t>
            </a:r>
            <a:r>
              <a:rPr lang="pt-BR" sz="1200" dirty="0" err="1">
                <a:solidFill>
                  <a:srgbClr val="303030"/>
                </a:solidFill>
                <a:effectLst/>
              </a:rPr>
              <a:t>and</a:t>
            </a:r>
            <a:r>
              <a:rPr lang="pt-BR" sz="1200" dirty="0">
                <a:solidFill>
                  <a:srgbClr val="303030"/>
                </a:solidFill>
                <a:effectLst/>
              </a:rPr>
              <a:t> Cambridge </a:t>
            </a:r>
            <a:r>
              <a:rPr lang="pt-BR" sz="1200" dirty="0" err="1">
                <a:solidFill>
                  <a:srgbClr val="303030"/>
                </a:solidFill>
                <a:effectLst/>
              </a:rPr>
              <a:t>Analytica</a:t>
            </a:r>
            <a:r>
              <a:rPr lang="pt-BR" sz="1200" dirty="0">
                <a:solidFill>
                  <a:srgbClr val="303030"/>
                </a:solidFill>
                <a:effectLst/>
              </a:rPr>
              <a:t> </a:t>
            </a:r>
            <a:r>
              <a:rPr lang="pt-BR" sz="1200" dirty="0" err="1">
                <a:solidFill>
                  <a:srgbClr val="303030"/>
                </a:solidFill>
                <a:effectLst/>
              </a:rPr>
              <a:t>revisited</a:t>
            </a:r>
            <a:r>
              <a:rPr lang="pt-BR" sz="1200" dirty="0">
                <a:solidFill>
                  <a:srgbClr val="303030"/>
                </a:solidFill>
                <a:effectLst/>
              </a:rPr>
              <a:t>. </a:t>
            </a:r>
            <a:r>
              <a:rPr lang="pt-BR" sz="1200" i="1" dirty="0" err="1">
                <a:solidFill>
                  <a:srgbClr val="303030"/>
                </a:solidFill>
                <a:effectLst/>
              </a:rPr>
              <a:t>Philosophy</a:t>
            </a:r>
            <a:r>
              <a:rPr lang="pt-BR" sz="1200" i="1" dirty="0">
                <a:solidFill>
                  <a:srgbClr val="303030"/>
                </a:solidFill>
                <a:effectLst/>
              </a:rPr>
              <a:t> </a:t>
            </a:r>
            <a:r>
              <a:rPr lang="pt-BR" sz="1200" i="1" dirty="0" err="1">
                <a:solidFill>
                  <a:srgbClr val="303030"/>
                </a:solidFill>
                <a:effectLst/>
              </a:rPr>
              <a:t>and</a:t>
            </a:r>
            <a:r>
              <a:rPr lang="pt-BR" sz="1200" i="1" dirty="0">
                <a:solidFill>
                  <a:srgbClr val="303030"/>
                </a:solidFill>
                <a:effectLst/>
              </a:rPr>
              <a:t> Social </a:t>
            </a:r>
            <a:r>
              <a:rPr lang="pt-BR" sz="1200" i="1" dirty="0" err="1">
                <a:solidFill>
                  <a:srgbClr val="303030"/>
                </a:solidFill>
                <a:effectLst/>
              </a:rPr>
              <a:t>Criticism</a:t>
            </a:r>
            <a:r>
              <a:rPr lang="pt-BR" sz="1200" i="1" dirty="0">
                <a:solidFill>
                  <a:srgbClr val="303030"/>
                </a:solidFill>
                <a:effectLst/>
              </a:rPr>
              <a:t>, 50</a:t>
            </a:r>
            <a:r>
              <a:rPr lang="pt-BR" sz="1200" dirty="0">
                <a:solidFill>
                  <a:srgbClr val="303030"/>
                </a:solidFill>
                <a:effectLst/>
              </a:rPr>
              <a:t>(1), 178–199. </a:t>
            </a:r>
            <a:r>
              <a:rPr lang="pt-BR" sz="1200" dirty="0">
                <a:solidFill>
                  <a:srgbClr val="303030"/>
                </a:solidFill>
                <a:effectLst/>
                <a:hlinkClick r:id="rId9"/>
              </a:rPr>
              <a:t>https://doi.org/10.1177/01914537231203536</a:t>
            </a:r>
            <a:endParaRPr lang="pt-BR" sz="1200" dirty="0">
              <a:solidFill>
                <a:srgbClr val="303030"/>
              </a:solidFill>
              <a:effectLst/>
            </a:endParaRPr>
          </a:p>
          <a:p>
            <a:pPr>
              <a:buNone/>
            </a:pPr>
            <a:endParaRPr lang="pt-BR" sz="1200" dirty="0">
              <a:solidFill>
                <a:srgbClr val="303030"/>
              </a:solidFill>
              <a:effectLst/>
            </a:endParaRPr>
          </a:p>
          <a:p>
            <a:pPr>
              <a:buNone/>
            </a:pPr>
            <a:r>
              <a:rPr lang="pt-BR" sz="1200" dirty="0">
                <a:solidFill>
                  <a:srgbClr val="303030"/>
                </a:solidFill>
                <a:effectLst/>
              </a:rPr>
              <a:t>Ó </a:t>
            </a:r>
            <a:r>
              <a:rPr lang="pt-BR" sz="1200" dirty="0" err="1">
                <a:solidFill>
                  <a:srgbClr val="303030"/>
                </a:solidFill>
                <a:effectLst/>
              </a:rPr>
              <a:t>Fathaigh</a:t>
            </a:r>
            <a:r>
              <a:rPr lang="pt-BR" sz="1200" dirty="0">
                <a:solidFill>
                  <a:srgbClr val="303030"/>
                </a:solidFill>
                <a:effectLst/>
              </a:rPr>
              <a:t>, R., </a:t>
            </a:r>
            <a:r>
              <a:rPr lang="pt-BR" sz="1200" dirty="0" err="1">
                <a:solidFill>
                  <a:srgbClr val="303030"/>
                </a:solidFill>
                <a:effectLst/>
              </a:rPr>
              <a:t>Buijs</a:t>
            </a:r>
            <a:r>
              <a:rPr lang="pt-BR" sz="1200" dirty="0">
                <a:solidFill>
                  <a:srgbClr val="303030"/>
                </a:solidFill>
                <a:effectLst/>
              </a:rPr>
              <a:t>, D., &amp; van </a:t>
            </a:r>
            <a:r>
              <a:rPr lang="pt-BR" sz="1200" dirty="0" err="1">
                <a:solidFill>
                  <a:srgbClr val="303030"/>
                </a:solidFill>
                <a:effectLst/>
              </a:rPr>
              <a:t>Hoboken</a:t>
            </a:r>
            <a:r>
              <a:rPr lang="pt-BR" sz="1200" dirty="0">
                <a:solidFill>
                  <a:srgbClr val="303030"/>
                </a:solidFill>
                <a:effectLst/>
              </a:rPr>
              <a:t>, J. (2025). The </a:t>
            </a:r>
            <a:r>
              <a:rPr lang="pt-BR" sz="1200" dirty="0" err="1">
                <a:solidFill>
                  <a:srgbClr val="303030"/>
                </a:solidFill>
                <a:effectLst/>
              </a:rPr>
              <a:t>regulation</a:t>
            </a:r>
            <a:r>
              <a:rPr lang="pt-BR" sz="1200" dirty="0">
                <a:solidFill>
                  <a:srgbClr val="303030"/>
                </a:solidFill>
                <a:effectLst/>
              </a:rPr>
              <a:t> </a:t>
            </a:r>
            <a:r>
              <a:rPr lang="pt-BR" sz="1200" dirty="0" err="1">
                <a:solidFill>
                  <a:srgbClr val="303030"/>
                </a:solidFill>
                <a:effectLst/>
              </a:rPr>
              <a:t>of</a:t>
            </a:r>
            <a:r>
              <a:rPr lang="pt-BR" sz="1200" dirty="0">
                <a:solidFill>
                  <a:srgbClr val="303030"/>
                </a:solidFill>
                <a:effectLst/>
              </a:rPr>
              <a:t> </a:t>
            </a:r>
            <a:r>
              <a:rPr lang="pt-BR" sz="1200" dirty="0" err="1">
                <a:solidFill>
                  <a:srgbClr val="303030"/>
                </a:solidFill>
                <a:effectLst/>
              </a:rPr>
              <a:t>disinformation</a:t>
            </a:r>
            <a:r>
              <a:rPr lang="pt-BR" sz="1200" dirty="0">
                <a:solidFill>
                  <a:srgbClr val="303030"/>
                </a:solidFill>
                <a:effectLst/>
              </a:rPr>
              <a:t> </a:t>
            </a:r>
            <a:r>
              <a:rPr lang="pt-BR" sz="1200" dirty="0" err="1">
                <a:solidFill>
                  <a:srgbClr val="303030"/>
                </a:solidFill>
                <a:effectLst/>
              </a:rPr>
              <a:t>under</a:t>
            </a:r>
            <a:r>
              <a:rPr lang="pt-BR" sz="1200" dirty="0">
                <a:solidFill>
                  <a:srgbClr val="303030"/>
                </a:solidFill>
                <a:effectLst/>
              </a:rPr>
              <a:t> </a:t>
            </a:r>
            <a:r>
              <a:rPr lang="pt-BR" sz="1200" dirty="0" err="1">
                <a:solidFill>
                  <a:srgbClr val="303030"/>
                </a:solidFill>
                <a:effectLst/>
              </a:rPr>
              <a:t>the</a:t>
            </a:r>
            <a:r>
              <a:rPr lang="pt-BR" sz="1200" dirty="0">
                <a:solidFill>
                  <a:srgbClr val="303030"/>
                </a:solidFill>
                <a:effectLst/>
              </a:rPr>
              <a:t> Digital Services </a:t>
            </a:r>
            <a:r>
              <a:rPr lang="pt-BR" sz="1200" dirty="0" err="1">
                <a:solidFill>
                  <a:srgbClr val="303030"/>
                </a:solidFill>
                <a:effectLst/>
              </a:rPr>
              <a:t>Act</a:t>
            </a:r>
            <a:r>
              <a:rPr lang="pt-BR" sz="1200" dirty="0">
                <a:solidFill>
                  <a:srgbClr val="303030"/>
                </a:solidFill>
                <a:effectLst/>
              </a:rPr>
              <a:t>. </a:t>
            </a:r>
            <a:r>
              <a:rPr lang="pt-BR" sz="1200" i="1" dirty="0">
                <a:solidFill>
                  <a:srgbClr val="303030"/>
                </a:solidFill>
                <a:effectLst/>
              </a:rPr>
              <a:t>Media </a:t>
            </a:r>
            <a:r>
              <a:rPr lang="pt-BR" sz="1200" i="1" dirty="0" err="1">
                <a:solidFill>
                  <a:srgbClr val="303030"/>
                </a:solidFill>
                <a:effectLst/>
              </a:rPr>
              <a:t>and</a:t>
            </a:r>
            <a:r>
              <a:rPr lang="pt-BR" sz="1200" i="1" dirty="0">
                <a:solidFill>
                  <a:srgbClr val="303030"/>
                </a:solidFill>
                <a:effectLst/>
              </a:rPr>
              <a:t> Communication, 13</a:t>
            </a:r>
            <a:r>
              <a:rPr lang="pt-BR" sz="1200" dirty="0">
                <a:solidFill>
                  <a:srgbClr val="303030"/>
                </a:solidFill>
                <a:effectLst/>
              </a:rPr>
              <a:t>, Artigo 9615. </a:t>
            </a:r>
            <a:r>
              <a:rPr lang="pt-BR" sz="1200" dirty="0">
                <a:solidFill>
                  <a:srgbClr val="303030"/>
                </a:solidFill>
                <a:effectLst/>
                <a:hlinkClick r:id="rId10"/>
              </a:rPr>
              <a:t>https://doi.org/10.17645/mac.9615</a:t>
            </a:r>
            <a:endParaRPr lang="pt-BR" sz="1200" dirty="0">
              <a:solidFill>
                <a:srgbClr val="303030"/>
              </a:solidFill>
            </a:endParaRPr>
          </a:p>
          <a:p>
            <a:pPr>
              <a:buNone/>
            </a:pPr>
            <a:endParaRPr lang="pt-BR" sz="1200" dirty="0">
              <a:solidFill>
                <a:srgbClr val="303030"/>
              </a:solidFill>
              <a:effectLst/>
            </a:endParaRPr>
          </a:p>
        </p:txBody>
      </p:sp>
      <p:pic>
        <p:nvPicPr>
          <p:cNvPr id="6" name="Imagem 5">
            <a:extLst>
              <a:ext uri="{FF2B5EF4-FFF2-40B4-BE49-F238E27FC236}">
                <a16:creationId xmlns:a16="http://schemas.microsoft.com/office/drawing/2014/main" id="{116F21CF-0B59-4753-F21A-1AC5AD1B8795}"/>
              </a:ext>
            </a:extLst>
          </p:cNvPr>
          <p:cNvPicPr>
            <a:picLocks noChangeAspect="1"/>
          </p:cNvPicPr>
          <p:nvPr/>
        </p:nvPicPr>
        <p:blipFill>
          <a:blip r:embed="rId11"/>
          <a:stretch>
            <a:fillRect/>
          </a:stretch>
        </p:blipFill>
        <p:spPr>
          <a:xfrm>
            <a:off x="10261264" y="91071"/>
            <a:ext cx="1865572" cy="1044628"/>
          </a:xfrm>
          <a:prstGeom prst="rect">
            <a:avLst/>
          </a:prstGeom>
          <a:ln>
            <a:noFill/>
          </a:ln>
          <a:effectLst>
            <a:softEdge rad="112500"/>
          </a:effectLst>
        </p:spPr>
      </p:pic>
    </p:spTree>
    <p:extLst>
      <p:ext uri="{BB962C8B-B14F-4D97-AF65-F5344CB8AC3E}">
        <p14:creationId xmlns:p14="http://schemas.microsoft.com/office/powerpoint/2010/main" val="245446377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789">
          <a:extLst>
            <a:ext uri="{FF2B5EF4-FFF2-40B4-BE49-F238E27FC236}">
              <a16:creationId xmlns:a16="http://schemas.microsoft.com/office/drawing/2014/main" id="{D78C225B-A79E-0A99-AEC7-2AA0257C959B}"/>
            </a:ext>
          </a:extLst>
        </p:cNvPr>
        <p:cNvGrpSpPr/>
        <p:nvPr/>
      </p:nvGrpSpPr>
      <p:grpSpPr>
        <a:xfrm>
          <a:off x="0" y="0"/>
          <a:ext cx="0" cy="0"/>
          <a:chOff x="0" y="0"/>
          <a:chExt cx="0" cy="0"/>
        </a:xfrm>
      </p:grpSpPr>
      <p:sp>
        <p:nvSpPr>
          <p:cNvPr id="2" name="Google Shape;356;p25">
            <a:extLst>
              <a:ext uri="{FF2B5EF4-FFF2-40B4-BE49-F238E27FC236}">
                <a16:creationId xmlns:a16="http://schemas.microsoft.com/office/drawing/2014/main" id="{F823BF4A-B429-053A-9A61-FC63E491E346}"/>
              </a:ext>
            </a:extLst>
          </p:cNvPr>
          <p:cNvSpPr/>
          <p:nvPr/>
        </p:nvSpPr>
        <p:spPr>
          <a:xfrm>
            <a:off x="0" y="298901"/>
            <a:ext cx="5882326" cy="780042"/>
          </a:xfrm>
          <a:prstGeom prst="rect">
            <a:avLst/>
          </a:prstGeom>
          <a:gradFill>
            <a:gsLst>
              <a:gs pos="0">
                <a:srgbClr val="002060"/>
              </a:gs>
              <a:gs pos="100000">
                <a:srgbClr val="0A2F41">
                  <a:alpha val="74901"/>
                </a:srgbClr>
              </a:gs>
            </a:gsLst>
            <a:lin ang="13500000" scaled="0"/>
          </a:gra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 name="Google Shape;357;p25">
            <a:extLst>
              <a:ext uri="{FF2B5EF4-FFF2-40B4-BE49-F238E27FC236}">
                <a16:creationId xmlns:a16="http://schemas.microsoft.com/office/drawing/2014/main" id="{FDDBE444-691D-CBB2-A623-06514B2824B0}"/>
              </a:ext>
            </a:extLst>
          </p:cNvPr>
          <p:cNvSpPr txBox="1"/>
          <p:nvPr/>
        </p:nvSpPr>
        <p:spPr>
          <a:xfrm>
            <a:off x="164998" y="427332"/>
            <a:ext cx="4920915" cy="523180"/>
          </a:xfrm>
          <a:prstGeom prst="rect">
            <a:avLst/>
          </a:prstGeom>
          <a:noFill/>
          <a:ln>
            <a:noFill/>
          </a:ln>
        </p:spPr>
        <p:txBody>
          <a:bodyPr spcFirstLastPara="1" wrap="square" lIns="91425" tIns="45700" rIns="91425" bIns="45700" anchor="t" anchorCtr="0">
            <a:spAutoFit/>
          </a:bodyPr>
          <a:lstStyle/>
          <a:p>
            <a:pPr lvl="0"/>
            <a:r>
              <a:rPr lang="es-ES" sz="2800" b="1" dirty="0" err="1">
                <a:solidFill>
                  <a:schemeClr val="bg1"/>
                </a:solidFill>
                <a:latin typeface="Roboto" panose="02000000000000000000" pitchFamily="2" charset="0"/>
                <a:ea typeface="Roboto" panose="02000000000000000000" pitchFamily="2" charset="0"/>
                <a:cs typeface="Roboto" panose="02000000000000000000" pitchFamily="2" charset="0"/>
              </a:rPr>
              <a:t>Fontes</a:t>
            </a:r>
            <a:r>
              <a:rPr lang="es-ES" sz="2800" b="1" dirty="0">
                <a:solidFill>
                  <a:schemeClr val="bg1"/>
                </a:solidFill>
                <a:latin typeface="Roboto" panose="02000000000000000000" pitchFamily="2" charset="0"/>
                <a:ea typeface="Roboto" panose="02000000000000000000" pitchFamily="2" charset="0"/>
                <a:cs typeface="Roboto" panose="02000000000000000000" pitchFamily="2" charset="0"/>
              </a:rPr>
              <a:t> – IA y Democracia</a:t>
            </a:r>
          </a:p>
        </p:txBody>
      </p:sp>
      <p:sp>
        <p:nvSpPr>
          <p:cNvPr id="5" name="Google Shape;359;p25">
            <a:extLst>
              <a:ext uri="{FF2B5EF4-FFF2-40B4-BE49-F238E27FC236}">
                <a16:creationId xmlns:a16="http://schemas.microsoft.com/office/drawing/2014/main" id="{7E020EF3-4784-DC3F-9B3D-42D26B29DD59}"/>
              </a:ext>
            </a:extLst>
          </p:cNvPr>
          <p:cNvSpPr/>
          <p:nvPr/>
        </p:nvSpPr>
        <p:spPr>
          <a:xfrm>
            <a:off x="-137160" y="195118"/>
            <a:ext cx="6096000" cy="1024082"/>
          </a:xfrm>
          <a:prstGeom prst="rect">
            <a:avLst/>
          </a:prstGeom>
          <a:noFill/>
          <a:ln w="3810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 name="TextBox 6">
            <a:extLst>
              <a:ext uri="{FF2B5EF4-FFF2-40B4-BE49-F238E27FC236}">
                <a16:creationId xmlns:a16="http://schemas.microsoft.com/office/drawing/2014/main" id="{8CB48FDA-CB10-13D6-581A-C06C1D68CB58}"/>
              </a:ext>
            </a:extLst>
          </p:cNvPr>
          <p:cNvSpPr txBox="1"/>
          <p:nvPr/>
        </p:nvSpPr>
        <p:spPr>
          <a:xfrm>
            <a:off x="289167" y="1727492"/>
            <a:ext cx="10870142" cy="3754874"/>
          </a:xfrm>
          <a:prstGeom prst="rect">
            <a:avLst/>
          </a:prstGeom>
          <a:noFill/>
        </p:spPr>
        <p:txBody>
          <a:bodyPr wrap="square">
            <a:spAutoFit/>
          </a:bodyPr>
          <a:lstStyle/>
          <a:p>
            <a:pPr>
              <a:buNone/>
            </a:pP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Coeckelbergh</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M. (2025).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LLMs</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truth</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and</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democracy</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An</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overview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of</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risks</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i="1" dirty="0">
                <a:solidFill>
                  <a:srgbClr val="303030"/>
                </a:solidFill>
                <a:effectLst/>
                <a:latin typeface="Roboto" panose="02000000000000000000" pitchFamily="2" charset="0"/>
                <a:ea typeface="Roboto" panose="02000000000000000000" pitchFamily="2" charset="0"/>
                <a:cs typeface="Roboto" panose="02000000000000000000" pitchFamily="2" charset="0"/>
              </a:rPr>
              <a:t>Science </a:t>
            </a:r>
            <a:r>
              <a:rPr lang="pt-BR" i="1" dirty="0" err="1">
                <a:solidFill>
                  <a:srgbClr val="303030"/>
                </a:solidFill>
                <a:effectLst/>
                <a:latin typeface="Roboto" panose="02000000000000000000" pitchFamily="2" charset="0"/>
                <a:ea typeface="Roboto" panose="02000000000000000000" pitchFamily="2" charset="0"/>
                <a:cs typeface="Roboto" panose="02000000000000000000" pitchFamily="2" charset="0"/>
              </a:rPr>
              <a:t>and</a:t>
            </a:r>
            <a:r>
              <a:rPr lang="pt-BR" i="1"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i="1" dirty="0" err="1">
                <a:solidFill>
                  <a:srgbClr val="303030"/>
                </a:solidFill>
                <a:effectLst/>
                <a:latin typeface="Roboto" panose="02000000000000000000" pitchFamily="2" charset="0"/>
                <a:ea typeface="Roboto" panose="02000000000000000000" pitchFamily="2" charset="0"/>
                <a:cs typeface="Roboto" panose="02000000000000000000" pitchFamily="2" charset="0"/>
              </a:rPr>
              <a:t>Engineering</a:t>
            </a:r>
            <a:r>
              <a:rPr lang="pt-BR" i="1"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i="1" dirty="0" err="1">
                <a:solidFill>
                  <a:srgbClr val="303030"/>
                </a:solidFill>
                <a:effectLst/>
                <a:latin typeface="Roboto" panose="02000000000000000000" pitchFamily="2" charset="0"/>
                <a:ea typeface="Roboto" panose="02000000000000000000" pitchFamily="2" charset="0"/>
                <a:cs typeface="Roboto" panose="02000000000000000000" pitchFamily="2" charset="0"/>
              </a:rPr>
              <a:t>Ethics</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i="1" dirty="0">
                <a:solidFill>
                  <a:srgbClr val="303030"/>
                </a:solidFill>
                <a:effectLst/>
                <a:latin typeface="Roboto" panose="02000000000000000000" pitchFamily="2" charset="0"/>
                <a:ea typeface="Roboto" panose="02000000000000000000" pitchFamily="2" charset="0"/>
                <a:cs typeface="Roboto" panose="02000000000000000000" pitchFamily="2" charset="0"/>
              </a:rPr>
              <a:t>31</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Artigo 4. </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hlinkClick r:id="rId3"/>
              </a:rPr>
              <a:t>https://doi.org/10.1007/s11948-025-00529-0</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a:t>
            </a:r>
          </a:p>
          <a:p>
            <a:pPr>
              <a:buNone/>
            </a:pPr>
            <a:endPar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endParaRPr>
          </a:p>
          <a:p>
            <a:pPr>
              <a:buNone/>
            </a:pP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Ibrahim, N. T., &amp;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Attia</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N. A. (2026). The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impact</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of</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disinformation</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generated</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by</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AI. </a:t>
            </a:r>
            <a:r>
              <a:rPr lang="pt-BR" i="1" dirty="0">
                <a:solidFill>
                  <a:srgbClr val="303030"/>
                </a:solidFill>
                <a:effectLst/>
                <a:latin typeface="Roboto" panose="02000000000000000000" pitchFamily="2" charset="0"/>
                <a:ea typeface="Roboto" panose="02000000000000000000" pitchFamily="2" charset="0"/>
                <a:cs typeface="Roboto" panose="02000000000000000000" pitchFamily="2" charset="0"/>
              </a:rPr>
              <a:t>Review </a:t>
            </a:r>
            <a:r>
              <a:rPr lang="pt-BR" i="1" dirty="0" err="1">
                <a:solidFill>
                  <a:srgbClr val="303030"/>
                </a:solidFill>
                <a:effectLst/>
                <a:latin typeface="Roboto" panose="02000000000000000000" pitchFamily="2" charset="0"/>
                <a:ea typeface="Roboto" panose="02000000000000000000" pitchFamily="2" charset="0"/>
                <a:cs typeface="Roboto" panose="02000000000000000000" pitchFamily="2" charset="0"/>
              </a:rPr>
              <a:t>of</a:t>
            </a:r>
            <a:r>
              <a:rPr lang="pt-BR" i="1"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i="1" dirty="0" err="1">
                <a:solidFill>
                  <a:srgbClr val="303030"/>
                </a:solidFill>
                <a:effectLst/>
                <a:latin typeface="Roboto" panose="02000000000000000000" pitchFamily="2" charset="0"/>
                <a:ea typeface="Roboto" panose="02000000000000000000" pitchFamily="2" charset="0"/>
                <a:cs typeface="Roboto" panose="02000000000000000000" pitchFamily="2" charset="0"/>
              </a:rPr>
              <a:t>Economics</a:t>
            </a:r>
            <a:r>
              <a:rPr lang="pt-BR" i="1"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i="1" dirty="0" err="1">
                <a:solidFill>
                  <a:srgbClr val="303030"/>
                </a:solidFill>
                <a:effectLst/>
                <a:latin typeface="Roboto" panose="02000000000000000000" pitchFamily="2" charset="0"/>
                <a:ea typeface="Roboto" panose="02000000000000000000" pitchFamily="2" charset="0"/>
                <a:cs typeface="Roboto" panose="02000000000000000000" pitchFamily="2" charset="0"/>
              </a:rPr>
              <a:t>and</a:t>
            </a:r>
            <a:r>
              <a:rPr lang="pt-BR" i="1"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i="1" dirty="0" err="1">
                <a:solidFill>
                  <a:srgbClr val="303030"/>
                </a:solidFill>
                <a:effectLst/>
                <a:latin typeface="Roboto" panose="02000000000000000000" pitchFamily="2" charset="0"/>
                <a:ea typeface="Roboto" panose="02000000000000000000" pitchFamily="2" charset="0"/>
                <a:cs typeface="Roboto" panose="02000000000000000000" pitchFamily="2" charset="0"/>
              </a:rPr>
              <a:t>Political</a:t>
            </a:r>
            <a:r>
              <a:rPr lang="pt-BR" i="1" dirty="0">
                <a:solidFill>
                  <a:srgbClr val="303030"/>
                </a:solidFill>
                <a:effectLst/>
                <a:latin typeface="Roboto" panose="02000000000000000000" pitchFamily="2" charset="0"/>
                <a:ea typeface="Roboto" panose="02000000000000000000" pitchFamily="2" charset="0"/>
                <a:cs typeface="Roboto" panose="02000000000000000000" pitchFamily="2" charset="0"/>
              </a:rPr>
              <a:t> Science</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i="1" dirty="0">
                <a:solidFill>
                  <a:srgbClr val="303030"/>
                </a:solidFill>
                <a:effectLst/>
                <a:latin typeface="Roboto" panose="02000000000000000000" pitchFamily="2" charset="0"/>
                <a:ea typeface="Roboto" panose="02000000000000000000" pitchFamily="2" charset="0"/>
                <a:cs typeface="Roboto" panose="02000000000000000000" pitchFamily="2" charset="0"/>
              </a:rPr>
              <a:t>11</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(3), 186–201. </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hlinkClick r:id="rId4"/>
              </a:rPr>
              <a:t>https://doi.org/10.1108/REPS-12-2024-0104</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a:t>
            </a:r>
          </a:p>
          <a:p>
            <a:pPr>
              <a:buNone/>
            </a:pPr>
            <a:endPar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endParaRPr>
          </a:p>
          <a:p>
            <a:pPr>
              <a:buNone/>
            </a:pP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Saeidnia</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H. R.,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Hosseini</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E.,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Lund</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B.,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Tehrani</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M. A.,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Zaker</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S., &amp;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Molaei</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S. (2025). Artificial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intelligence</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in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the</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battle</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against</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disinformation</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and</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misinformation</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A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systematic</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review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of</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challenges</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and</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approaches. </a:t>
            </a:r>
            <a:r>
              <a:rPr lang="pt-BR" i="1" dirty="0" err="1">
                <a:solidFill>
                  <a:srgbClr val="303030"/>
                </a:solidFill>
                <a:effectLst/>
                <a:latin typeface="Roboto" panose="02000000000000000000" pitchFamily="2" charset="0"/>
                <a:ea typeface="Roboto" panose="02000000000000000000" pitchFamily="2" charset="0"/>
                <a:cs typeface="Roboto" panose="02000000000000000000" pitchFamily="2" charset="0"/>
              </a:rPr>
              <a:t>Knowledge</a:t>
            </a:r>
            <a:r>
              <a:rPr lang="pt-BR" i="1"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i="1" dirty="0" err="1">
                <a:solidFill>
                  <a:srgbClr val="303030"/>
                </a:solidFill>
                <a:effectLst/>
                <a:latin typeface="Roboto" panose="02000000000000000000" pitchFamily="2" charset="0"/>
                <a:ea typeface="Roboto" panose="02000000000000000000" pitchFamily="2" charset="0"/>
                <a:cs typeface="Roboto" panose="02000000000000000000" pitchFamily="2" charset="0"/>
              </a:rPr>
              <a:t>and</a:t>
            </a:r>
            <a:r>
              <a:rPr lang="pt-BR" i="1"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i="1" dirty="0" err="1">
                <a:solidFill>
                  <a:srgbClr val="303030"/>
                </a:solidFill>
                <a:effectLst/>
                <a:latin typeface="Roboto" panose="02000000000000000000" pitchFamily="2" charset="0"/>
                <a:ea typeface="Roboto" panose="02000000000000000000" pitchFamily="2" charset="0"/>
                <a:cs typeface="Roboto" panose="02000000000000000000" pitchFamily="2" charset="0"/>
              </a:rPr>
              <a:t>Information</a:t>
            </a:r>
            <a:r>
              <a:rPr lang="pt-BR" i="1" dirty="0">
                <a:solidFill>
                  <a:srgbClr val="303030"/>
                </a:solidFill>
                <a:effectLst/>
                <a:latin typeface="Roboto" panose="02000000000000000000" pitchFamily="2" charset="0"/>
                <a:ea typeface="Roboto" panose="02000000000000000000" pitchFamily="2" charset="0"/>
                <a:cs typeface="Roboto" panose="02000000000000000000" pitchFamily="2" charset="0"/>
              </a:rPr>
              <a:t> Systems</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i="1" dirty="0">
                <a:solidFill>
                  <a:srgbClr val="303030"/>
                </a:solidFill>
                <a:effectLst/>
                <a:latin typeface="Roboto" panose="02000000000000000000" pitchFamily="2" charset="0"/>
                <a:ea typeface="Roboto" panose="02000000000000000000" pitchFamily="2" charset="0"/>
                <a:cs typeface="Roboto" panose="02000000000000000000" pitchFamily="2" charset="0"/>
              </a:rPr>
              <a:t>67</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3139–3158. </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hlinkClick r:id="rId5"/>
              </a:rPr>
              <a:t>https://doi.org/10.1007/s10115-024-02337-7</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a:t>
            </a:r>
          </a:p>
          <a:p>
            <a:pPr>
              <a:buNone/>
            </a:pPr>
            <a:endPar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endParaRPr>
          </a:p>
          <a:p>
            <a:pPr>
              <a:buNone/>
            </a:pP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Ünver</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H. A. (2018). </a:t>
            </a:r>
            <a:r>
              <a:rPr lang="pt-BR" i="1" dirty="0">
                <a:solidFill>
                  <a:srgbClr val="303030"/>
                </a:solidFill>
                <a:effectLst/>
                <a:latin typeface="Roboto" panose="02000000000000000000" pitchFamily="2" charset="0"/>
                <a:ea typeface="Roboto" panose="02000000000000000000" pitchFamily="2" charset="0"/>
                <a:cs typeface="Roboto" panose="02000000000000000000" pitchFamily="2" charset="0"/>
              </a:rPr>
              <a:t>Artificial </a:t>
            </a:r>
            <a:r>
              <a:rPr lang="pt-BR" i="1" dirty="0" err="1">
                <a:solidFill>
                  <a:srgbClr val="303030"/>
                </a:solidFill>
                <a:effectLst/>
                <a:latin typeface="Roboto" panose="02000000000000000000" pitchFamily="2" charset="0"/>
                <a:ea typeface="Roboto" panose="02000000000000000000" pitchFamily="2" charset="0"/>
                <a:cs typeface="Roboto" panose="02000000000000000000" pitchFamily="2" charset="0"/>
              </a:rPr>
              <a:t>intelligence</a:t>
            </a:r>
            <a:r>
              <a:rPr lang="pt-BR" i="1"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i="1" dirty="0" err="1">
                <a:solidFill>
                  <a:srgbClr val="303030"/>
                </a:solidFill>
                <a:effectLst/>
                <a:latin typeface="Roboto" panose="02000000000000000000" pitchFamily="2" charset="0"/>
                <a:ea typeface="Roboto" panose="02000000000000000000" pitchFamily="2" charset="0"/>
                <a:cs typeface="Roboto" panose="02000000000000000000" pitchFamily="2" charset="0"/>
              </a:rPr>
              <a:t>authoritarianism</a:t>
            </a:r>
            <a:r>
              <a:rPr lang="pt-BR" i="1"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i="1" dirty="0" err="1">
                <a:solidFill>
                  <a:srgbClr val="303030"/>
                </a:solidFill>
                <a:effectLst/>
                <a:latin typeface="Roboto" panose="02000000000000000000" pitchFamily="2" charset="0"/>
                <a:ea typeface="Roboto" panose="02000000000000000000" pitchFamily="2" charset="0"/>
                <a:cs typeface="Roboto" panose="02000000000000000000" pitchFamily="2" charset="0"/>
              </a:rPr>
              <a:t>and</a:t>
            </a:r>
            <a:r>
              <a:rPr lang="pt-BR" i="1"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i="1" dirty="0" err="1">
                <a:solidFill>
                  <a:srgbClr val="303030"/>
                </a:solidFill>
                <a:effectLst/>
                <a:latin typeface="Roboto" panose="02000000000000000000" pitchFamily="2" charset="0"/>
                <a:ea typeface="Roboto" panose="02000000000000000000" pitchFamily="2" charset="0"/>
                <a:cs typeface="Roboto" panose="02000000000000000000" pitchFamily="2" charset="0"/>
              </a:rPr>
              <a:t>the</a:t>
            </a:r>
            <a:r>
              <a:rPr lang="pt-BR" i="1" dirty="0">
                <a:solidFill>
                  <a:srgbClr val="303030"/>
                </a:solidFill>
                <a:effectLst/>
                <a:latin typeface="Roboto" panose="02000000000000000000" pitchFamily="2" charset="0"/>
                <a:ea typeface="Roboto" panose="02000000000000000000" pitchFamily="2" charset="0"/>
                <a:cs typeface="Roboto" panose="02000000000000000000" pitchFamily="2" charset="0"/>
              </a:rPr>
              <a:t> future </a:t>
            </a:r>
            <a:r>
              <a:rPr lang="pt-BR" i="1" dirty="0" err="1">
                <a:solidFill>
                  <a:srgbClr val="303030"/>
                </a:solidFill>
                <a:effectLst/>
                <a:latin typeface="Roboto" panose="02000000000000000000" pitchFamily="2" charset="0"/>
                <a:ea typeface="Roboto" panose="02000000000000000000" pitchFamily="2" charset="0"/>
                <a:cs typeface="Roboto" panose="02000000000000000000" pitchFamily="2" charset="0"/>
              </a:rPr>
              <a:t>of</a:t>
            </a:r>
            <a:r>
              <a:rPr lang="pt-BR" i="1"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i="1" dirty="0" err="1">
                <a:solidFill>
                  <a:srgbClr val="303030"/>
                </a:solidFill>
                <a:effectLst/>
                <a:latin typeface="Roboto" panose="02000000000000000000" pitchFamily="2" charset="0"/>
                <a:ea typeface="Roboto" panose="02000000000000000000" pitchFamily="2" charset="0"/>
                <a:cs typeface="Roboto" panose="02000000000000000000" pitchFamily="2" charset="0"/>
              </a:rPr>
              <a:t>political</a:t>
            </a:r>
            <a:r>
              <a:rPr lang="pt-BR" i="1" dirty="0">
                <a:solidFill>
                  <a:srgbClr val="303030"/>
                </a:solidFill>
                <a:effectLst/>
                <a:latin typeface="Roboto" panose="02000000000000000000" pitchFamily="2" charset="0"/>
                <a:ea typeface="Roboto" panose="02000000000000000000" pitchFamily="2" charset="0"/>
                <a:cs typeface="Roboto" panose="02000000000000000000" pitchFamily="2" charset="0"/>
              </a:rPr>
              <a:t> systems</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Centre for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Economics</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and</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Foreign</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Policy</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Studies</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(EDAM). </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hlinkClick r:id="rId6"/>
              </a:rPr>
              <a:t>https://www.jstor.org/</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hlinkClick r:id="rId6"/>
              </a:rPr>
              <a:t>stable</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hlinkClick r:id="rId6"/>
              </a:rPr>
              <a:t>/resrep26084</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a:t>
            </a:r>
          </a:p>
          <a:p>
            <a:pPr>
              <a:buNone/>
            </a:pPr>
            <a:endPar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endParaRPr>
          </a:p>
          <a:p>
            <a:pPr>
              <a:buNone/>
            </a:pP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Wack</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M.,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Ehrett</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C.,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Linvill</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D., &amp; Warren, P. (2025).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Generative</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propaganda: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Evidence</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of</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AI’s</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impact</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from</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a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state-backed</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disinformation</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campaign</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i="1" dirty="0">
                <a:solidFill>
                  <a:srgbClr val="303030"/>
                </a:solidFill>
                <a:effectLst/>
                <a:latin typeface="Roboto" panose="02000000000000000000" pitchFamily="2" charset="0"/>
                <a:ea typeface="Roboto" panose="02000000000000000000" pitchFamily="2" charset="0"/>
                <a:cs typeface="Roboto" panose="02000000000000000000" pitchFamily="2" charset="0"/>
              </a:rPr>
              <a:t>PNAS Nexus</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i="1" dirty="0">
                <a:solidFill>
                  <a:srgbClr val="303030"/>
                </a:solidFill>
                <a:effectLst/>
                <a:latin typeface="Roboto" panose="02000000000000000000" pitchFamily="2" charset="0"/>
                <a:ea typeface="Roboto" panose="02000000000000000000" pitchFamily="2" charset="0"/>
                <a:cs typeface="Roboto" panose="02000000000000000000" pitchFamily="2" charset="0"/>
              </a:rPr>
              <a:t>4</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(4), Artigo pgaf083. </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hlinkClick r:id="rId7"/>
              </a:rPr>
              <a:t>https://doi.org/10.1093/</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hlinkClick r:id="rId7"/>
              </a:rPr>
              <a:t>pnasnexus</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hlinkClick r:id="rId7"/>
              </a:rPr>
              <a:t>/pgaf083</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a:t>
            </a:r>
          </a:p>
          <a:p>
            <a:pPr>
              <a:buNone/>
            </a:pPr>
            <a:endPar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endParaRPr>
          </a:p>
          <a:p>
            <a:pPr>
              <a:buNone/>
            </a:pP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Wong, W. (2024). Artificial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intelligence</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and</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voter</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dirty="0" err="1">
                <a:solidFill>
                  <a:srgbClr val="303030"/>
                </a:solidFill>
                <a:effectLst/>
                <a:latin typeface="Roboto" panose="02000000000000000000" pitchFamily="2" charset="0"/>
                <a:ea typeface="Roboto" panose="02000000000000000000" pitchFamily="2" charset="0"/>
                <a:cs typeface="Roboto" panose="02000000000000000000" pitchFamily="2" charset="0"/>
              </a:rPr>
              <a:t>disinformation</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i="1" dirty="0" err="1">
                <a:solidFill>
                  <a:srgbClr val="303030"/>
                </a:solidFill>
                <a:effectLst/>
                <a:latin typeface="Roboto" panose="02000000000000000000" pitchFamily="2" charset="0"/>
                <a:ea typeface="Roboto" panose="02000000000000000000" pitchFamily="2" charset="0"/>
                <a:cs typeface="Roboto" panose="02000000000000000000" pitchFamily="2" charset="0"/>
              </a:rPr>
              <a:t>International</a:t>
            </a:r>
            <a:r>
              <a:rPr lang="pt-BR" i="1" dirty="0">
                <a:solidFill>
                  <a:srgbClr val="303030"/>
                </a:solidFill>
                <a:effectLst/>
                <a:latin typeface="Roboto" panose="02000000000000000000" pitchFamily="2" charset="0"/>
                <a:ea typeface="Roboto" panose="02000000000000000000" pitchFamily="2" charset="0"/>
                <a:cs typeface="Roboto" panose="02000000000000000000" pitchFamily="2" charset="0"/>
              </a:rPr>
              <a:t> </a:t>
            </a:r>
            <a:r>
              <a:rPr lang="pt-BR" i="1" dirty="0" err="1">
                <a:solidFill>
                  <a:srgbClr val="303030"/>
                </a:solidFill>
                <a:effectLst/>
                <a:latin typeface="Roboto" panose="02000000000000000000" pitchFamily="2" charset="0"/>
                <a:ea typeface="Roboto" panose="02000000000000000000" pitchFamily="2" charset="0"/>
                <a:cs typeface="Roboto" panose="02000000000000000000" pitchFamily="2" charset="0"/>
              </a:rPr>
              <a:t>Political</a:t>
            </a:r>
            <a:r>
              <a:rPr lang="pt-BR" i="1" dirty="0">
                <a:solidFill>
                  <a:srgbClr val="303030"/>
                </a:solidFill>
                <a:effectLst/>
                <a:latin typeface="Roboto" panose="02000000000000000000" pitchFamily="2" charset="0"/>
                <a:ea typeface="Roboto" panose="02000000000000000000" pitchFamily="2" charset="0"/>
                <a:cs typeface="Roboto" panose="02000000000000000000" pitchFamily="2" charset="0"/>
              </a:rPr>
              <a:t> Science Abstracts</a:t>
            </a:r>
            <a:r>
              <a:rPr lang="pt-BR" dirty="0">
                <a:solidFill>
                  <a:srgbClr val="303030"/>
                </a:solidFill>
                <a:effectLst/>
                <a:latin typeface="Roboto" panose="02000000000000000000" pitchFamily="2" charset="0"/>
                <a:ea typeface="Roboto" panose="02000000000000000000" pitchFamily="2" charset="0"/>
                <a:cs typeface="Roboto" panose="02000000000000000000" pitchFamily="2" charset="0"/>
              </a:rPr>
              <a:t>, 205–222.</a:t>
            </a:r>
          </a:p>
        </p:txBody>
      </p:sp>
      <p:pic>
        <p:nvPicPr>
          <p:cNvPr id="9" name="Imagem 8">
            <a:extLst>
              <a:ext uri="{FF2B5EF4-FFF2-40B4-BE49-F238E27FC236}">
                <a16:creationId xmlns:a16="http://schemas.microsoft.com/office/drawing/2014/main" id="{5FAE3A76-D6F4-A453-E252-5C404B5AFC80}"/>
              </a:ext>
            </a:extLst>
          </p:cNvPr>
          <p:cNvPicPr>
            <a:picLocks noChangeAspect="1"/>
          </p:cNvPicPr>
          <p:nvPr/>
        </p:nvPicPr>
        <p:blipFill>
          <a:blip r:embed="rId8"/>
          <a:stretch>
            <a:fillRect/>
          </a:stretch>
        </p:blipFill>
        <p:spPr>
          <a:xfrm>
            <a:off x="-1" y="5658788"/>
            <a:ext cx="12192001" cy="1266442"/>
          </a:xfrm>
          <a:prstGeom prst="rect">
            <a:avLst/>
          </a:prstGeom>
        </p:spPr>
      </p:pic>
    </p:spTree>
    <p:extLst>
      <p:ext uri="{BB962C8B-B14F-4D97-AF65-F5344CB8AC3E}">
        <p14:creationId xmlns:p14="http://schemas.microsoft.com/office/powerpoint/2010/main" val="3631170375"/>
      </p:ext>
    </p:extLst>
  </p:cSld>
  <p:clrMapOvr>
    <a:masterClrMapping/>
  </p:clrMapOvr>
</p:sld>
</file>

<file path=ppt/theme/theme1.xml><?xml version="1.0" encoding="utf-8"?>
<a:theme xmlns:a="http://schemas.openxmlformats.org/drawingml/2006/main" name="Tema d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1980</TotalTime>
  <Words>10798</Words>
  <Application>Microsoft Office PowerPoint</Application>
  <PresentationFormat>Widescreen</PresentationFormat>
  <Paragraphs>610</Paragraphs>
  <Slides>98</Slides>
  <Notes>68</Notes>
  <HiddenSlides>0</HiddenSlides>
  <MMClips>0</MMClips>
  <ScaleCrop>false</ScaleCrop>
  <HeadingPairs>
    <vt:vector size="6" baseType="variant">
      <vt:variant>
        <vt:lpstr>Fontes usadas</vt:lpstr>
      </vt:variant>
      <vt:variant>
        <vt:i4>9</vt:i4>
      </vt:variant>
      <vt:variant>
        <vt:lpstr>Tema</vt:lpstr>
      </vt:variant>
      <vt:variant>
        <vt:i4>1</vt:i4>
      </vt:variant>
      <vt:variant>
        <vt:lpstr>Títulos de slides</vt:lpstr>
      </vt:variant>
      <vt:variant>
        <vt:i4>98</vt:i4>
      </vt:variant>
    </vt:vector>
  </HeadingPairs>
  <TitlesOfParts>
    <vt:vector size="108" baseType="lpstr">
      <vt:lpstr>Play</vt:lpstr>
      <vt:lpstr>Roboto</vt:lpstr>
      <vt:lpstr>Tahoma</vt:lpstr>
      <vt:lpstr>Merriweather</vt:lpstr>
      <vt:lpstr>Wingdings</vt:lpstr>
      <vt:lpstr>Lato</vt:lpstr>
      <vt:lpstr>Calibri</vt:lpstr>
      <vt:lpstr>Arial</vt:lpstr>
      <vt:lpstr>Google Sans Text</vt:lpstr>
      <vt:lpstr>Tema de Office</vt:lpstr>
      <vt:lpstr>Apresentação do PowerPoint</vt:lpstr>
      <vt:lpstr>Módulo  A mídia como ferramenta de combate às narrativas de extremismos e à desinformação: uma abordagem comparativa (Europa e América Latina)</vt:lpstr>
      <vt:lpstr>Visão do módulo</vt:lpstr>
      <vt:lpstr>Apresentação do PowerPoint</vt:lpstr>
      <vt:lpstr>Desordem Informacional</vt:lpstr>
      <vt:lpstr>Desordem Informacional</vt:lpstr>
      <vt:lpstr>Desordem Informacional</vt:lpstr>
      <vt:lpstr>Desordem Informacional</vt:lpstr>
      <vt:lpstr>Desordem Informacional</vt:lpstr>
      <vt:lpstr>Desordem Informacional</vt:lpstr>
      <vt:lpstr>Desordem Informacional</vt:lpstr>
      <vt:lpstr>Desordem Informacional</vt:lpstr>
      <vt:lpstr>Desordem Informacional</vt:lpstr>
      <vt:lpstr>Desordem Informacional</vt:lpstr>
      <vt:lpstr>Desordem Informacional</vt:lpstr>
      <vt:lpstr>Desordem Informacional</vt:lpstr>
      <vt:lpstr>Desordem Informacional</vt:lpstr>
      <vt:lpstr>Desordem Informacional</vt:lpstr>
      <vt:lpstr>Desordem Informacional</vt:lpstr>
      <vt:lpstr>Desordem Informacional</vt:lpstr>
      <vt:lpstr>Ciência de notícias falsas</vt:lpstr>
      <vt:lpstr>Desordem Informacional</vt:lpstr>
      <vt:lpstr>Desordem Informacional</vt:lpstr>
      <vt:lpstr>Desordem Informacional</vt:lpstr>
      <vt:lpstr>Apresentação do PowerPoint</vt:lpstr>
      <vt:lpstr>Apresentação do PowerPoint</vt:lpstr>
      <vt:lpstr>Apresentação do PowerPoint</vt:lpstr>
      <vt:lpstr>Apresentação do PowerPoint</vt:lpstr>
      <vt:lpstr>Apresentação do PowerPoint</vt:lpstr>
      <vt:lpstr>Apresentação do PowerPoint</vt:lpstr>
      <vt:lpstr>Echo Chambers and Filters Bubbles</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Luis Enrique Leyva Tapia</dc:creator>
  <cp:lastModifiedBy>FROGERI FRANKLIN, RODRIGO</cp:lastModifiedBy>
  <cp:revision>114</cp:revision>
  <dcterms:created xsi:type="dcterms:W3CDTF">2026-02-27T20:07:03Z</dcterms:created>
  <dcterms:modified xsi:type="dcterms:W3CDTF">2026-08-03T14:00:15Z</dcterms:modified>
</cp:coreProperties>
</file>