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8" r:id="rId2"/>
    <p:sldId id="256" r:id="rId3"/>
    <p:sldId id="257" r:id="rId4"/>
    <p:sldId id="306" r:id="rId5"/>
    <p:sldId id="305" r:id="rId6"/>
    <p:sldId id="260" r:id="rId7"/>
    <p:sldId id="349" r:id="rId8"/>
    <p:sldId id="304" r:id="rId9"/>
    <p:sldId id="259" r:id="rId10"/>
    <p:sldId id="261" r:id="rId11"/>
    <p:sldId id="262" r:id="rId12"/>
    <p:sldId id="263" r:id="rId13"/>
    <p:sldId id="264" r:id="rId14"/>
    <p:sldId id="307" r:id="rId15"/>
    <p:sldId id="350" r:id="rId16"/>
    <p:sldId id="351" r:id="rId17"/>
    <p:sldId id="315" r:id="rId18"/>
    <p:sldId id="316" r:id="rId19"/>
    <p:sldId id="317" r:id="rId20"/>
    <p:sldId id="318" r:id="rId21"/>
    <p:sldId id="319" r:id="rId22"/>
    <p:sldId id="352" r:id="rId23"/>
    <p:sldId id="353" r:id="rId24"/>
    <p:sldId id="354" r:id="rId25"/>
    <p:sldId id="265" r:id="rId26"/>
    <p:sldId id="278" r:id="rId27"/>
    <p:sldId id="328" r:id="rId28"/>
    <p:sldId id="329" r:id="rId29"/>
    <p:sldId id="330" r:id="rId30"/>
    <p:sldId id="331" r:id="rId31"/>
    <p:sldId id="332" r:id="rId32"/>
    <p:sldId id="335" r:id="rId33"/>
    <p:sldId id="336" r:id="rId34"/>
    <p:sldId id="337" r:id="rId35"/>
    <p:sldId id="338" r:id="rId36"/>
    <p:sldId id="333" r:id="rId37"/>
    <p:sldId id="339" r:id="rId38"/>
    <p:sldId id="340" r:id="rId39"/>
    <p:sldId id="341" r:id="rId40"/>
    <p:sldId id="342" r:id="rId41"/>
    <p:sldId id="343" r:id="rId42"/>
    <p:sldId id="344" r:id="rId43"/>
    <p:sldId id="345" r:id="rId44"/>
    <p:sldId id="346" r:id="rId45"/>
    <p:sldId id="347" r:id="rId46"/>
    <p:sldId id="348" r:id="rId47"/>
    <p:sldId id="290" r:id="rId48"/>
    <p:sldId id="300" r:id="rId49"/>
  </p:sldIdLst>
  <p:sldSz cx="12192000" cy="6858000"/>
  <p:notesSz cx="6858000" cy="9144000"/>
  <p:defaultTextStyle>
    <a:defPPr>
      <a:defRPr lang="es-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D9D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6797" autoAdjust="0"/>
  </p:normalViewPr>
  <p:slideViewPr>
    <p:cSldViewPr snapToGrid="0">
      <p:cViewPr varScale="1">
        <p:scale>
          <a:sx n="71" d="100"/>
          <a:sy n="71" d="100"/>
        </p:scale>
        <p:origin x="113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8F1DD3-5850-482C-9AB1-5BD964587699}" type="datetimeFigureOut">
              <a:rPr lang="es-US" smtClean="0"/>
              <a:t>7/28/2026</a:t>
            </a:fld>
            <a:endParaRPr lang="es-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2BF7BC-61B5-4624-86FD-1D3545FDDABE}" type="slidenum">
              <a:rPr lang="es-US" smtClean="0"/>
              <a:t>‹Nº›</a:t>
            </a:fld>
            <a:endParaRPr lang="es-US"/>
          </a:p>
        </p:txBody>
      </p:sp>
    </p:spTree>
    <p:extLst>
      <p:ext uri="{BB962C8B-B14F-4D97-AF65-F5344CB8AC3E}">
        <p14:creationId xmlns:p14="http://schemas.microsoft.com/office/powerpoint/2010/main" val="4179389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US"/>
          </a:p>
        </p:txBody>
      </p:sp>
      <p:sp>
        <p:nvSpPr>
          <p:cNvPr id="3" name="Marcador de notas 2"/>
          <p:cNvSpPr>
            <a:spLocks noGrp="1"/>
          </p:cNvSpPr>
          <p:nvPr>
            <p:ph type="body" idx="1"/>
          </p:nvPr>
        </p:nvSpPr>
        <p:spPr/>
        <p:txBody>
          <a:bodyPr/>
          <a:lstStyle/>
          <a:p>
            <a:endParaRPr lang="es-US" dirty="0"/>
          </a:p>
        </p:txBody>
      </p:sp>
      <p:sp>
        <p:nvSpPr>
          <p:cNvPr id="4" name="Marcador de número de diapositiva 3"/>
          <p:cNvSpPr>
            <a:spLocks noGrp="1"/>
          </p:cNvSpPr>
          <p:nvPr>
            <p:ph type="sldNum" sz="quarter" idx="5"/>
          </p:nvPr>
        </p:nvSpPr>
        <p:spPr/>
        <p:txBody>
          <a:bodyPr/>
          <a:lstStyle/>
          <a:p>
            <a:fld id="{142BF7BC-61B5-4624-86FD-1D3545FDDABE}" type="slidenum">
              <a:rPr lang="es-US" smtClean="0"/>
              <a:t>45</a:t>
            </a:fld>
            <a:endParaRPr lang="es-US"/>
          </a:p>
        </p:txBody>
      </p:sp>
    </p:spTree>
    <p:extLst>
      <p:ext uri="{BB962C8B-B14F-4D97-AF65-F5344CB8AC3E}">
        <p14:creationId xmlns:p14="http://schemas.microsoft.com/office/powerpoint/2010/main" val="321249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F957A-CA77-89F0-2368-71CF9E923CB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4B8C1E9-489C-3846-2A6C-141CE30FD753}"/>
              </a:ext>
            </a:extLst>
          </p:cNvPr>
          <p:cNvSpPr>
            <a:spLocks noGrp="1" noRot="1" noChangeAspect="1"/>
          </p:cNvSpPr>
          <p:nvPr>
            <p:ph type="sldImg"/>
          </p:nvPr>
        </p:nvSpPr>
        <p:spPr/>
        <p:txBody>
          <a:bodyPr/>
          <a:lstStyle/>
          <a:p>
            <a:endParaRPr lang="es-US"/>
          </a:p>
        </p:txBody>
      </p:sp>
      <p:sp>
        <p:nvSpPr>
          <p:cNvPr id="3" name="Marcador de notas 2">
            <a:extLst>
              <a:ext uri="{FF2B5EF4-FFF2-40B4-BE49-F238E27FC236}">
                <a16:creationId xmlns:a16="http://schemas.microsoft.com/office/drawing/2014/main" id="{A1CBA3A1-BF88-302A-7155-0353F856915F}"/>
              </a:ext>
            </a:extLst>
          </p:cNvPr>
          <p:cNvSpPr>
            <a:spLocks noGrp="1"/>
          </p:cNvSpPr>
          <p:nvPr>
            <p:ph type="body" idx="1"/>
          </p:nvPr>
        </p:nvSpPr>
        <p:spPr/>
        <p:txBody>
          <a:bodyPr/>
          <a:lstStyle/>
          <a:p>
            <a:endParaRPr lang="es-US" dirty="0"/>
          </a:p>
        </p:txBody>
      </p:sp>
      <p:sp>
        <p:nvSpPr>
          <p:cNvPr id="4" name="Marcador de número de diapositiva 3">
            <a:extLst>
              <a:ext uri="{FF2B5EF4-FFF2-40B4-BE49-F238E27FC236}">
                <a16:creationId xmlns:a16="http://schemas.microsoft.com/office/drawing/2014/main" id="{93F13CC8-6F8F-5BFD-FB7F-E496C08D8618}"/>
              </a:ext>
            </a:extLst>
          </p:cNvPr>
          <p:cNvSpPr>
            <a:spLocks noGrp="1"/>
          </p:cNvSpPr>
          <p:nvPr>
            <p:ph type="sldNum" sz="quarter" idx="5"/>
          </p:nvPr>
        </p:nvSpPr>
        <p:spPr/>
        <p:txBody>
          <a:bodyPr/>
          <a:lstStyle/>
          <a:p>
            <a:fld id="{142BF7BC-61B5-4624-86FD-1D3545FDDABE}" type="slidenum">
              <a:rPr lang="es-US" smtClean="0"/>
              <a:t>46</a:t>
            </a:fld>
            <a:endParaRPr lang="es-US"/>
          </a:p>
        </p:txBody>
      </p:sp>
    </p:spTree>
    <p:extLst>
      <p:ext uri="{BB962C8B-B14F-4D97-AF65-F5344CB8AC3E}">
        <p14:creationId xmlns:p14="http://schemas.microsoft.com/office/powerpoint/2010/main" val="862828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0A5F07-6496-0DAB-DDFA-B94A996231A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US"/>
          </a:p>
        </p:txBody>
      </p:sp>
      <p:sp>
        <p:nvSpPr>
          <p:cNvPr id="3" name="Subtítulo 2">
            <a:extLst>
              <a:ext uri="{FF2B5EF4-FFF2-40B4-BE49-F238E27FC236}">
                <a16:creationId xmlns:a16="http://schemas.microsoft.com/office/drawing/2014/main" id="{C2744285-1409-44B0-18E6-2E6ADB0F13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US"/>
          </a:p>
        </p:txBody>
      </p:sp>
      <p:sp>
        <p:nvSpPr>
          <p:cNvPr id="4" name="Marcador de fecha 3">
            <a:extLst>
              <a:ext uri="{FF2B5EF4-FFF2-40B4-BE49-F238E27FC236}">
                <a16:creationId xmlns:a16="http://schemas.microsoft.com/office/drawing/2014/main" id="{7E642F2B-D814-D28A-8DEC-3EA4EACAEA88}"/>
              </a:ext>
            </a:extLst>
          </p:cNvPr>
          <p:cNvSpPr>
            <a:spLocks noGrp="1"/>
          </p:cNvSpPr>
          <p:nvPr>
            <p:ph type="dt" sz="half" idx="10"/>
          </p:nvPr>
        </p:nvSpPr>
        <p:spPr/>
        <p:txBody>
          <a:bodyPr/>
          <a:lstStyle/>
          <a:p>
            <a:fld id="{8463AFD0-FE13-4286-A87D-4F09FE700E67}" type="datetimeFigureOut">
              <a:rPr lang="es-US" smtClean="0"/>
              <a:t>7/28/2026</a:t>
            </a:fld>
            <a:endParaRPr lang="es-US"/>
          </a:p>
        </p:txBody>
      </p:sp>
      <p:sp>
        <p:nvSpPr>
          <p:cNvPr id="5" name="Marcador de pie de página 4">
            <a:extLst>
              <a:ext uri="{FF2B5EF4-FFF2-40B4-BE49-F238E27FC236}">
                <a16:creationId xmlns:a16="http://schemas.microsoft.com/office/drawing/2014/main" id="{240C387D-74CA-ECEF-769C-D80E3D5B7D4E}"/>
              </a:ext>
            </a:extLst>
          </p:cNvPr>
          <p:cNvSpPr>
            <a:spLocks noGrp="1"/>
          </p:cNvSpPr>
          <p:nvPr>
            <p:ph type="ftr" sz="quarter" idx="11"/>
          </p:nvPr>
        </p:nvSpPr>
        <p:spPr/>
        <p:txBody>
          <a:bodyPr/>
          <a:lstStyle/>
          <a:p>
            <a:endParaRPr lang="es-US"/>
          </a:p>
        </p:txBody>
      </p:sp>
      <p:sp>
        <p:nvSpPr>
          <p:cNvPr id="6" name="Marcador de número de diapositiva 5">
            <a:extLst>
              <a:ext uri="{FF2B5EF4-FFF2-40B4-BE49-F238E27FC236}">
                <a16:creationId xmlns:a16="http://schemas.microsoft.com/office/drawing/2014/main" id="{4D2B15D9-5DD5-A8BD-0147-BE5D818ED5F8}"/>
              </a:ext>
            </a:extLst>
          </p:cNvPr>
          <p:cNvSpPr>
            <a:spLocks noGrp="1"/>
          </p:cNvSpPr>
          <p:nvPr>
            <p:ph type="sldNum" sz="quarter" idx="12"/>
          </p:nvPr>
        </p:nvSpPr>
        <p:spPr/>
        <p:txBody>
          <a:bodyPr/>
          <a:lstStyle/>
          <a:p>
            <a:fld id="{BFED2696-5246-4A01-A5E6-9B437612FB30}" type="slidenum">
              <a:rPr lang="es-US" smtClean="0"/>
              <a:t>‹Nº›</a:t>
            </a:fld>
            <a:endParaRPr lang="es-US"/>
          </a:p>
        </p:txBody>
      </p:sp>
    </p:spTree>
    <p:extLst>
      <p:ext uri="{BB962C8B-B14F-4D97-AF65-F5344CB8AC3E}">
        <p14:creationId xmlns:p14="http://schemas.microsoft.com/office/powerpoint/2010/main" val="3935314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D2E5F4-FFD3-C49C-5F92-49475E13F583}"/>
              </a:ext>
            </a:extLst>
          </p:cNvPr>
          <p:cNvSpPr>
            <a:spLocks noGrp="1"/>
          </p:cNvSpPr>
          <p:nvPr>
            <p:ph type="title"/>
          </p:nvPr>
        </p:nvSpPr>
        <p:spPr/>
        <p:txBody>
          <a:bodyPr/>
          <a:lstStyle/>
          <a:p>
            <a:r>
              <a:rPr lang="es-ES"/>
              <a:t>Haga clic para modificar el estilo de título del patrón</a:t>
            </a:r>
            <a:endParaRPr lang="es-US"/>
          </a:p>
        </p:txBody>
      </p:sp>
      <p:sp>
        <p:nvSpPr>
          <p:cNvPr id="3" name="Marcador de contenido 2">
            <a:extLst>
              <a:ext uri="{FF2B5EF4-FFF2-40B4-BE49-F238E27FC236}">
                <a16:creationId xmlns:a16="http://schemas.microsoft.com/office/drawing/2014/main" id="{48A85454-1C0C-E350-B86A-3F21CE0E07C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S"/>
          </a:p>
        </p:txBody>
      </p:sp>
      <p:sp>
        <p:nvSpPr>
          <p:cNvPr id="4" name="Marcador de fecha 3">
            <a:extLst>
              <a:ext uri="{FF2B5EF4-FFF2-40B4-BE49-F238E27FC236}">
                <a16:creationId xmlns:a16="http://schemas.microsoft.com/office/drawing/2014/main" id="{9F50BF22-64FA-BC65-6D38-57456CCC2656}"/>
              </a:ext>
            </a:extLst>
          </p:cNvPr>
          <p:cNvSpPr>
            <a:spLocks noGrp="1"/>
          </p:cNvSpPr>
          <p:nvPr>
            <p:ph type="dt" sz="half" idx="10"/>
          </p:nvPr>
        </p:nvSpPr>
        <p:spPr/>
        <p:txBody>
          <a:bodyPr/>
          <a:lstStyle/>
          <a:p>
            <a:fld id="{8463AFD0-FE13-4286-A87D-4F09FE700E67}" type="datetimeFigureOut">
              <a:rPr lang="es-US" smtClean="0"/>
              <a:t>7/28/2026</a:t>
            </a:fld>
            <a:endParaRPr lang="es-US"/>
          </a:p>
        </p:txBody>
      </p:sp>
      <p:sp>
        <p:nvSpPr>
          <p:cNvPr id="5" name="Marcador de pie de página 4">
            <a:extLst>
              <a:ext uri="{FF2B5EF4-FFF2-40B4-BE49-F238E27FC236}">
                <a16:creationId xmlns:a16="http://schemas.microsoft.com/office/drawing/2014/main" id="{705A7AFD-9BF9-61E1-AD84-68C3AECF59DF}"/>
              </a:ext>
            </a:extLst>
          </p:cNvPr>
          <p:cNvSpPr>
            <a:spLocks noGrp="1"/>
          </p:cNvSpPr>
          <p:nvPr>
            <p:ph type="ftr" sz="quarter" idx="11"/>
          </p:nvPr>
        </p:nvSpPr>
        <p:spPr/>
        <p:txBody>
          <a:bodyPr/>
          <a:lstStyle/>
          <a:p>
            <a:endParaRPr lang="es-US"/>
          </a:p>
        </p:txBody>
      </p:sp>
      <p:sp>
        <p:nvSpPr>
          <p:cNvPr id="6" name="Marcador de número de diapositiva 5">
            <a:extLst>
              <a:ext uri="{FF2B5EF4-FFF2-40B4-BE49-F238E27FC236}">
                <a16:creationId xmlns:a16="http://schemas.microsoft.com/office/drawing/2014/main" id="{36F31875-F5F0-37BF-7A96-A434A923A683}"/>
              </a:ext>
            </a:extLst>
          </p:cNvPr>
          <p:cNvSpPr>
            <a:spLocks noGrp="1"/>
          </p:cNvSpPr>
          <p:nvPr>
            <p:ph type="sldNum" sz="quarter" idx="12"/>
          </p:nvPr>
        </p:nvSpPr>
        <p:spPr/>
        <p:txBody>
          <a:bodyPr/>
          <a:lstStyle/>
          <a:p>
            <a:fld id="{BFED2696-5246-4A01-A5E6-9B437612FB30}" type="slidenum">
              <a:rPr lang="es-US" smtClean="0"/>
              <a:t>‹Nº›</a:t>
            </a:fld>
            <a:endParaRPr lang="es-US"/>
          </a:p>
        </p:txBody>
      </p:sp>
    </p:spTree>
    <p:extLst>
      <p:ext uri="{BB962C8B-B14F-4D97-AF65-F5344CB8AC3E}">
        <p14:creationId xmlns:p14="http://schemas.microsoft.com/office/powerpoint/2010/main" val="16721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C2F7BE-7D5E-857F-E251-542DC67F85A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US"/>
          </a:p>
        </p:txBody>
      </p:sp>
      <p:sp>
        <p:nvSpPr>
          <p:cNvPr id="3" name="Marcador de texto 2">
            <a:extLst>
              <a:ext uri="{FF2B5EF4-FFF2-40B4-BE49-F238E27FC236}">
                <a16:creationId xmlns:a16="http://schemas.microsoft.com/office/drawing/2014/main" id="{35A63447-539F-BAC0-82E0-7BFC54BBE99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B60DDA87-42AE-8C48-37BA-9C33D9200FDD}"/>
              </a:ext>
            </a:extLst>
          </p:cNvPr>
          <p:cNvSpPr>
            <a:spLocks noGrp="1"/>
          </p:cNvSpPr>
          <p:nvPr>
            <p:ph type="dt" sz="half" idx="10"/>
          </p:nvPr>
        </p:nvSpPr>
        <p:spPr/>
        <p:txBody>
          <a:bodyPr/>
          <a:lstStyle/>
          <a:p>
            <a:fld id="{8463AFD0-FE13-4286-A87D-4F09FE700E67}" type="datetimeFigureOut">
              <a:rPr lang="es-US" smtClean="0"/>
              <a:t>7/28/2026</a:t>
            </a:fld>
            <a:endParaRPr lang="es-US"/>
          </a:p>
        </p:txBody>
      </p:sp>
      <p:sp>
        <p:nvSpPr>
          <p:cNvPr id="5" name="Marcador de pie de página 4">
            <a:extLst>
              <a:ext uri="{FF2B5EF4-FFF2-40B4-BE49-F238E27FC236}">
                <a16:creationId xmlns:a16="http://schemas.microsoft.com/office/drawing/2014/main" id="{132462F5-37E7-5CDF-6BF2-15683B90725E}"/>
              </a:ext>
            </a:extLst>
          </p:cNvPr>
          <p:cNvSpPr>
            <a:spLocks noGrp="1"/>
          </p:cNvSpPr>
          <p:nvPr>
            <p:ph type="ftr" sz="quarter" idx="11"/>
          </p:nvPr>
        </p:nvSpPr>
        <p:spPr/>
        <p:txBody>
          <a:bodyPr/>
          <a:lstStyle/>
          <a:p>
            <a:endParaRPr lang="es-US"/>
          </a:p>
        </p:txBody>
      </p:sp>
      <p:sp>
        <p:nvSpPr>
          <p:cNvPr id="6" name="Marcador de número de diapositiva 5">
            <a:extLst>
              <a:ext uri="{FF2B5EF4-FFF2-40B4-BE49-F238E27FC236}">
                <a16:creationId xmlns:a16="http://schemas.microsoft.com/office/drawing/2014/main" id="{C7377805-C3EE-DB49-6712-CEDED5DCE49A}"/>
              </a:ext>
            </a:extLst>
          </p:cNvPr>
          <p:cNvSpPr>
            <a:spLocks noGrp="1"/>
          </p:cNvSpPr>
          <p:nvPr>
            <p:ph type="sldNum" sz="quarter" idx="12"/>
          </p:nvPr>
        </p:nvSpPr>
        <p:spPr/>
        <p:txBody>
          <a:bodyPr/>
          <a:lstStyle/>
          <a:p>
            <a:fld id="{BFED2696-5246-4A01-A5E6-9B437612FB30}" type="slidenum">
              <a:rPr lang="es-US" smtClean="0"/>
              <a:t>‹Nº›</a:t>
            </a:fld>
            <a:endParaRPr lang="es-US"/>
          </a:p>
        </p:txBody>
      </p:sp>
    </p:spTree>
    <p:extLst>
      <p:ext uri="{BB962C8B-B14F-4D97-AF65-F5344CB8AC3E}">
        <p14:creationId xmlns:p14="http://schemas.microsoft.com/office/powerpoint/2010/main" val="1821492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2B4FD9-0239-C8AC-0314-9F94C2FBE1F6}"/>
              </a:ext>
            </a:extLst>
          </p:cNvPr>
          <p:cNvSpPr>
            <a:spLocks noGrp="1"/>
          </p:cNvSpPr>
          <p:nvPr>
            <p:ph type="title"/>
          </p:nvPr>
        </p:nvSpPr>
        <p:spPr/>
        <p:txBody>
          <a:bodyPr/>
          <a:lstStyle/>
          <a:p>
            <a:r>
              <a:rPr lang="es-ES"/>
              <a:t>Haga clic para modificar el estilo de título del patrón</a:t>
            </a:r>
            <a:endParaRPr lang="es-US"/>
          </a:p>
        </p:txBody>
      </p:sp>
      <p:sp>
        <p:nvSpPr>
          <p:cNvPr id="3" name="Marcador de contenido 2">
            <a:extLst>
              <a:ext uri="{FF2B5EF4-FFF2-40B4-BE49-F238E27FC236}">
                <a16:creationId xmlns:a16="http://schemas.microsoft.com/office/drawing/2014/main" id="{5FF22EE3-E9F7-EE1F-46CC-C99E3F6D5B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S"/>
          </a:p>
        </p:txBody>
      </p:sp>
      <p:sp>
        <p:nvSpPr>
          <p:cNvPr id="4" name="Marcador de contenido 3">
            <a:extLst>
              <a:ext uri="{FF2B5EF4-FFF2-40B4-BE49-F238E27FC236}">
                <a16:creationId xmlns:a16="http://schemas.microsoft.com/office/drawing/2014/main" id="{5218D77A-0A7D-326C-19D9-C99AFFC71E2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S"/>
          </a:p>
        </p:txBody>
      </p:sp>
      <p:sp>
        <p:nvSpPr>
          <p:cNvPr id="5" name="Marcador de fecha 4">
            <a:extLst>
              <a:ext uri="{FF2B5EF4-FFF2-40B4-BE49-F238E27FC236}">
                <a16:creationId xmlns:a16="http://schemas.microsoft.com/office/drawing/2014/main" id="{30EA4162-B7B1-EA68-E5FF-D2174EB684DD}"/>
              </a:ext>
            </a:extLst>
          </p:cNvPr>
          <p:cNvSpPr>
            <a:spLocks noGrp="1"/>
          </p:cNvSpPr>
          <p:nvPr>
            <p:ph type="dt" sz="half" idx="10"/>
          </p:nvPr>
        </p:nvSpPr>
        <p:spPr/>
        <p:txBody>
          <a:bodyPr/>
          <a:lstStyle/>
          <a:p>
            <a:fld id="{8463AFD0-FE13-4286-A87D-4F09FE700E67}" type="datetimeFigureOut">
              <a:rPr lang="es-US" smtClean="0"/>
              <a:t>7/28/2026</a:t>
            </a:fld>
            <a:endParaRPr lang="es-US"/>
          </a:p>
        </p:txBody>
      </p:sp>
      <p:sp>
        <p:nvSpPr>
          <p:cNvPr id="6" name="Marcador de pie de página 5">
            <a:extLst>
              <a:ext uri="{FF2B5EF4-FFF2-40B4-BE49-F238E27FC236}">
                <a16:creationId xmlns:a16="http://schemas.microsoft.com/office/drawing/2014/main" id="{AFD05B90-A24E-5D46-85E5-2FFD8410997A}"/>
              </a:ext>
            </a:extLst>
          </p:cNvPr>
          <p:cNvSpPr>
            <a:spLocks noGrp="1"/>
          </p:cNvSpPr>
          <p:nvPr>
            <p:ph type="ftr" sz="quarter" idx="11"/>
          </p:nvPr>
        </p:nvSpPr>
        <p:spPr/>
        <p:txBody>
          <a:bodyPr/>
          <a:lstStyle/>
          <a:p>
            <a:endParaRPr lang="es-US"/>
          </a:p>
        </p:txBody>
      </p:sp>
      <p:sp>
        <p:nvSpPr>
          <p:cNvPr id="7" name="Marcador de número de diapositiva 6">
            <a:extLst>
              <a:ext uri="{FF2B5EF4-FFF2-40B4-BE49-F238E27FC236}">
                <a16:creationId xmlns:a16="http://schemas.microsoft.com/office/drawing/2014/main" id="{2FDFA3DD-2C47-E06F-1F8B-836625BD3775}"/>
              </a:ext>
            </a:extLst>
          </p:cNvPr>
          <p:cNvSpPr>
            <a:spLocks noGrp="1"/>
          </p:cNvSpPr>
          <p:nvPr>
            <p:ph type="sldNum" sz="quarter" idx="12"/>
          </p:nvPr>
        </p:nvSpPr>
        <p:spPr/>
        <p:txBody>
          <a:bodyPr/>
          <a:lstStyle/>
          <a:p>
            <a:fld id="{BFED2696-5246-4A01-A5E6-9B437612FB30}" type="slidenum">
              <a:rPr lang="es-US" smtClean="0"/>
              <a:t>‹Nº›</a:t>
            </a:fld>
            <a:endParaRPr lang="es-US"/>
          </a:p>
        </p:txBody>
      </p:sp>
    </p:spTree>
    <p:extLst>
      <p:ext uri="{BB962C8B-B14F-4D97-AF65-F5344CB8AC3E}">
        <p14:creationId xmlns:p14="http://schemas.microsoft.com/office/powerpoint/2010/main" val="786371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66C416-F9E1-2A64-AF4E-298426DC8C7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US"/>
          </a:p>
        </p:txBody>
      </p:sp>
      <p:sp>
        <p:nvSpPr>
          <p:cNvPr id="3" name="Marcador de texto 2">
            <a:extLst>
              <a:ext uri="{FF2B5EF4-FFF2-40B4-BE49-F238E27FC236}">
                <a16:creationId xmlns:a16="http://schemas.microsoft.com/office/drawing/2014/main" id="{5A977DBF-3D1F-C9F3-C631-CD14566800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65596AB-DCAD-B937-610B-A41BFF90F0F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S"/>
          </a:p>
        </p:txBody>
      </p:sp>
      <p:sp>
        <p:nvSpPr>
          <p:cNvPr id="5" name="Marcador de texto 4">
            <a:extLst>
              <a:ext uri="{FF2B5EF4-FFF2-40B4-BE49-F238E27FC236}">
                <a16:creationId xmlns:a16="http://schemas.microsoft.com/office/drawing/2014/main" id="{E33F6C6C-C738-E7E8-A49F-064F33602D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5983887-D34A-D998-69B4-CABB67210AA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S"/>
          </a:p>
        </p:txBody>
      </p:sp>
      <p:sp>
        <p:nvSpPr>
          <p:cNvPr id="7" name="Marcador de fecha 6">
            <a:extLst>
              <a:ext uri="{FF2B5EF4-FFF2-40B4-BE49-F238E27FC236}">
                <a16:creationId xmlns:a16="http://schemas.microsoft.com/office/drawing/2014/main" id="{37699E6B-E27D-638C-F0F6-96049230D55B}"/>
              </a:ext>
            </a:extLst>
          </p:cNvPr>
          <p:cNvSpPr>
            <a:spLocks noGrp="1"/>
          </p:cNvSpPr>
          <p:nvPr>
            <p:ph type="dt" sz="half" idx="10"/>
          </p:nvPr>
        </p:nvSpPr>
        <p:spPr/>
        <p:txBody>
          <a:bodyPr/>
          <a:lstStyle/>
          <a:p>
            <a:fld id="{8463AFD0-FE13-4286-A87D-4F09FE700E67}" type="datetimeFigureOut">
              <a:rPr lang="es-US" smtClean="0"/>
              <a:t>7/28/2026</a:t>
            </a:fld>
            <a:endParaRPr lang="es-US"/>
          </a:p>
        </p:txBody>
      </p:sp>
      <p:sp>
        <p:nvSpPr>
          <p:cNvPr id="8" name="Marcador de pie de página 7">
            <a:extLst>
              <a:ext uri="{FF2B5EF4-FFF2-40B4-BE49-F238E27FC236}">
                <a16:creationId xmlns:a16="http://schemas.microsoft.com/office/drawing/2014/main" id="{7089DA88-6FB6-12D1-1B39-81A3B1BDA640}"/>
              </a:ext>
            </a:extLst>
          </p:cNvPr>
          <p:cNvSpPr>
            <a:spLocks noGrp="1"/>
          </p:cNvSpPr>
          <p:nvPr>
            <p:ph type="ftr" sz="quarter" idx="11"/>
          </p:nvPr>
        </p:nvSpPr>
        <p:spPr/>
        <p:txBody>
          <a:bodyPr/>
          <a:lstStyle/>
          <a:p>
            <a:endParaRPr lang="es-US"/>
          </a:p>
        </p:txBody>
      </p:sp>
      <p:sp>
        <p:nvSpPr>
          <p:cNvPr id="9" name="Marcador de número de diapositiva 8">
            <a:extLst>
              <a:ext uri="{FF2B5EF4-FFF2-40B4-BE49-F238E27FC236}">
                <a16:creationId xmlns:a16="http://schemas.microsoft.com/office/drawing/2014/main" id="{1FE895BD-3410-5152-0567-7C98A15115BE}"/>
              </a:ext>
            </a:extLst>
          </p:cNvPr>
          <p:cNvSpPr>
            <a:spLocks noGrp="1"/>
          </p:cNvSpPr>
          <p:nvPr>
            <p:ph type="sldNum" sz="quarter" idx="12"/>
          </p:nvPr>
        </p:nvSpPr>
        <p:spPr/>
        <p:txBody>
          <a:bodyPr/>
          <a:lstStyle/>
          <a:p>
            <a:fld id="{BFED2696-5246-4A01-A5E6-9B437612FB30}" type="slidenum">
              <a:rPr lang="es-US" smtClean="0"/>
              <a:t>‹Nº›</a:t>
            </a:fld>
            <a:endParaRPr lang="es-US"/>
          </a:p>
        </p:txBody>
      </p:sp>
    </p:spTree>
    <p:extLst>
      <p:ext uri="{BB962C8B-B14F-4D97-AF65-F5344CB8AC3E}">
        <p14:creationId xmlns:p14="http://schemas.microsoft.com/office/powerpoint/2010/main" val="1740160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864C8F-8C66-1D1E-B41B-F773AB5A094A}"/>
              </a:ext>
            </a:extLst>
          </p:cNvPr>
          <p:cNvSpPr>
            <a:spLocks noGrp="1"/>
          </p:cNvSpPr>
          <p:nvPr>
            <p:ph type="title"/>
          </p:nvPr>
        </p:nvSpPr>
        <p:spPr/>
        <p:txBody>
          <a:bodyPr/>
          <a:lstStyle/>
          <a:p>
            <a:r>
              <a:rPr lang="es-ES"/>
              <a:t>Haga clic para modificar el estilo de título del patrón</a:t>
            </a:r>
            <a:endParaRPr lang="es-US"/>
          </a:p>
        </p:txBody>
      </p:sp>
      <p:sp>
        <p:nvSpPr>
          <p:cNvPr id="3" name="Marcador de fecha 2">
            <a:extLst>
              <a:ext uri="{FF2B5EF4-FFF2-40B4-BE49-F238E27FC236}">
                <a16:creationId xmlns:a16="http://schemas.microsoft.com/office/drawing/2014/main" id="{88492AFC-55B4-06B9-D68A-1D395904E240}"/>
              </a:ext>
            </a:extLst>
          </p:cNvPr>
          <p:cNvSpPr>
            <a:spLocks noGrp="1"/>
          </p:cNvSpPr>
          <p:nvPr>
            <p:ph type="dt" sz="half" idx="10"/>
          </p:nvPr>
        </p:nvSpPr>
        <p:spPr/>
        <p:txBody>
          <a:bodyPr/>
          <a:lstStyle/>
          <a:p>
            <a:fld id="{8463AFD0-FE13-4286-A87D-4F09FE700E67}" type="datetimeFigureOut">
              <a:rPr lang="es-US" smtClean="0"/>
              <a:t>7/28/2026</a:t>
            </a:fld>
            <a:endParaRPr lang="es-US"/>
          </a:p>
        </p:txBody>
      </p:sp>
      <p:sp>
        <p:nvSpPr>
          <p:cNvPr id="4" name="Marcador de pie de página 3">
            <a:extLst>
              <a:ext uri="{FF2B5EF4-FFF2-40B4-BE49-F238E27FC236}">
                <a16:creationId xmlns:a16="http://schemas.microsoft.com/office/drawing/2014/main" id="{27C98A90-A220-4A68-CC92-66AB65DCA041}"/>
              </a:ext>
            </a:extLst>
          </p:cNvPr>
          <p:cNvSpPr>
            <a:spLocks noGrp="1"/>
          </p:cNvSpPr>
          <p:nvPr>
            <p:ph type="ftr" sz="quarter" idx="11"/>
          </p:nvPr>
        </p:nvSpPr>
        <p:spPr/>
        <p:txBody>
          <a:bodyPr/>
          <a:lstStyle/>
          <a:p>
            <a:endParaRPr lang="es-US"/>
          </a:p>
        </p:txBody>
      </p:sp>
      <p:sp>
        <p:nvSpPr>
          <p:cNvPr id="5" name="Marcador de número de diapositiva 4">
            <a:extLst>
              <a:ext uri="{FF2B5EF4-FFF2-40B4-BE49-F238E27FC236}">
                <a16:creationId xmlns:a16="http://schemas.microsoft.com/office/drawing/2014/main" id="{C3C3BB26-C077-FE2B-3F73-8FAB26630F74}"/>
              </a:ext>
            </a:extLst>
          </p:cNvPr>
          <p:cNvSpPr>
            <a:spLocks noGrp="1"/>
          </p:cNvSpPr>
          <p:nvPr>
            <p:ph type="sldNum" sz="quarter" idx="12"/>
          </p:nvPr>
        </p:nvSpPr>
        <p:spPr/>
        <p:txBody>
          <a:bodyPr/>
          <a:lstStyle/>
          <a:p>
            <a:fld id="{BFED2696-5246-4A01-A5E6-9B437612FB30}" type="slidenum">
              <a:rPr lang="es-US" smtClean="0"/>
              <a:t>‹Nº›</a:t>
            </a:fld>
            <a:endParaRPr lang="es-US"/>
          </a:p>
        </p:txBody>
      </p:sp>
    </p:spTree>
    <p:extLst>
      <p:ext uri="{BB962C8B-B14F-4D97-AF65-F5344CB8AC3E}">
        <p14:creationId xmlns:p14="http://schemas.microsoft.com/office/powerpoint/2010/main" val="1777783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9134330-8AE9-5549-0D03-87CFB84DFA31}"/>
              </a:ext>
            </a:extLst>
          </p:cNvPr>
          <p:cNvSpPr>
            <a:spLocks noGrp="1"/>
          </p:cNvSpPr>
          <p:nvPr>
            <p:ph type="dt" sz="half" idx="10"/>
          </p:nvPr>
        </p:nvSpPr>
        <p:spPr/>
        <p:txBody>
          <a:bodyPr/>
          <a:lstStyle/>
          <a:p>
            <a:fld id="{8463AFD0-FE13-4286-A87D-4F09FE700E67}" type="datetimeFigureOut">
              <a:rPr lang="es-US" smtClean="0"/>
              <a:t>7/28/2026</a:t>
            </a:fld>
            <a:endParaRPr lang="es-US"/>
          </a:p>
        </p:txBody>
      </p:sp>
      <p:sp>
        <p:nvSpPr>
          <p:cNvPr id="3" name="Marcador de pie de página 2">
            <a:extLst>
              <a:ext uri="{FF2B5EF4-FFF2-40B4-BE49-F238E27FC236}">
                <a16:creationId xmlns:a16="http://schemas.microsoft.com/office/drawing/2014/main" id="{1742ED7E-FA1D-E7CB-8124-354E2F56953C}"/>
              </a:ext>
            </a:extLst>
          </p:cNvPr>
          <p:cNvSpPr>
            <a:spLocks noGrp="1"/>
          </p:cNvSpPr>
          <p:nvPr>
            <p:ph type="ftr" sz="quarter" idx="11"/>
          </p:nvPr>
        </p:nvSpPr>
        <p:spPr/>
        <p:txBody>
          <a:bodyPr/>
          <a:lstStyle/>
          <a:p>
            <a:endParaRPr lang="es-US"/>
          </a:p>
        </p:txBody>
      </p:sp>
      <p:sp>
        <p:nvSpPr>
          <p:cNvPr id="4" name="Marcador de número de diapositiva 3">
            <a:extLst>
              <a:ext uri="{FF2B5EF4-FFF2-40B4-BE49-F238E27FC236}">
                <a16:creationId xmlns:a16="http://schemas.microsoft.com/office/drawing/2014/main" id="{B46927E4-24D6-4034-63F2-40D1686FC285}"/>
              </a:ext>
            </a:extLst>
          </p:cNvPr>
          <p:cNvSpPr>
            <a:spLocks noGrp="1"/>
          </p:cNvSpPr>
          <p:nvPr>
            <p:ph type="sldNum" sz="quarter" idx="12"/>
          </p:nvPr>
        </p:nvSpPr>
        <p:spPr/>
        <p:txBody>
          <a:bodyPr/>
          <a:lstStyle/>
          <a:p>
            <a:fld id="{BFED2696-5246-4A01-A5E6-9B437612FB30}" type="slidenum">
              <a:rPr lang="es-US" smtClean="0"/>
              <a:t>‹Nº›</a:t>
            </a:fld>
            <a:endParaRPr lang="es-US"/>
          </a:p>
        </p:txBody>
      </p:sp>
    </p:spTree>
    <p:extLst>
      <p:ext uri="{BB962C8B-B14F-4D97-AF65-F5344CB8AC3E}">
        <p14:creationId xmlns:p14="http://schemas.microsoft.com/office/powerpoint/2010/main" val="3451701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BB400F-E1F1-DD5C-AB9C-9318882288A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US"/>
          </a:p>
        </p:txBody>
      </p:sp>
      <p:sp>
        <p:nvSpPr>
          <p:cNvPr id="3" name="Marcador de contenido 2">
            <a:extLst>
              <a:ext uri="{FF2B5EF4-FFF2-40B4-BE49-F238E27FC236}">
                <a16:creationId xmlns:a16="http://schemas.microsoft.com/office/drawing/2014/main" id="{789D15D6-80B3-53DB-DBE1-915D12163C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S"/>
          </a:p>
        </p:txBody>
      </p:sp>
      <p:sp>
        <p:nvSpPr>
          <p:cNvPr id="4" name="Marcador de texto 3">
            <a:extLst>
              <a:ext uri="{FF2B5EF4-FFF2-40B4-BE49-F238E27FC236}">
                <a16:creationId xmlns:a16="http://schemas.microsoft.com/office/drawing/2014/main" id="{AF32DFED-90FB-8B45-2ACA-66D1FBC2C9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23DDAD6-8D4A-D6D5-3797-69496A2C6958}"/>
              </a:ext>
            </a:extLst>
          </p:cNvPr>
          <p:cNvSpPr>
            <a:spLocks noGrp="1"/>
          </p:cNvSpPr>
          <p:nvPr>
            <p:ph type="dt" sz="half" idx="10"/>
          </p:nvPr>
        </p:nvSpPr>
        <p:spPr/>
        <p:txBody>
          <a:bodyPr/>
          <a:lstStyle/>
          <a:p>
            <a:fld id="{8463AFD0-FE13-4286-A87D-4F09FE700E67}" type="datetimeFigureOut">
              <a:rPr lang="es-US" smtClean="0"/>
              <a:t>7/28/2026</a:t>
            </a:fld>
            <a:endParaRPr lang="es-US"/>
          </a:p>
        </p:txBody>
      </p:sp>
      <p:sp>
        <p:nvSpPr>
          <p:cNvPr id="6" name="Marcador de pie de página 5">
            <a:extLst>
              <a:ext uri="{FF2B5EF4-FFF2-40B4-BE49-F238E27FC236}">
                <a16:creationId xmlns:a16="http://schemas.microsoft.com/office/drawing/2014/main" id="{06E2D92C-95D8-2935-EDA2-76FA9730C38B}"/>
              </a:ext>
            </a:extLst>
          </p:cNvPr>
          <p:cNvSpPr>
            <a:spLocks noGrp="1"/>
          </p:cNvSpPr>
          <p:nvPr>
            <p:ph type="ftr" sz="quarter" idx="11"/>
          </p:nvPr>
        </p:nvSpPr>
        <p:spPr/>
        <p:txBody>
          <a:bodyPr/>
          <a:lstStyle/>
          <a:p>
            <a:endParaRPr lang="es-US"/>
          </a:p>
        </p:txBody>
      </p:sp>
      <p:sp>
        <p:nvSpPr>
          <p:cNvPr id="7" name="Marcador de número de diapositiva 6">
            <a:extLst>
              <a:ext uri="{FF2B5EF4-FFF2-40B4-BE49-F238E27FC236}">
                <a16:creationId xmlns:a16="http://schemas.microsoft.com/office/drawing/2014/main" id="{AF3A0743-844B-215D-32D5-C6B89D16E141}"/>
              </a:ext>
            </a:extLst>
          </p:cNvPr>
          <p:cNvSpPr>
            <a:spLocks noGrp="1"/>
          </p:cNvSpPr>
          <p:nvPr>
            <p:ph type="sldNum" sz="quarter" idx="12"/>
          </p:nvPr>
        </p:nvSpPr>
        <p:spPr/>
        <p:txBody>
          <a:bodyPr/>
          <a:lstStyle/>
          <a:p>
            <a:fld id="{BFED2696-5246-4A01-A5E6-9B437612FB30}" type="slidenum">
              <a:rPr lang="es-US" smtClean="0"/>
              <a:t>‹Nº›</a:t>
            </a:fld>
            <a:endParaRPr lang="es-US"/>
          </a:p>
        </p:txBody>
      </p:sp>
    </p:spTree>
    <p:extLst>
      <p:ext uri="{BB962C8B-B14F-4D97-AF65-F5344CB8AC3E}">
        <p14:creationId xmlns:p14="http://schemas.microsoft.com/office/powerpoint/2010/main" val="439955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0255F2-6A64-DC1A-01C5-B87FD8451A8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US"/>
          </a:p>
        </p:txBody>
      </p:sp>
      <p:sp>
        <p:nvSpPr>
          <p:cNvPr id="3" name="Marcador de posición de imagen 2">
            <a:extLst>
              <a:ext uri="{FF2B5EF4-FFF2-40B4-BE49-F238E27FC236}">
                <a16:creationId xmlns:a16="http://schemas.microsoft.com/office/drawing/2014/main" id="{1C1DBC96-70A2-BCA6-7887-1D2D323346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US"/>
          </a:p>
        </p:txBody>
      </p:sp>
      <p:sp>
        <p:nvSpPr>
          <p:cNvPr id="4" name="Marcador de texto 3">
            <a:extLst>
              <a:ext uri="{FF2B5EF4-FFF2-40B4-BE49-F238E27FC236}">
                <a16:creationId xmlns:a16="http://schemas.microsoft.com/office/drawing/2014/main" id="{6CA292FE-A815-4447-A94F-FC9E34617F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BF0443D-DF53-C72E-A5F0-17D31A749F12}"/>
              </a:ext>
            </a:extLst>
          </p:cNvPr>
          <p:cNvSpPr>
            <a:spLocks noGrp="1"/>
          </p:cNvSpPr>
          <p:nvPr>
            <p:ph type="dt" sz="half" idx="10"/>
          </p:nvPr>
        </p:nvSpPr>
        <p:spPr/>
        <p:txBody>
          <a:bodyPr/>
          <a:lstStyle/>
          <a:p>
            <a:fld id="{8463AFD0-FE13-4286-A87D-4F09FE700E67}" type="datetimeFigureOut">
              <a:rPr lang="es-US" smtClean="0"/>
              <a:t>7/28/2026</a:t>
            </a:fld>
            <a:endParaRPr lang="es-US"/>
          </a:p>
        </p:txBody>
      </p:sp>
      <p:sp>
        <p:nvSpPr>
          <p:cNvPr id="6" name="Marcador de pie de página 5">
            <a:extLst>
              <a:ext uri="{FF2B5EF4-FFF2-40B4-BE49-F238E27FC236}">
                <a16:creationId xmlns:a16="http://schemas.microsoft.com/office/drawing/2014/main" id="{EF88AE5C-7486-0615-7770-A0956E930196}"/>
              </a:ext>
            </a:extLst>
          </p:cNvPr>
          <p:cNvSpPr>
            <a:spLocks noGrp="1"/>
          </p:cNvSpPr>
          <p:nvPr>
            <p:ph type="ftr" sz="quarter" idx="11"/>
          </p:nvPr>
        </p:nvSpPr>
        <p:spPr/>
        <p:txBody>
          <a:bodyPr/>
          <a:lstStyle/>
          <a:p>
            <a:endParaRPr lang="es-US"/>
          </a:p>
        </p:txBody>
      </p:sp>
      <p:sp>
        <p:nvSpPr>
          <p:cNvPr id="7" name="Marcador de número de diapositiva 6">
            <a:extLst>
              <a:ext uri="{FF2B5EF4-FFF2-40B4-BE49-F238E27FC236}">
                <a16:creationId xmlns:a16="http://schemas.microsoft.com/office/drawing/2014/main" id="{7BCCB9EB-E306-4135-82A0-8E5AAB5B06FA}"/>
              </a:ext>
            </a:extLst>
          </p:cNvPr>
          <p:cNvSpPr>
            <a:spLocks noGrp="1"/>
          </p:cNvSpPr>
          <p:nvPr>
            <p:ph type="sldNum" sz="quarter" idx="12"/>
          </p:nvPr>
        </p:nvSpPr>
        <p:spPr/>
        <p:txBody>
          <a:bodyPr/>
          <a:lstStyle/>
          <a:p>
            <a:fld id="{BFED2696-5246-4A01-A5E6-9B437612FB30}" type="slidenum">
              <a:rPr lang="es-US" smtClean="0"/>
              <a:t>‹Nº›</a:t>
            </a:fld>
            <a:endParaRPr lang="es-US"/>
          </a:p>
        </p:txBody>
      </p:sp>
    </p:spTree>
    <p:extLst>
      <p:ext uri="{BB962C8B-B14F-4D97-AF65-F5344CB8AC3E}">
        <p14:creationId xmlns:p14="http://schemas.microsoft.com/office/powerpoint/2010/main" val="1209667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234CEB-13EC-00FA-4AEE-3A354406E7DF}"/>
              </a:ext>
            </a:extLst>
          </p:cNvPr>
          <p:cNvSpPr>
            <a:spLocks noGrp="1"/>
          </p:cNvSpPr>
          <p:nvPr>
            <p:ph type="title"/>
          </p:nvPr>
        </p:nvSpPr>
        <p:spPr/>
        <p:txBody>
          <a:bodyPr/>
          <a:lstStyle/>
          <a:p>
            <a:r>
              <a:rPr lang="es-ES"/>
              <a:t>Haga clic para modificar el estilo de título del patrón</a:t>
            </a:r>
            <a:endParaRPr lang="es-US"/>
          </a:p>
        </p:txBody>
      </p:sp>
      <p:sp>
        <p:nvSpPr>
          <p:cNvPr id="3" name="Marcador de texto vertical 2">
            <a:extLst>
              <a:ext uri="{FF2B5EF4-FFF2-40B4-BE49-F238E27FC236}">
                <a16:creationId xmlns:a16="http://schemas.microsoft.com/office/drawing/2014/main" id="{8A24B119-70A0-B969-EF81-8C42B018E33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S"/>
          </a:p>
        </p:txBody>
      </p:sp>
      <p:sp>
        <p:nvSpPr>
          <p:cNvPr id="4" name="Marcador de fecha 3">
            <a:extLst>
              <a:ext uri="{FF2B5EF4-FFF2-40B4-BE49-F238E27FC236}">
                <a16:creationId xmlns:a16="http://schemas.microsoft.com/office/drawing/2014/main" id="{3416AEF8-DF88-F8B7-1146-E5C9AFD7200F}"/>
              </a:ext>
            </a:extLst>
          </p:cNvPr>
          <p:cNvSpPr>
            <a:spLocks noGrp="1"/>
          </p:cNvSpPr>
          <p:nvPr>
            <p:ph type="dt" sz="half" idx="10"/>
          </p:nvPr>
        </p:nvSpPr>
        <p:spPr/>
        <p:txBody>
          <a:bodyPr/>
          <a:lstStyle/>
          <a:p>
            <a:fld id="{8463AFD0-FE13-4286-A87D-4F09FE700E67}" type="datetimeFigureOut">
              <a:rPr lang="es-US" smtClean="0"/>
              <a:t>7/28/2026</a:t>
            </a:fld>
            <a:endParaRPr lang="es-US"/>
          </a:p>
        </p:txBody>
      </p:sp>
      <p:sp>
        <p:nvSpPr>
          <p:cNvPr id="5" name="Marcador de pie de página 4">
            <a:extLst>
              <a:ext uri="{FF2B5EF4-FFF2-40B4-BE49-F238E27FC236}">
                <a16:creationId xmlns:a16="http://schemas.microsoft.com/office/drawing/2014/main" id="{E131ADE9-90F1-32EB-A5B6-703D6F17DB27}"/>
              </a:ext>
            </a:extLst>
          </p:cNvPr>
          <p:cNvSpPr>
            <a:spLocks noGrp="1"/>
          </p:cNvSpPr>
          <p:nvPr>
            <p:ph type="ftr" sz="quarter" idx="11"/>
          </p:nvPr>
        </p:nvSpPr>
        <p:spPr/>
        <p:txBody>
          <a:bodyPr/>
          <a:lstStyle/>
          <a:p>
            <a:endParaRPr lang="es-US"/>
          </a:p>
        </p:txBody>
      </p:sp>
      <p:sp>
        <p:nvSpPr>
          <p:cNvPr id="6" name="Marcador de número de diapositiva 5">
            <a:extLst>
              <a:ext uri="{FF2B5EF4-FFF2-40B4-BE49-F238E27FC236}">
                <a16:creationId xmlns:a16="http://schemas.microsoft.com/office/drawing/2014/main" id="{DD289FDA-F5C9-414C-6779-5FBC67547E78}"/>
              </a:ext>
            </a:extLst>
          </p:cNvPr>
          <p:cNvSpPr>
            <a:spLocks noGrp="1"/>
          </p:cNvSpPr>
          <p:nvPr>
            <p:ph type="sldNum" sz="quarter" idx="12"/>
          </p:nvPr>
        </p:nvSpPr>
        <p:spPr/>
        <p:txBody>
          <a:bodyPr/>
          <a:lstStyle/>
          <a:p>
            <a:fld id="{BFED2696-5246-4A01-A5E6-9B437612FB30}" type="slidenum">
              <a:rPr lang="es-US" smtClean="0"/>
              <a:t>‹Nº›</a:t>
            </a:fld>
            <a:endParaRPr lang="es-US"/>
          </a:p>
        </p:txBody>
      </p:sp>
    </p:spTree>
    <p:extLst>
      <p:ext uri="{BB962C8B-B14F-4D97-AF65-F5344CB8AC3E}">
        <p14:creationId xmlns:p14="http://schemas.microsoft.com/office/powerpoint/2010/main" val="1562308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8D0EC82-0A89-F445-058E-0E6993637F3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US"/>
          </a:p>
        </p:txBody>
      </p:sp>
      <p:sp>
        <p:nvSpPr>
          <p:cNvPr id="3" name="Marcador de texto vertical 2">
            <a:extLst>
              <a:ext uri="{FF2B5EF4-FFF2-40B4-BE49-F238E27FC236}">
                <a16:creationId xmlns:a16="http://schemas.microsoft.com/office/drawing/2014/main" id="{F303FE4C-97C6-78B9-F6CF-83C39CB1251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S"/>
          </a:p>
        </p:txBody>
      </p:sp>
      <p:sp>
        <p:nvSpPr>
          <p:cNvPr id="4" name="Marcador de fecha 3">
            <a:extLst>
              <a:ext uri="{FF2B5EF4-FFF2-40B4-BE49-F238E27FC236}">
                <a16:creationId xmlns:a16="http://schemas.microsoft.com/office/drawing/2014/main" id="{E4B95922-DFED-7E6E-49E3-1682AD8A7BDA}"/>
              </a:ext>
            </a:extLst>
          </p:cNvPr>
          <p:cNvSpPr>
            <a:spLocks noGrp="1"/>
          </p:cNvSpPr>
          <p:nvPr>
            <p:ph type="dt" sz="half" idx="10"/>
          </p:nvPr>
        </p:nvSpPr>
        <p:spPr/>
        <p:txBody>
          <a:bodyPr/>
          <a:lstStyle/>
          <a:p>
            <a:fld id="{8463AFD0-FE13-4286-A87D-4F09FE700E67}" type="datetimeFigureOut">
              <a:rPr lang="es-US" smtClean="0"/>
              <a:t>7/28/2026</a:t>
            </a:fld>
            <a:endParaRPr lang="es-US"/>
          </a:p>
        </p:txBody>
      </p:sp>
      <p:sp>
        <p:nvSpPr>
          <p:cNvPr id="5" name="Marcador de pie de página 4">
            <a:extLst>
              <a:ext uri="{FF2B5EF4-FFF2-40B4-BE49-F238E27FC236}">
                <a16:creationId xmlns:a16="http://schemas.microsoft.com/office/drawing/2014/main" id="{16DC0A92-15D3-BAE7-F335-317677A770FC}"/>
              </a:ext>
            </a:extLst>
          </p:cNvPr>
          <p:cNvSpPr>
            <a:spLocks noGrp="1"/>
          </p:cNvSpPr>
          <p:nvPr>
            <p:ph type="ftr" sz="quarter" idx="11"/>
          </p:nvPr>
        </p:nvSpPr>
        <p:spPr/>
        <p:txBody>
          <a:bodyPr/>
          <a:lstStyle/>
          <a:p>
            <a:endParaRPr lang="es-US"/>
          </a:p>
        </p:txBody>
      </p:sp>
      <p:sp>
        <p:nvSpPr>
          <p:cNvPr id="6" name="Marcador de número de diapositiva 5">
            <a:extLst>
              <a:ext uri="{FF2B5EF4-FFF2-40B4-BE49-F238E27FC236}">
                <a16:creationId xmlns:a16="http://schemas.microsoft.com/office/drawing/2014/main" id="{9C7DE318-DFCC-7324-C57F-D887D453FDE3}"/>
              </a:ext>
            </a:extLst>
          </p:cNvPr>
          <p:cNvSpPr>
            <a:spLocks noGrp="1"/>
          </p:cNvSpPr>
          <p:nvPr>
            <p:ph type="sldNum" sz="quarter" idx="12"/>
          </p:nvPr>
        </p:nvSpPr>
        <p:spPr/>
        <p:txBody>
          <a:bodyPr/>
          <a:lstStyle/>
          <a:p>
            <a:fld id="{BFED2696-5246-4A01-A5E6-9B437612FB30}" type="slidenum">
              <a:rPr lang="es-US" smtClean="0"/>
              <a:t>‹Nº›</a:t>
            </a:fld>
            <a:endParaRPr lang="es-US"/>
          </a:p>
        </p:txBody>
      </p:sp>
    </p:spTree>
    <p:extLst>
      <p:ext uri="{BB962C8B-B14F-4D97-AF65-F5344CB8AC3E}">
        <p14:creationId xmlns:p14="http://schemas.microsoft.com/office/powerpoint/2010/main" val="4146388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2AD465E-A142-6D18-FB21-5A985D9D9B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US"/>
          </a:p>
        </p:txBody>
      </p:sp>
      <p:sp>
        <p:nvSpPr>
          <p:cNvPr id="3" name="Marcador de texto 2">
            <a:extLst>
              <a:ext uri="{FF2B5EF4-FFF2-40B4-BE49-F238E27FC236}">
                <a16:creationId xmlns:a16="http://schemas.microsoft.com/office/drawing/2014/main" id="{D8A44EB3-EA5D-C519-E80A-87993CF021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US"/>
          </a:p>
        </p:txBody>
      </p:sp>
      <p:sp>
        <p:nvSpPr>
          <p:cNvPr id="4" name="Marcador de fecha 3">
            <a:extLst>
              <a:ext uri="{FF2B5EF4-FFF2-40B4-BE49-F238E27FC236}">
                <a16:creationId xmlns:a16="http://schemas.microsoft.com/office/drawing/2014/main" id="{D0201791-EC54-DEC4-7F59-3B71B5CEAE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3AFD0-FE13-4286-A87D-4F09FE700E67}" type="datetimeFigureOut">
              <a:rPr lang="es-US" smtClean="0"/>
              <a:t>7/28/2026</a:t>
            </a:fld>
            <a:endParaRPr lang="es-US"/>
          </a:p>
        </p:txBody>
      </p:sp>
      <p:sp>
        <p:nvSpPr>
          <p:cNvPr id="5" name="Marcador de pie de página 4">
            <a:extLst>
              <a:ext uri="{FF2B5EF4-FFF2-40B4-BE49-F238E27FC236}">
                <a16:creationId xmlns:a16="http://schemas.microsoft.com/office/drawing/2014/main" id="{B63419EE-BD51-9AC4-EF6A-32CC282D41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US"/>
          </a:p>
        </p:txBody>
      </p:sp>
      <p:sp>
        <p:nvSpPr>
          <p:cNvPr id="6" name="Marcador de número de diapositiva 5">
            <a:extLst>
              <a:ext uri="{FF2B5EF4-FFF2-40B4-BE49-F238E27FC236}">
                <a16:creationId xmlns:a16="http://schemas.microsoft.com/office/drawing/2014/main" id="{880B3704-EEDD-BAEE-161D-05C8155CC9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FED2696-5246-4A01-A5E6-9B437612FB30}" type="slidenum">
              <a:rPr lang="es-US" smtClean="0"/>
              <a:t>‹Nº›</a:t>
            </a:fld>
            <a:endParaRPr lang="es-US"/>
          </a:p>
        </p:txBody>
      </p:sp>
    </p:spTree>
    <p:extLst>
      <p:ext uri="{BB962C8B-B14F-4D97-AF65-F5344CB8AC3E}">
        <p14:creationId xmlns:p14="http://schemas.microsoft.com/office/powerpoint/2010/main" val="14810721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feminicidio.net/"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4D9BE-6627-FD4C-36A9-965BFC973F38}"/>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306984E9-A0A7-6930-2266-C9C5EEBC94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55515" y="113125"/>
            <a:ext cx="3180721" cy="1767067"/>
          </a:xfrm>
          <a:prstGeom prst="rect">
            <a:avLst/>
          </a:prstGeom>
          <a:ln>
            <a:noFill/>
          </a:ln>
          <a:effectLst>
            <a:softEdge rad="112500"/>
          </a:effectLst>
        </p:spPr>
      </p:pic>
      <p:sp>
        <p:nvSpPr>
          <p:cNvPr id="4" name="CuadroTexto 3">
            <a:extLst>
              <a:ext uri="{FF2B5EF4-FFF2-40B4-BE49-F238E27FC236}">
                <a16:creationId xmlns:a16="http://schemas.microsoft.com/office/drawing/2014/main" id="{0031ED85-7380-1D68-D355-A5C880D301EF}"/>
              </a:ext>
            </a:extLst>
          </p:cNvPr>
          <p:cNvSpPr txBox="1"/>
          <p:nvPr/>
        </p:nvSpPr>
        <p:spPr>
          <a:xfrm>
            <a:off x="1474839" y="1880192"/>
            <a:ext cx="8845090" cy="2062103"/>
          </a:xfrm>
          <a:prstGeom prst="rect">
            <a:avLst/>
          </a:prstGeom>
          <a:noFill/>
        </p:spPr>
        <p:txBody>
          <a:bodyPr wrap="square" rtlCol="0">
            <a:spAutoFit/>
          </a:bodyPr>
          <a:lstStyle/>
          <a:p>
            <a:pPr algn="ctr"/>
            <a:r>
              <a:rPr lang="es-ES" sz="2800" b="1" dirty="0">
                <a:latin typeface="Times New Roman" panose="02020603050405020304" pitchFamily="18" charset="0"/>
                <a:cs typeface="Times New Roman" panose="02020603050405020304" pitchFamily="18" charset="0"/>
              </a:rPr>
              <a:t>Respuestas institucionales al populismo extremista: </a:t>
            </a:r>
          </a:p>
          <a:p>
            <a:pPr algn="ctr"/>
            <a:r>
              <a:rPr lang="es-ES" sz="2800" b="1" dirty="0">
                <a:latin typeface="Times New Roman" panose="02020603050405020304" pitchFamily="18" charset="0"/>
                <a:cs typeface="Times New Roman" panose="02020603050405020304" pitchFamily="18" charset="0"/>
              </a:rPr>
              <a:t>la práctica de la UE en perspectiva comparada. </a:t>
            </a:r>
          </a:p>
          <a:p>
            <a:pPr algn="ctr"/>
            <a:endParaRPr lang="es-ES" sz="1600" b="1" dirty="0">
              <a:latin typeface="Times New Roman" panose="02020603050405020304" pitchFamily="18" charset="0"/>
              <a:cs typeface="Times New Roman" panose="02020603050405020304" pitchFamily="18" charset="0"/>
            </a:endParaRPr>
          </a:p>
          <a:p>
            <a:pPr algn="ctr"/>
            <a:r>
              <a:rPr lang="en-US" sz="2800" b="1" dirty="0">
                <a:solidFill>
                  <a:srgbClr val="9D9D9D"/>
                </a:solidFill>
                <a:latin typeface="Times New Roman" panose="02020603050405020304" pitchFamily="18" charset="0"/>
                <a:cs typeface="Times New Roman" panose="02020603050405020304" pitchFamily="18" charset="0"/>
              </a:rPr>
              <a:t>Institutional responses to extremist populism: </a:t>
            </a:r>
          </a:p>
          <a:p>
            <a:pPr algn="ctr"/>
            <a:r>
              <a:rPr lang="en-US" sz="2800" b="1" dirty="0">
                <a:solidFill>
                  <a:srgbClr val="9D9D9D"/>
                </a:solidFill>
                <a:latin typeface="Times New Roman" panose="02020603050405020304" pitchFamily="18" charset="0"/>
                <a:cs typeface="Times New Roman" panose="02020603050405020304" pitchFamily="18" charset="0"/>
              </a:rPr>
              <a:t>the EU practice in comparative perspective.</a:t>
            </a:r>
            <a:endParaRPr lang="es-US" sz="2800" b="1" dirty="0">
              <a:solidFill>
                <a:srgbClr val="9D9D9D"/>
              </a:solidFill>
              <a:latin typeface="Times New Roman" panose="02020603050405020304" pitchFamily="18" charset="0"/>
              <a:cs typeface="Times New Roman" panose="02020603050405020304" pitchFamily="18" charset="0"/>
            </a:endParaRPr>
          </a:p>
        </p:txBody>
      </p:sp>
      <p:cxnSp>
        <p:nvCxnSpPr>
          <p:cNvPr id="8" name="Conector recto 7">
            <a:extLst>
              <a:ext uri="{FF2B5EF4-FFF2-40B4-BE49-F238E27FC236}">
                <a16:creationId xmlns:a16="http://schemas.microsoft.com/office/drawing/2014/main" id="{F217AF30-5944-6F6C-607C-FC201B1CFD39}"/>
              </a:ext>
            </a:extLst>
          </p:cNvPr>
          <p:cNvCxnSpPr>
            <a:cxnSpLocks/>
          </p:cNvCxnSpPr>
          <p:nvPr/>
        </p:nvCxnSpPr>
        <p:spPr>
          <a:xfrm>
            <a:off x="835742" y="4109776"/>
            <a:ext cx="10432026" cy="0"/>
          </a:xfrm>
          <a:prstGeom prst="line">
            <a:avLst/>
          </a:prstGeom>
          <a:ln>
            <a:solidFill>
              <a:srgbClr val="9D9D9D"/>
            </a:solidFill>
          </a:ln>
        </p:spPr>
        <p:style>
          <a:lnRef idx="2">
            <a:schemeClr val="accent1"/>
          </a:lnRef>
          <a:fillRef idx="0">
            <a:schemeClr val="accent1"/>
          </a:fillRef>
          <a:effectRef idx="1">
            <a:schemeClr val="accent1"/>
          </a:effectRef>
          <a:fontRef idx="minor">
            <a:schemeClr val="tx1"/>
          </a:fontRef>
        </p:style>
      </p:cxnSp>
      <p:sp>
        <p:nvSpPr>
          <p:cNvPr id="11" name="CuadroTexto 10">
            <a:extLst>
              <a:ext uri="{FF2B5EF4-FFF2-40B4-BE49-F238E27FC236}">
                <a16:creationId xmlns:a16="http://schemas.microsoft.com/office/drawing/2014/main" id="{3C2C1DEA-8057-128D-0B1C-A6414F7C350F}"/>
              </a:ext>
            </a:extLst>
          </p:cNvPr>
          <p:cNvSpPr txBox="1"/>
          <p:nvPr/>
        </p:nvSpPr>
        <p:spPr>
          <a:xfrm>
            <a:off x="738923" y="4661118"/>
            <a:ext cx="7946406" cy="2092881"/>
          </a:xfrm>
          <a:prstGeom prst="rect">
            <a:avLst/>
          </a:prstGeom>
          <a:noFill/>
        </p:spPr>
        <p:txBody>
          <a:bodyPr wrap="none" rtlCol="0">
            <a:spAutoFit/>
          </a:bodyPr>
          <a:lstStyle/>
          <a:p>
            <a:r>
              <a:rPr lang="es-ES" dirty="0">
                <a:latin typeface="Times New Roman" panose="02020603050405020304" pitchFamily="18" charset="0"/>
                <a:cs typeface="Times New Roman" panose="02020603050405020304" pitchFamily="18" charset="0"/>
              </a:rPr>
              <a:t>YINET DOMINGUEZ RUIZ</a:t>
            </a:r>
          </a:p>
          <a:p>
            <a:r>
              <a:rPr lang="es-ES" sz="1400" dirty="0">
                <a:solidFill>
                  <a:srgbClr val="9D9D9D"/>
                </a:solidFill>
                <a:latin typeface="Times New Roman" panose="02020603050405020304" pitchFamily="18" charset="0"/>
                <a:cs typeface="Times New Roman" panose="02020603050405020304" pitchFamily="18" charset="0"/>
              </a:rPr>
              <a:t>Doctorado Internacional en Ciencia Regional: Empresa y Territorio (Universidad de Huelva, España)</a:t>
            </a:r>
          </a:p>
          <a:p>
            <a:r>
              <a:rPr lang="es-ES" sz="1400" dirty="0">
                <a:solidFill>
                  <a:srgbClr val="9D9D9D"/>
                </a:solidFill>
                <a:latin typeface="Times New Roman" panose="02020603050405020304" pitchFamily="18" charset="0"/>
                <a:cs typeface="Times New Roman" panose="02020603050405020304" pitchFamily="18" charset="0"/>
              </a:rPr>
              <a:t>Doctorado en Ciencias Sociológicas (Universidad de Oriente, Cuba)</a:t>
            </a:r>
          </a:p>
          <a:p>
            <a:r>
              <a:rPr lang="es-ES" sz="1400" dirty="0">
                <a:solidFill>
                  <a:srgbClr val="9D9D9D"/>
                </a:solidFill>
                <a:latin typeface="Times New Roman" panose="02020603050405020304" pitchFamily="18" charset="0"/>
                <a:cs typeface="Times New Roman" panose="02020603050405020304" pitchFamily="18" charset="0"/>
              </a:rPr>
              <a:t>Miembro del Comité Científico del Doctorado en Ciencias Sociológicas de la Universidad de Oriente, Cuba</a:t>
            </a:r>
          </a:p>
          <a:p>
            <a:r>
              <a:rPr lang="es-ES" sz="1400" dirty="0">
                <a:solidFill>
                  <a:srgbClr val="9D9D9D"/>
                </a:solidFill>
                <a:latin typeface="Times New Roman" panose="02020603050405020304" pitchFamily="18" charset="0"/>
                <a:cs typeface="Times New Roman" panose="02020603050405020304" pitchFamily="18" charset="0"/>
              </a:rPr>
              <a:t>Consultora académica de Tesis (pregrado y posgrado)</a:t>
            </a:r>
          </a:p>
          <a:p>
            <a:endParaRPr lang="es-ES" sz="1400" dirty="0">
              <a:solidFill>
                <a:srgbClr val="9D9D9D"/>
              </a:solidFill>
              <a:latin typeface="Times New Roman" panose="02020603050405020304" pitchFamily="18" charset="0"/>
              <a:cs typeface="Times New Roman" panose="02020603050405020304" pitchFamily="18" charset="0"/>
            </a:endParaRPr>
          </a:p>
          <a:p>
            <a:r>
              <a:rPr lang="es-ES" sz="1400" dirty="0">
                <a:solidFill>
                  <a:srgbClr val="9D9D9D"/>
                </a:solidFill>
                <a:latin typeface="Times New Roman" panose="02020603050405020304" pitchFamily="18" charset="0"/>
                <a:cs typeface="Times New Roman" panose="02020603050405020304" pitchFamily="18" charset="0"/>
              </a:rPr>
              <a:t>Contacto</a:t>
            </a:r>
            <a:r>
              <a:rPr lang="es-US" sz="1400" dirty="0">
                <a:solidFill>
                  <a:srgbClr val="9D9D9D"/>
                </a:solidFill>
                <a:latin typeface="Times New Roman" panose="02020603050405020304" pitchFamily="18" charset="0"/>
                <a:cs typeface="Times New Roman" panose="02020603050405020304" pitchFamily="18" charset="0"/>
              </a:rPr>
              <a:t>: </a:t>
            </a:r>
            <a:r>
              <a:rPr lang="es-ES" sz="1400" dirty="0">
                <a:solidFill>
                  <a:srgbClr val="9D9D9D"/>
                </a:solidFill>
              </a:rPr>
              <a:t>(+1) 432 9243642</a:t>
            </a:r>
            <a:endParaRPr lang="es-US" sz="1400" dirty="0">
              <a:solidFill>
                <a:srgbClr val="9D9D9D"/>
              </a:solidFill>
              <a:latin typeface="Times New Roman" panose="02020603050405020304" pitchFamily="18" charset="0"/>
              <a:cs typeface="Times New Roman" panose="02020603050405020304" pitchFamily="18" charset="0"/>
            </a:endParaRPr>
          </a:p>
          <a:p>
            <a:r>
              <a:rPr lang="es-US" sz="1400" dirty="0">
                <a:solidFill>
                  <a:srgbClr val="9D9D9D"/>
                </a:solidFill>
                <a:latin typeface="Times New Roman" panose="02020603050405020304" pitchFamily="18" charset="0"/>
                <a:cs typeface="Times New Roman" panose="02020603050405020304" pitchFamily="18" charset="0"/>
              </a:rPr>
              <a:t>Email: </a:t>
            </a:r>
            <a:r>
              <a:rPr lang="es-ES" sz="1400" dirty="0">
                <a:solidFill>
                  <a:srgbClr val="9D9D9D"/>
                </a:solidFill>
              </a:rPr>
              <a:t>yinetd94@gmail.com</a:t>
            </a:r>
            <a:endParaRPr lang="es-US" sz="1400" dirty="0">
              <a:solidFill>
                <a:srgbClr val="9D9D9D"/>
              </a:solidFill>
            </a:endParaRPr>
          </a:p>
          <a:p>
            <a:endParaRPr lang="es-ES" sz="1400" dirty="0">
              <a:solidFill>
                <a:srgbClr val="9D9D9D"/>
              </a:solidFill>
              <a:latin typeface="Times New Roman" panose="02020603050405020304" pitchFamily="18" charset="0"/>
              <a:cs typeface="Times New Roman" panose="02020603050405020304" pitchFamily="18" charset="0"/>
            </a:endParaRPr>
          </a:p>
        </p:txBody>
      </p:sp>
      <p:sp>
        <p:nvSpPr>
          <p:cNvPr id="12" name="CuadroTexto 11">
            <a:extLst>
              <a:ext uri="{FF2B5EF4-FFF2-40B4-BE49-F238E27FC236}">
                <a16:creationId xmlns:a16="http://schemas.microsoft.com/office/drawing/2014/main" id="{DE8AEAC0-4154-8C44-484E-E529AE65E03A}"/>
              </a:ext>
            </a:extLst>
          </p:cNvPr>
          <p:cNvSpPr txBox="1"/>
          <p:nvPr/>
        </p:nvSpPr>
        <p:spPr>
          <a:xfrm>
            <a:off x="10319929" y="4237865"/>
            <a:ext cx="941283" cy="369332"/>
          </a:xfrm>
          <a:prstGeom prst="rect">
            <a:avLst/>
          </a:prstGeom>
          <a:noFill/>
        </p:spPr>
        <p:txBody>
          <a:bodyPr wrap="none" rtlCol="0">
            <a:spAutoFit/>
          </a:bodyPr>
          <a:lstStyle/>
          <a:p>
            <a:r>
              <a:rPr lang="es-ES" dirty="0">
                <a:latin typeface="Times New Roman" panose="02020603050405020304" pitchFamily="18" charset="0"/>
                <a:cs typeface="Times New Roman" panose="02020603050405020304" pitchFamily="18" charset="0"/>
              </a:rPr>
              <a:t>07/2026</a:t>
            </a:r>
            <a:endParaRPr lang="es-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8051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215C6C6-E45C-4179-9FC1-E8A4C1D47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564726" y="1890469"/>
            <a:ext cx="5860051" cy="2079143"/>
            <a:chOff x="6081624" y="1998368"/>
            <a:chExt cx="5613457" cy="782175"/>
          </a:xfrm>
          <a:solidFill>
            <a:schemeClr val="accent4"/>
          </a:solidFill>
        </p:grpSpPr>
        <p:sp>
          <p:nvSpPr>
            <p:cNvPr id="13" name="Rectangle 12">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466344"/>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E637AD8D-650A-92E8-84FD-DD570D950EF1}"/>
              </a:ext>
            </a:extLst>
          </p:cNvPr>
          <p:cNvPicPr>
            <a:picLocks noChangeAspect="1"/>
          </p:cNvPicPr>
          <p:nvPr/>
        </p:nvPicPr>
        <p:blipFill>
          <a:blip r:embed="rId2">
            <a:extLst>
              <a:ext uri="{28A0092B-C50C-407E-A947-70E740481C1C}">
                <a14:useLocalDpi xmlns:a14="http://schemas.microsoft.com/office/drawing/2010/main" val="0"/>
              </a:ext>
            </a:extLst>
          </a:blip>
          <a:srcRect t="2892" b="4885"/>
          <a:stretch>
            <a:fillRect/>
          </a:stretch>
        </p:blipFill>
        <p:spPr>
          <a:xfrm>
            <a:off x="838200" y="704765"/>
            <a:ext cx="10628376" cy="5440003"/>
          </a:xfrm>
          <a:prstGeom prst="rect">
            <a:avLst/>
          </a:prstGeom>
        </p:spPr>
      </p:pic>
    </p:spTree>
    <p:extLst>
      <p:ext uri="{BB962C8B-B14F-4D97-AF65-F5344CB8AC3E}">
        <p14:creationId xmlns:p14="http://schemas.microsoft.com/office/powerpoint/2010/main" val="915712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4A745DF-C356-D6AF-14CB-B7D1D061D7A5}"/>
              </a:ext>
            </a:extLst>
          </p:cNvPr>
          <p:cNvPicPr>
            <a:picLocks noChangeAspect="1"/>
          </p:cNvPicPr>
          <p:nvPr/>
        </p:nvPicPr>
        <p:blipFill>
          <a:blip r:embed="rId2">
            <a:extLst>
              <a:ext uri="{28A0092B-C50C-407E-A947-70E740481C1C}">
                <a14:useLocalDpi xmlns:a14="http://schemas.microsoft.com/office/drawing/2010/main" val="0"/>
              </a:ext>
            </a:extLst>
          </a:blip>
          <a:srcRect t="57880" b="37435"/>
          <a:stretch>
            <a:fillRect/>
          </a:stretch>
        </p:blipFill>
        <p:spPr>
          <a:xfrm>
            <a:off x="-1" y="5617028"/>
            <a:ext cx="12175657" cy="1235947"/>
          </a:xfrm>
          <a:prstGeom prst="rect">
            <a:avLst/>
          </a:prstGeom>
        </p:spPr>
      </p:pic>
      <p:sp>
        <p:nvSpPr>
          <p:cNvPr id="6" name="CuadroTexto 5">
            <a:extLst>
              <a:ext uri="{FF2B5EF4-FFF2-40B4-BE49-F238E27FC236}">
                <a16:creationId xmlns:a16="http://schemas.microsoft.com/office/drawing/2014/main" id="{3B8228C9-306A-5887-06F3-413E987BE997}"/>
              </a:ext>
            </a:extLst>
          </p:cNvPr>
          <p:cNvSpPr txBox="1"/>
          <p:nvPr/>
        </p:nvSpPr>
        <p:spPr>
          <a:xfrm>
            <a:off x="970136" y="2305615"/>
            <a:ext cx="10235381" cy="2246769"/>
          </a:xfrm>
          <a:prstGeom prst="rect">
            <a:avLst/>
          </a:prstGeom>
          <a:noFill/>
        </p:spPr>
        <p:txBody>
          <a:bodyPr wrap="square" rtlCol="0">
            <a:spAutoFit/>
          </a:bodyPr>
          <a:lstStyle/>
          <a:p>
            <a:pPr marL="285750" indent="-285750" algn="just">
              <a:buFont typeface="Wingdings" panose="05000000000000000000" pitchFamily="2" charset="2"/>
              <a:buChar char="q"/>
            </a:pPr>
            <a:r>
              <a:rPr lang="es-ES" sz="2000" dirty="0">
                <a:latin typeface="Times New Roman" panose="02020603050405020304" pitchFamily="18" charset="0"/>
                <a:cs typeface="Times New Roman" panose="02020603050405020304" pitchFamily="18" charset="0"/>
              </a:rPr>
              <a:t>Implicaciones socioculturales de la lucha contra el populismo de extrema derecha: la práctica de la UE en perspectiva comparada (énfasis especial en América Latina).</a:t>
            </a:r>
          </a:p>
          <a:p>
            <a:pPr algn="just"/>
            <a:endParaRPr lang="es-ES" sz="2000" dirty="0">
              <a:latin typeface="Times New Roman" panose="02020603050405020304" pitchFamily="18" charset="0"/>
              <a:cs typeface="Times New Roman" panose="02020603050405020304" pitchFamily="18" charset="0"/>
            </a:endParaRPr>
          </a:p>
          <a:p>
            <a:pPr algn="just"/>
            <a:endParaRPr lang="es-ES" sz="20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q"/>
            </a:pPr>
            <a:r>
              <a:rPr lang="es-ES" sz="2000" dirty="0">
                <a:latin typeface="Times New Roman" panose="02020603050405020304" pitchFamily="18" charset="0"/>
                <a:cs typeface="Times New Roman" panose="02020603050405020304" pitchFamily="18" charset="0"/>
              </a:rPr>
              <a:t>El empoderamiento de la sociedad civil (ONG, medios de comunicación) como elemento disuasorio del populismo de extrema derecha: la práctica de la EU en perspectiva comparada (América Latina).</a:t>
            </a:r>
            <a:endParaRPr lang="es-US" sz="2000"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FAFF1A14-D202-21A1-BAFA-F75719E64C82}"/>
              </a:ext>
            </a:extLst>
          </p:cNvPr>
          <p:cNvSpPr txBox="1"/>
          <p:nvPr/>
        </p:nvSpPr>
        <p:spPr>
          <a:xfrm>
            <a:off x="3244645" y="1012723"/>
            <a:ext cx="4891083" cy="646331"/>
          </a:xfrm>
          <a:prstGeom prst="rect">
            <a:avLst/>
          </a:prstGeom>
          <a:noFill/>
        </p:spPr>
        <p:txBody>
          <a:bodyPr wrap="none" rtlCol="0">
            <a:spAutoFit/>
          </a:bodyPr>
          <a:lstStyle/>
          <a:p>
            <a:r>
              <a:rPr lang="es-ES" sz="3600" dirty="0">
                <a:latin typeface="Times New Roman" panose="02020603050405020304" pitchFamily="18" charset="0"/>
                <a:cs typeface="Times New Roman" panose="02020603050405020304" pitchFamily="18" charset="0"/>
              </a:rPr>
              <a:t>TÓPICOS CENTRALES</a:t>
            </a:r>
            <a:endParaRPr lang="es-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5361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8E4CA-80F3-7352-D28A-1FAF724CA4A4}"/>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BE3A10FF-019B-B59A-4072-B7B7920EC200}"/>
              </a:ext>
            </a:extLst>
          </p:cNvPr>
          <p:cNvPicPr>
            <a:picLocks noChangeAspect="1"/>
          </p:cNvPicPr>
          <p:nvPr/>
        </p:nvPicPr>
        <p:blipFill>
          <a:blip r:embed="rId2">
            <a:extLst>
              <a:ext uri="{28A0092B-C50C-407E-A947-70E740481C1C}">
                <a14:useLocalDpi xmlns:a14="http://schemas.microsoft.com/office/drawing/2010/main" val="0"/>
              </a:ext>
            </a:extLst>
          </a:blip>
          <a:srcRect t="57880" b="37435"/>
          <a:stretch>
            <a:fillRect/>
          </a:stretch>
        </p:blipFill>
        <p:spPr>
          <a:xfrm>
            <a:off x="-1" y="5617028"/>
            <a:ext cx="12175657" cy="1235947"/>
          </a:xfrm>
          <a:prstGeom prst="rect">
            <a:avLst/>
          </a:prstGeom>
        </p:spPr>
      </p:pic>
      <p:sp>
        <p:nvSpPr>
          <p:cNvPr id="6" name="CuadroTexto 5">
            <a:extLst>
              <a:ext uri="{FF2B5EF4-FFF2-40B4-BE49-F238E27FC236}">
                <a16:creationId xmlns:a16="http://schemas.microsoft.com/office/drawing/2014/main" id="{FE9244EE-545B-EB3F-9CB3-5CA623612D99}"/>
              </a:ext>
            </a:extLst>
          </p:cNvPr>
          <p:cNvSpPr txBox="1"/>
          <p:nvPr/>
        </p:nvSpPr>
        <p:spPr>
          <a:xfrm>
            <a:off x="970136" y="2915215"/>
            <a:ext cx="10235381" cy="1877437"/>
          </a:xfrm>
          <a:prstGeom prst="rect">
            <a:avLst/>
          </a:prstGeom>
          <a:noFill/>
        </p:spPr>
        <p:txBody>
          <a:bodyPr wrap="square" rtlCol="0">
            <a:spAutoFit/>
          </a:bodyPr>
          <a:lstStyle/>
          <a:p>
            <a:pPr lvl="0" algn="just"/>
            <a:r>
              <a:rPr lang="es-MX" sz="2400" dirty="0">
                <a:latin typeface="Times New Roman" panose="02020603050405020304" pitchFamily="18" charset="0"/>
                <a:cs typeface="Times New Roman" panose="02020603050405020304" pitchFamily="18" charset="0"/>
              </a:rPr>
              <a:t>Valorar las implicaciones socioculturales de la lucha contra el populismo de extrema derecha (PED), así como el empoderamiento de la sociedad civil (SC) como elemento disuasorio del populismo de extrema derecha en la práctica de la UE y AL.</a:t>
            </a:r>
            <a:endParaRPr lang="es-US" sz="2400" dirty="0">
              <a:latin typeface="Times New Roman" panose="02020603050405020304" pitchFamily="18" charset="0"/>
              <a:cs typeface="Times New Roman" panose="02020603050405020304" pitchFamily="18" charset="0"/>
            </a:endParaRPr>
          </a:p>
          <a:p>
            <a:pPr algn="just"/>
            <a:endParaRPr lang="es-ES" sz="2000" dirty="0">
              <a:latin typeface="Times New Roman" panose="02020603050405020304" pitchFamily="18" charset="0"/>
              <a:cs typeface="Times New Roman" panose="02020603050405020304" pitchFamily="18" charset="0"/>
            </a:endParaRPr>
          </a:p>
        </p:txBody>
      </p:sp>
      <p:sp>
        <p:nvSpPr>
          <p:cNvPr id="7" name="CuadroTexto 6">
            <a:extLst>
              <a:ext uri="{FF2B5EF4-FFF2-40B4-BE49-F238E27FC236}">
                <a16:creationId xmlns:a16="http://schemas.microsoft.com/office/drawing/2014/main" id="{DB6EDAD8-2C2A-DDF9-3A7D-AE1107FE0890}"/>
              </a:ext>
            </a:extLst>
          </p:cNvPr>
          <p:cNvSpPr txBox="1"/>
          <p:nvPr/>
        </p:nvSpPr>
        <p:spPr>
          <a:xfrm>
            <a:off x="2509024" y="917805"/>
            <a:ext cx="7173952" cy="646331"/>
          </a:xfrm>
          <a:prstGeom prst="rect">
            <a:avLst/>
          </a:prstGeom>
          <a:noFill/>
        </p:spPr>
        <p:txBody>
          <a:bodyPr wrap="none" rtlCol="0">
            <a:spAutoFit/>
          </a:bodyPr>
          <a:lstStyle/>
          <a:p>
            <a:r>
              <a:rPr lang="es-ES" sz="3600" dirty="0">
                <a:latin typeface="Times New Roman" panose="02020603050405020304" pitchFamily="18" charset="0"/>
                <a:cs typeface="Times New Roman" panose="02020603050405020304" pitchFamily="18" charset="0"/>
              </a:rPr>
              <a:t>OBJETIVO DE LA CONFERENCIA</a:t>
            </a:r>
            <a:endParaRPr lang="es-US" sz="3600" dirty="0">
              <a:latin typeface="Times New Roman" panose="02020603050405020304" pitchFamily="18" charset="0"/>
              <a:cs typeface="Times New Roman" panose="02020603050405020304" pitchFamily="18" charset="0"/>
            </a:endParaRPr>
          </a:p>
        </p:txBody>
      </p:sp>
      <p:sp>
        <p:nvSpPr>
          <p:cNvPr id="3" name="Flecha: hacia abajo 2">
            <a:extLst>
              <a:ext uri="{FF2B5EF4-FFF2-40B4-BE49-F238E27FC236}">
                <a16:creationId xmlns:a16="http://schemas.microsoft.com/office/drawing/2014/main" id="{0FCE3FE9-82DA-7856-B5B5-3A929EB656A1}"/>
              </a:ext>
            </a:extLst>
          </p:cNvPr>
          <p:cNvSpPr/>
          <p:nvPr/>
        </p:nvSpPr>
        <p:spPr>
          <a:xfrm>
            <a:off x="5191433" y="1807056"/>
            <a:ext cx="857062" cy="865239"/>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Tree>
    <p:extLst>
      <p:ext uri="{BB962C8B-B14F-4D97-AF65-F5344CB8AC3E}">
        <p14:creationId xmlns:p14="http://schemas.microsoft.com/office/powerpoint/2010/main" val="508521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2214F-711B-A979-ADA4-B967A320479E}"/>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D03758A1-24A6-F83D-71EA-877551B8963A}"/>
              </a:ext>
            </a:extLst>
          </p:cNvPr>
          <p:cNvPicPr>
            <a:picLocks noChangeAspect="1"/>
          </p:cNvPicPr>
          <p:nvPr/>
        </p:nvPicPr>
        <p:blipFill>
          <a:blip r:embed="rId2">
            <a:extLst>
              <a:ext uri="{28A0092B-C50C-407E-A947-70E740481C1C}">
                <a14:useLocalDpi xmlns:a14="http://schemas.microsoft.com/office/drawing/2010/main" val="0"/>
              </a:ext>
            </a:extLst>
          </a:blip>
          <a:srcRect t="57880" b="37435"/>
          <a:stretch>
            <a:fillRect/>
          </a:stretch>
        </p:blipFill>
        <p:spPr>
          <a:xfrm>
            <a:off x="-1" y="5617028"/>
            <a:ext cx="12175657" cy="1235947"/>
          </a:xfrm>
          <a:prstGeom prst="rect">
            <a:avLst/>
          </a:prstGeom>
        </p:spPr>
      </p:pic>
      <p:sp>
        <p:nvSpPr>
          <p:cNvPr id="2" name="Elipse 1">
            <a:extLst>
              <a:ext uri="{FF2B5EF4-FFF2-40B4-BE49-F238E27FC236}">
                <a16:creationId xmlns:a16="http://schemas.microsoft.com/office/drawing/2014/main" id="{2B2541F8-B7F0-FFEE-6623-95A8A823A881}"/>
              </a:ext>
            </a:extLst>
          </p:cNvPr>
          <p:cNvSpPr/>
          <p:nvPr/>
        </p:nvSpPr>
        <p:spPr>
          <a:xfrm>
            <a:off x="136899" y="668772"/>
            <a:ext cx="3510116" cy="1844355"/>
          </a:xfrm>
          <a:prstGeom prst="ellipse">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0">
            <a:schemeClr val="accent4"/>
          </a:lnRef>
          <a:fillRef idx="3">
            <a:schemeClr val="accent4"/>
          </a:fillRef>
          <a:effectRef idx="3">
            <a:schemeClr val="accent4"/>
          </a:effectRef>
          <a:fontRef idx="minor">
            <a:schemeClr val="lt1"/>
          </a:fontRef>
        </p:style>
        <p:txBody>
          <a:bodyPr rtlCol="0" anchor="ctr"/>
          <a:lstStyle/>
          <a:p>
            <a:r>
              <a:rPr lang="es-ES" sz="2200" b="1" dirty="0">
                <a:latin typeface="Times New Roman" panose="02020603050405020304" pitchFamily="18" charset="0"/>
                <a:cs typeface="Times New Roman" panose="02020603050405020304" pitchFamily="18" charset="0"/>
              </a:rPr>
              <a:t>CINCO LÍNEAS EXPLICATIVAS</a:t>
            </a:r>
            <a:endParaRPr lang="es-US" sz="2200" b="1" dirty="0">
              <a:latin typeface="Times New Roman" panose="02020603050405020304" pitchFamily="18" charset="0"/>
              <a:cs typeface="Times New Roman" panose="02020603050405020304" pitchFamily="18" charset="0"/>
            </a:endParaRPr>
          </a:p>
        </p:txBody>
      </p:sp>
      <p:sp>
        <p:nvSpPr>
          <p:cNvPr id="3" name="Flecha: a la derecha 2">
            <a:extLst>
              <a:ext uri="{FF2B5EF4-FFF2-40B4-BE49-F238E27FC236}">
                <a16:creationId xmlns:a16="http://schemas.microsoft.com/office/drawing/2014/main" id="{9E741BB9-4596-B404-138F-C60DC4F18A78}"/>
              </a:ext>
            </a:extLst>
          </p:cNvPr>
          <p:cNvSpPr/>
          <p:nvPr/>
        </p:nvSpPr>
        <p:spPr>
          <a:xfrm rot="21140549">
            <a:off x="3257728" y="512950"/>
            <a:ext cx="2300748" cy="526832"/>
          </a:xfrm>
          <a:prstGeom prst="rightArrow">
            <a:avLst/>
          </a:prstGeom>
          <a:ln>
            <a:noFill/>
          </a:ln>
          <a:effectLst>
            <a:outerShdw blurRad="50800" dist="38100" dir="18900000" algn="bl" rotWithShape="0">
              <a:prstClr val="black">
                <a:alpha val="40000"/>
              </a:prst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s-US"/>
          </a:p>
        </p:txBody>
      </p:sp>
      <p:sp>
        <p:nvSpPr>
          <p:cNvPr id="8" name="Flecha: a la derecha 7">
            <a:extLst>
              <a:ext uri="{FF2B5EF4-FFF2-40B4-BE49-F238E27FC236}">
                <a16:creationId xmlns:a16="http://schemas.microsoft.com/office/drawing/2014/main" id="{E2EAB7BC-4E53-FD7B-8DA4-198A0EEF9417}"/>
              </a:ext>
            </a:extLst>
          </p:cNvPr>
          <p:cNvSpPr/>
          <p:nvPr/>
        </p:nvSpPr>
        <p:spPr>
          <a:xfrm>
            <a:off x="3411792" y="1494706"/>
            <a:ext cx="1991348" cy="526832"/>
          </a:xfrm>
          <a:prstGeom prst="rightArrow">
            <a:avLst/>
          </a:prstGeom>
          <a:ln>
            <a:noFill/>
          </a:ln>
          <a:effectLst>
            <a:outerShdw blurRad="50800" dist="38100" dir="18900000" algn="bl" rotWithShape="0">
              <a:prstClr val="black">
                <a:alpha val="40000"/>
              </a:prst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s-US"/>
          </a:p>
        </p:txBody>
      </p:sp>
      <p:sp>
        <p:nvSpPr>
          <p:cNvPr id="10" name="Flecha: a la derecha 9">
            <a:extLst>
              <a:ext uri="{FF2B5EF4-FFF2-40B4-BE49-F238E27FC236}">
                <a16:creationId xmlns:a16="http://schemas.microsoft.com/office/drawing/2014/main" id="{AE375B2F-22D7-07BD-13F0-B9EFEA86B8AC}"/>
              </a:ext>
            </a:extLst>
          </p:cNvPr>
          <p:cNvSpPr/>
          <p:nvPr/>
        </p:nvSpPr>
        <p:spPr>
          <a:xfrm rot="439138">
            <a:off x="2972881" y="2331826"/>
            <a:ext cx="1922616" cy="526832"/>
          </a:xfrm>
          <a:prstGeom prst="rightArrow">
            <a:avLst/>
          </a:prstGeom>
          <a:ln>
            <a:noFill/>
          </a:ln>
          <a:effectLst>
            <a:outerShdw blurRad="50800" dist="38100" dir="18900000" algn="bl" rotWithShape="0">
              <a:prstClr val="black">
                <a:alpha val="40000"/>
              </a:prst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s-US"/>
          </a:p>
        </p:txBody>
      </p:sp>
      <p:sp>
        <p:nvSpPr>
          <p:cNvPr id="12" name="Flecha: a la derecha 11">
            <a:extLst>
              <a:ext uri="{FF2B5EF4-FFF2-40B4-BE49-F238E27FC236}">
                <a16:creationId xmlns:a16="http://schemas.microsoft.com/office/drawing/2014/main" id="{E6DF78BC-1CBE-6536-530A-80EE7D596FF1}"/>
              </a:ext>
            </a:extLst>
          </p:cNvPr>
          <p:cNvSpPr/>
          <p:nvPr/>
        </p:nvSpPr>
        <p:spPr>
          <a:xfrm rot="1952597">
            <a:off x="2101760" y="3027230"/>
            <a:ext cx="1834770" cy="526832"/>
          </a:xfrm>
          <a:prstGeom prst="rightArrow">
            <a:avLst/>
          </a:prstGeom>
          <a:ln>
            <a:noFill/>
          </a:ln>
          <a:effectLst>
            <a:outerShdw blurRad="50800" dist="38100" dir="18900000" algn="bl" rotWithShape="0">
              <a:prstClr val="black">
                <a:alpha val="40000"/>
              </a:prst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s-US"/>
          </a:p>
        </p:txBody>
      </p:sp>
      <p:sp>
        <p:nvSpPr>
          <p:cNvPr id="16" name="Flecha: a la derecha 15">
            <a:extLst>
              <a:ext uri="{FF2B5EF4-FFF2-40B4-BE49-F238E27FC236}">
                <a16:creationId xmlns:a16="http://schemas.microsoft.com/office/drawing/2014/main" id="{A57A1E00-FE0F-1A33-0088-F391A74E34CC}"/>
              </a:ext>
            </a:extLst>
          </p:cNvPr>
          <p:cNvSpPr/>
          <p:nvPr/>
        </p:nvSpPr>
        <p:spPr>
          <a:xfrm rot="2946477">
            <a:off x="741583" y="3511096"/>
            <a:ext cx="2300748" cy="526832"/>
          </a:xfrm>
          <a:prstGeom prst="rightArrow">
            <a:avLst/>
          </a:prstGeom>
          <a:ln>
            <a:noFill/>
          </a:ln>
          <a:effectLst>
            <a:outerShdw blurRad="50800" dist="38100" dir="18900000" algn="bl" rotWithShape="0">
              <a:prstClr val="black">
                <a:alpha val="40000"/>
              </a:prst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es-US"/>
          </a:p>
        </p:txBody>
      </p:sp>
      <p:sp>
        <p:nvSpPr>
          <p:cNvPr id="17" name="Rectángulo: esquinas redondeadas 16">
            <a:extLst>
              <a:ext uri="{FF2B5EF4-FFF2-40B4-BE49-F238E27FC236}">
                <a16:creationId xmlns:a16="http://schemas.microsoft.com/office/drawing/2014/main" id="{85D32EF1-8367-AA49-F66D-5840EF3F415E}"/>
              </a:ext>
            </a:extLst>
          </p:cNvPr>
          <p:cNvSpPr/>
          <p:nvPr/>
        </p:nvSpPr>
        <p:spPr>
          <a:xfrm>
            <a:off x="5496236" y="1355805"/>
            <a:ext cx="6194320" cy="665733"/>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r>
              <a:rPr lang="es-MX" dirty="0">
                <a:latin typeface="Times New Roman" panose="02020603050405020304" pitchFamily="18" charset="0"/>
                <a:cs typeface="Times New Roman" panose="02020603050405020304" pitchFamily="18" charset="0"/>
              </a:rPr>
              <a:t>2. Consideraciones analíticas respecto al populismo de extrema derecha.</a:t>
            </a:r>
            <a:endParaRPr lang="es-US" dirty="0">
              <a:latin typeface="Times New Roman" panose="02020603050405020304" pitchFamily="18" charset="0"/>
              <a:cs typeface="Times New Roman" panose="02020603050405020304" pitchFamily="18" charset="0"/>
            </a:endParaRPr>
          </a:p>
        </p:txBody>
      </p:sp>
      <p:sp>
        <p:nvSpPr>
          <p:cNvPr id="19" name="Rectángulo: esquinas redondeadas 18">
            <a:extLst>
              <a:ext uri="{FF2B5EF4-FFF2-40B4-BE49-F238E27FC236}">
                <a16:creationId xmlns:a16="http://schemas.microsoft.com/office/drawing/2014/main" id="{383ABF69-3A49-26FC-BE3C-D605DFCC7DD8}"/>
              </a:ext>
            </a:extLst>
          </p:cNvPr>
          <p:cNvSpPr/>
          <p:nvPr/>
        </p:nvSpPr>
        <p:spPr>
          <a:xfrm>
            <a:off x="5712540" y="273576"/>
            <a:ext cx="6282813" cy="648228"/>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algn="ctr"/>
            <a:endParaRPr lang="es-ES" dirty="0">
              <a:latin typeface="Times New Roman" panose="02020603050405020304" pitchFamily="18" charset="0"/>
              <a:cs typeface="Times New Roman" panose="02020603050405020304" pitchFamily="18" charset="0"/>
            </a:endParaRPr>
          </a:p>
          <a:p>
            <a:pPr algn="ctr"/>
            <a:r>
              <a:rPr lang="es-ES" dirty="0">
                <a:latin typeface="Times New Roman" panose="02020603050405020304" pitchFamily="18" charset="0"/>
                <a:cs typeface="Times New Roman" panose="02020603050405020304" pitchFamily="18" charset="0"/>
              </a:rPr>
              <a:t>1. </a:t>
            </a:r>
            <a:r>
              <a:rPr lang="es-MX" dirty="0">
                <a:latin typeface="Times New Roman" panose="02020603050405020304" pitchFamily="18" charset="0"/>
                <a:cs typeface="Times New Roman" panose="02020603050405020304" pitchFamily="18" charset="0"/>
              </a:rPr>
              <a:t>Algunas perspectivas teóricas en torno al populismo como fenómeno social, político y cultural.</a:t>
            </a:r>
            <a:endParaRPr lang="es-US" dirty="0">
              <a:latin typeface="Times New Roman" panose="02020603050405020304" pitchFamily="18" charset="0"/>
              <a:cs typeface="Times New Roman" panose="02020603050405020304" pitchFamily="18" charset="0"/>
            </a:endParaRPr>
          </a:p>
          <a:p>
            <a:pPr algn="ctr"/>
            <a:endParaRPr lang="es-US" dirty="0"/>
          </a:p>
        </p:txBody>
      </p:sp>
      <p:sp>
        <p:nvSpPr>
          <p:cNvPr id="21" name="Rectángulo: esquinas redondeadas 20">
            <a:extLst>
              <a:ext uri="{FF2B5EF4-FFF2-40B4-BE49-F238E27FC236}">
                <a16:creationId xmlns:a16="http://schemas.microsoft.com/office/drawing/2014/main" id="{90348894-4902-71C2-EB8E-67B67B8C90A0}"/>
              </a:ext>
            </a:extLst>
          </p:cNvPr>
          <p:cNvSpPr/>
          <p:nvPr/>
        </p:nvSpPr>
        <p:spPr>
          <a:xfrm>
            <a:off x="5032436" y="2386682"/>
            <a:ext cx="6459795" cy="665733"/>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algn="ctr"/>
            <a:r>
              <a:rPr lang="es-ES" dirty="0">
                <a:latin typeface="Times New Roman" panose="02020603050405020304" pitchFamily="18" charset="0"/>
                <a:cs typeface="Times New Roman" panose="02020603050405020304" pitchFamily="18" charset="0"/>
              </a:rPr>
              <a:t>3. </a:t>
            </a:r>
            <a:r>
              <a:rPr lang="es-MX" dirty="0">
                <a:latin typeface="Times New Roman" panose="02020603050405020304" pitchFamily="18" charset="0"/>
                <a:cs typeface="Times New Roman" panose="02020603050405020304" pitchFamily="18" charset="0"/>
              </a:rPr>
              <a:t>Las implicaciones socioculturales de la lucha contra el populismo de extrema derecha en la práctica de la UE y ALC.</a:t>
            </a:r>
            <a:endParaRPr lang="es-US" dirty="0">
              <a:latin typeface="Times New Roman" panose="02020603050405020304" pitchFamily="18" charset="0"/>
              <a:cs typeface="Times New Roman" panose="02020603050405020304" pitchFamily="18" charset="0"/>
            </a:endParaRPr>
          </a:p>
        </p:txBody>
      </p:sp>
      <p:sp>
        <p:nvSpPr>
          <p:cNvPr id="23" name="Rectángulo: esquinas redondeadas 22">
            <a:extLst>
              <a:ext uri="{FF2B5EF4-FFF2-40B4-BE49-F238E27FC236}">
                <a16:creationId xmlns:a16="http://schemas.microsoft.com/office/drawing/2014/main" id="{C53D08F4-EEF0-EDBC-939A-149C1AE0ED94}"/>
              </a:ext>
            </a:extLst>
          </p:cNvPr>
          <p:cNvSpPr/>
          <p:nvPr/>
        </p:nvSpPr>
        <p:spPr>
          <a:xfrm>
            <a:off x="3934189" y="3456284"/>
            <a:ext cx="6459794" cy="878437"/>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algn="ctr"/>
            <a:r>
              <a:rPr lang="es-ES" dirty="0">
                <a:latin typeface="Times New Roman" panose="02020603050405020304" pitchFamily="18" charset="0"/>
                <a:cs typeface="Times New Roman" panose="02020603050405020304" pitchFamily="18" charset="0"/>
              </a:rPr>
              <a:t>4. </a:t>
            </a:r>
            <a:r>
              <a:rPr lang="es-MX" dirty="0">
                <a:latin typeface="Times New Roman" panose="02020603050405020304" pitchFamily="18" charset="0"/>
                <a:cs typeface="Times New Roman" panose="02020603050405020304" pitchFamily="18" charset="0"/>
              </a:rPr>
              <a:t>El empoderamiento de la sociedad civil como elemento disuasorio ante el populismo de extrema derecha en la práctica de la UE y ALC.</a:t>
            </a:r>
            <a:endParaRPr lang="es-US" dirty="0">
              <a:latin typeface="Times New Roman" panose="02020603050405020304" pitchFamily="18" charset="0"/>
              <a:cs typeface="Times New Roman" panose="02020603050405020304" pitchFamily="18" charset="0"/>
            </a:endParaRPr>
          </a:p>
        </p:txBody>
      </p:sp>
      <p:sp>
        <p:nvSpPr>
          <p:cNvPr id="25" name="Rectángulo: esquinas redondeadas 24">
            <a:extLst>
              <a:ext uri="{FF2B5EF4-FFF2-40B4-BE49-F238E27FC236}">
                <a16:creationId xmlns:a16="http://schemas.microsoft.com/office/drawing/2014/main" id="{F585B8B0-1BF4-F1AB-17F0-1770A413D1E6}"/>
              </a:ext>
            </a:extLst>
          </p:cNvPr>
          <p:cNvSpPr/>
          <p:nvPr/>
        </p:nvSpPr>
        <p:spPr>
          <a:xfrm>
            <a:off x="2682172" y="4685423"/>
            <a:ext cx="7711811" cy="665733"/>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algn="ctr"/>
            <a:r>
              <a:rPr lang="es-ES" dirty="0">
                <a:latin typeface="Times New Roman" panose="02020603050405020304" pitchFamily="18" charset="0"/>
                <a:cs typeface="Times New Roman" panose="02020603050405020304" pitchFamily="18" charset="0"/>
              </a:rPr>
              <a:t>5. </a:t>
            </a:r>
            <a:r>
              <a:rPr lang="es-MX" dirty="0">
                <a:latin typeface="Times New Roman" panose="02020603050405020304" pitchFamily="18" charset="0"/>
                <a:cs typeface="Times New Roman" panose="02020603050405020304" pitchFamily="18" charset="0"/>
              </a:rPr>
              <a:t>Valoraciones finales desde las principales aportaciones de ambas concepciones (implicaciones socioculturales y empoderamiento de la SC).</a:t>
            </a:r>
            <a:endParaRPr lang="es-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2815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9D66E-37A0-AE00-DAE7-399C6C6ADE95}"/>
            </a:ext>
          </a:extLst>
        </p:cNvPr>
        <p:cNvGrpSpPr/>
        <p:nvPr/>
      </p:nvGrpSpPr>
      <p:grpSpPr>
        <a:xfrm>
          <a:off x="0" y="0"/>
          <a:ext cx="0" cy="0"/>
          <a:chOff x="0" y="0"/>
          <a:chExt cx="0" cy="0"/>
        </a:xfrm>
      </p:grpSpPr>
      <p:sp>
        <p:nvSpPr>
          <p:cNvPr id="2" name="Elipse 1">
            <a:extLst>
              <a:ext uri="{FF2B5EF4-FFF2-40B4-BE49-F238E27FC236}">
                <a16:creationId xmlns:a16="http://schemas.microsoft.com/office/drawing/2014/main" id="{0B079B00-9303-0B49-B9C1-7A52518DFD06}"/>
              </a:ext>
            </a:extLst>
          </p:cNvPr>
          <p:cNvSpPr/>
          <p:nvPr/>
        </p:nvSpPr>
        <p:spPr>
          <a:xfrm>
            <a:off x="2743202" y="101330"/>
            <a:ext cx="6145392" cy="963678"/>
          </a:xfrm>
          <a:prstGeom prst="ellipse">
            <a:avLst/>
          </a:prstGeom>
          <a:effectLst>
            <a:outerShdw blurRad="76200" dir="13500000" sy="23000" kx="1200000" algn="br" rotWithShape="0">
              <a:prstClr val="black">
                <a:alpha val="2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es-MX" sz="2000" b="1" dirty="0">
                <a:latin typeface="Times New Roman" panose="02020603050405020304" pitchFamily="18" charset="0"/>
                <a:cs typeface="Times New Roman" panose="02020603050405020304" pitchFamily="18" charset="0"/>
              </a:rPr>
              <a:t>¿QUÉ ES EL POPULISMO DESDE SU PERSPECTIVA TEÓRICA?</a:t>
            </a:r>
            <a:endParaRPr lang="es-US" sz="2000" dirty="0">
              <a:latin typeface="Times New Roman" panose="02020603050405020304" pitchFamily="18" charset="0"/>
              <a:cs typeface="Times New Roman" panose="02020603050405020304" pitchFamily="18" charset="0"/>
            </a:endParaRPr>
          </a:p>
        </p:txBody>
      </p:sp>
      <p:sp>
        <p:nvSpPr>
          <p:cNvPr id="3" name="Flecha: hacia abajo 2">
            <a:extLst>
              <a:ext uri="{FF2B5EF4-FFF2-40B4-BE49-F238E27FC236}">
                <a16:creationId xmlns:a16="http://schemas.microsoft.com/office/drawing/2014/main" id="{46912EDA-EA18-EF40-FD29-37F9859ABC68}"/>
              </a:ext>
            </a:extLst>
          </p:cNvPr>
          <p:cNvSpPr/>
          <p:nvPr/>
        </p:nvSpPr>
        <p:spPr>
          <a:xfrm>
            <a:off x="4444179" y="1123645"/>
            <a:ext cx="530941" cy="414700"/>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7" name="Flecha: hacia abajo 6">
            <a:extLst>
              <a:ext uri="{FF2B5EF4-FFF2-40B4-BE49-F238E27FC236}">
                <a16:creationId xmlns:a16="http://schemas.microsoft.com/office/drawing/2014/main" id="{45FD386E-8664-3C1F-7CC3-192B109E98C7}"/>
              </a:ext>
            </a:extLst>
          </p:cNvPr>
          <p:cNvSpPr/>
          <p:nvPr/>
        </p:nvSpPr>
        <p:spPr>
          <a:xfrm>
            <a:off x="6661353" y="1123645"/>
            <a:ext cx="530941" cy="414700"/>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8" name="Rectángulo: esquinas diagonales redondeadas 7">
            <a:extLst>
              <a:ext uri="{FF2B5EF4-FFF2-40B4-BE49-F238E27FC236}">
                <a16:creationId xmlns:a16="http://schemas.microsoft.com/office/drawing/2014/main" id="{D733C1F3-B107-B9B3-8930-48B44FD316D5}"/>
              </a:ext>
            </a:extLst>
          </p:cNvPr>
          <p:cNvSpPr/>
          <p:nvPr/>
        </p:nvSpPr>
        <p:spPr>
          <a:xfrm>
            <a:off x="172122" y="1624404"/>
            <a:ext cx="11887200" cy="5132265"/>
          </a:xfrm>
          <a:prstGeom prst="round2Diag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4"/>
          </a:lnRef>
          <a:fillRef idx="2">
            <a:schemeClr val="accent4"/>
          </a:fillRef>
          <a:effectRef idx="1">
            <a:schemeClr val="accent4"/>
          </a:effectRef>
          <a:fontRef idx="minor">
            <a:schemeClr val="dk1"/>
          </a:fontRef>
        </p:style>
        <p:txBody>
          <a:bodyPr rtlCol="0" anchor="ctr"/>
          <a:lstStyle/>
          <a:p>
            <a:pPr marL="285750" lvl="0" indent="-285750" algn="just">
              <a:buFont typeface="Wingdings" panose="05000000000000000000" pitchFamily="2" charset="2"/>
              <a:buChar char="Ø"/>
            </a:pPr>
            <a:endParaRPr lang="es-MX" sz="2000" b="1" i="1"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b="1" i="1" dirty="0">
                <a:latin typeface="Times New Roman" panose="02020603050405020304" pitchFamily="18" charset="0"/>
                <a:cs typeface="Times New Roman" panose="02020603050405020304" pitchFamily="18" charset="0"/>
              </a:rPr>
              <a:t>Tipo específico de relación política</a:t>
            </a:r>
            <a:r>
              <a:rPr lang="es-MX" dirty="0">
                <a:latin typeface="Times New Roman" panose="02020603050405020304" pitchFamily="18" charset="0"/>
                <a:cs typeface="Times New Roman" panose="02020603050405020304" pitchFamily="18" charset="0"/>
              </a:rPr>
              <a:t> cuya base teórico y práctica, </a:t>
            </a:r>
            <a:r>
              <a:rPr lang="es-MX" b="1" i="1" dirty="0">
                <a:latin typeface="Times New Roman" panose="02020603050405020304" pitchFamily="18" charset="0"/>
                <a:cs typeface="Times New Roman" panose="02020603050405020304" pitchFamily="18" charset="0"/>
              </a:rPr>
              <a:t>cuestiona el orden simbólico e institucional de lo social</a:t>
            </a:r>
            <a:r>
              <a:rPr lang="es-MX" dirty="0">
                <a:latin typeface="Times New Roman" panose="02020603050405020304" pitchFamily="18" charset="0"/>
                <a:cs typeface="Times New Roman" panose="02020603050405020304" pitchFamily="18" charset="0"/>
              </a:rPr>
              <a:t>, configurándose en el ámbito de la sociedad como </a:t>
            </a:r>
            <a:r>
              <a:rPr lang="es-MX" b="1" i="1" dirty="0">
                <a:latin typeface="Times New Roman" panose="02020603050405020304" pitchFamily="18" charset="0"/>
                <a:cs typeface="Times New Roman" panose="02020603050405020304" pitchFamily="18" charset="0"/>
              </a:rPr>
              <a:t>expresión política de grupos, individuos e instituciones </a:t>
            </a:r>
            <a:r>
              <a:rPr lang="es-MX" dirty="0">
                <a:latin typeface="Times New Roman" panose="02020603050405020304" pitchFamily="18" charset="0"/>
                <a:cs typeface="Times New Roman" panose="02020603050405020304" pitchFamily="18" charset="0"/>
              </a:rPr>
              <a:t>(Laclau, 2005).</a:t>
            </a:r>
            <a:endParaRPr lang="es-US"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dirty="0">
                <a:latin typeface="Times New Roman" panose="02020603050405020304" pitchFamily="18" charset="0"/>
                <a:cs typeface="Times New Roman" panose="02020603050405020304" pitchFamily="18" charset="0"/>
              </a:rPr>
              <a:t>Existe siempre </a:t>
            </a:r>
            <a:r>
              <a:rPr lang="es-MX" b="1" i="1" dirty="0">
                <a:latin typeface="Times New Roman" panose="02020603050405020304" pitchFamily="18" charset="0"/>
                <a:cs typeface="Times New Roman" panose="02020603050405020304" pitchFamily="18" charset="0"/>
              </a:rPr>
              <a:t>cuando las identidades colectivas se construyen en torno a la dicotomía los de abajo versus los de arriba </a:t>
            </a:r>
            <a:r>
              <a:rPr lang="es-MX" dirty="0">
                <a:latin typeface="Times New Roman" panose="02020603050405020304" pitchFamily="18" charset="0"/>
                <a:cs typeface="Times New Roman" panose="02020603050405020304" pitchFamily="18" charset="0"/>
              </a:rPr>
              <a:t>(Laclau, 1987).</a:t>
            </a:r>
            <a:endParaRPr lang="es-US"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b="1" i="1" dirty="0">
                <a:latin typeface="Times New Roman" panose="02020603050405020304" pitchFamily="18" charset="0"/>
                <a:cs typeface="Times New Roman" panose="02020603050405020304" pitchFamily="18" charset="0"/>
              </a:rPr>
              <a:t>La reconstrucción politizada de las identidades desarticuladas</a:t>
            </a:r>
            <a:r>
              <a:rPr lang="es-MX" dirty="0">
                <a:latin typeface="Times New Roman" panose="02020603050405020304" pitchFamily="18" charset="0"/>
                <a:cs typeface="Times New Roman" panose="02020603050405020304" pitchFamily="18" charset="0"/>
              </a:rPr>
              <a:t>, emergen a través de un </a:t>
            </a:r>
            <a:r>
              <a:rPr lang="es-MX" b="1" i="1" dirty="0">
                <a:latin typeface="Times New Roman" panose="02020603050405020304" pitchFamily="18" charset="0"/>
                <a:cs typeface="Times New Roman" panose="02020603050405020304" pitchFamily="18" charset="0"/>
              </a:rPr>
              <a:t>discurso que antagoniza el espacio social en dos campos políticos dicotómicos</a:t>
            </a:r>
            <a:r>
              <a:rPr lang="es-MX" dirty="0">
                <a:latin typeface="Times New Roman" panose="02020603050405020304" pitchFamily="18" charset="0"/>
                <a:cs typeface="Times New Roman" panose="02020603050405020304" pitchFamily="18" charset="0"/>
              </a:rPr>
              <a:t>, lo que permite </a:t>
            </a:r>
            <a:r>
              <a:rPr lang="es-MX" b="1" i="1" dirty="0">
                <a:latin typeface="Times New Roman" panose="02020603050405020304" pitchFamily="18" charset="0"/>
                <a:cs typeface="Times New Roman" panose="02020603050405020304" pitchFamily="18" charset="0"/>
              </a:rPr>
              <a:t>constituir al pueblo (los de abajo) en una nueva identidad popular opuesta a las oligarquías dominantes</a:t>
            </a:r>
            <a:r>
              <a:rPr lang="es-MX" dirty="0">
                <a:latin typeface="Times New Roman" panose="02020603050405020304" pitchFamily="18" charset="0"/>
                <a:cs typeface="Times New Roman" panose="02020603050405020304" pitchFamily="18" charset="0"/>
              </a:rPr>
              <a:t> (Laclau, 1987).</a:t>
            </a:r>
          </a:p>
          <a:p>
            <a:pPr marL="285750" lvl="0" indent="-285750" algn="just">
              <a:buFont typeface="Wingdings" panose="05000000000000000000" pitchFamily="2" charset="2"/>
              <a:buChar char="Ø"/>
            </a:pPr>
            <a:r>
              <a:rPr lang="es-MX" dirty="0">
                <a:latin typeface="Times New Roman" panose="02020603050405020304" pitchFamily="18" charset="0"/>
                <a:cs typeface="Times New Roman" panose="02020603050405020304" pitchFamily="18" charset="0"/>
              </a:rPr>
              <a:t>Implica una </a:t>
            </a:r>
            <a:r>
              <a:rPr lang="es-MX" b="1" i="1" dirty="0">
                <a:latin typeface="Times New Roman" panose="02020603050405020304" pitchFamily="18" charset="0"/>
                <a:cs typeface="Times New Roman" panose="02020603050405020304" pitchFamily="18" charset="0"/>
              </a:rPr>
              <a:t>articulación de las demandas insatisfechas</a:t>
            </a:r>
            <a:r>
              <a:rPr lang="es-MX" dirty="0">
                <a:latin typeface="Times New Roman" panose="02020603050405020304" pitchFamily="18" charset="0"/>
                <a:cs typeface="Times New Roman" panose="02020603050405020304" pitchFamily="18" charset="0"/>
              </a:rPr>
              <a:t>, que hasta el momento no habían sido susceptibles de atención y la </a:t>
            </a:r>
            <a:r>
              <a:rPr lang="es-MX" b="1" i="1" dirty="0">
                <a:latin typeface="Times New Roman" panose="02020603050405020304" pitchFamily="18" charset="0"/>
                <a:cs typeface="Times New Roman" panose="02020603050405020304" pitchFamily="18" charset="0"/>
              </a:rPr>
              <a:t>resignificación de la comunidad</a:t>
            </a:r>
            <a:r>
              <a:rPr lang="es-MX" dirty="0">
                <a:latin typeface="Times New Roman" panose="02020603050405020304" pitchFamily="18" charset="0"/>
                <a:cs typeface="Times New Roman" panose="02020603050405020304" pitchFamily="18" charset="0"/>
              </a:rPr>
              <a:t> (Barros, 2006).</a:t>
            </a:r>
            <a:endParaRPr lang="es-US"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b="1" i="1" dirty="0">
                <a:latin typeface="Times New Roman" panose="02020603050405020304" pitchFamily="18" charset="0"/>
                <a:cs typeface="Times New Roman" panose="02020603050405020304" pitchFamily="18" charset="0"/>
              </a:rPr>
              <a:t>Dinámica política que amenaza constantemente al orden</a:t>
            </a:r>
            <a:r>
              <a:rPr lang="es-MX" dirty="0">
                <a:latin typeface="Times New Roman" panose="02020603050405020304" pitchFamily="18" charset="0"/>
                <a:cs typeface="Times New Roman" panose="02020603050405020304" pitchFamily="18" charset="0"/>
              </a:rPr>
              <a:t>, pretendiendo incluir en la comunidad a una </a:t>
            </a:r>
            <a:r>
              <a:rPr lang="es-MX" b="1" i="1" dirty="0">
                <a:latin typeface="Times New Roman" panose="02020603050405020304" pitchFamily="18" charset="0"/>
                <a:cs typeface="Times New Roman" panose="02020603050405020304" pitchFamily="18" charset="0"/>
              </a:rPr>
              <a:t>identidad que se construye como heterogeneidad de grupos sociales</a:t>
            </a:r>
            <a:r>
              <a:rPr lang="es-MX" dirty="0">
                <a:latin typeface="Times New Roman" panose="02020603050405020304" pitchFamily="18" charset="0"/>
                <a:cs typeface="Times New Roman" panose="02020603050405020304" pitchFamily="18" charset="0"/>
              </a:rPr>
              <a:t> (</a:t>
            </a:r>
            <a:r>
              <a:rPr lang="es-MX" b="1" i="1" dirty="0">
                <a:latin typeface="Times New Roman" panose="02020603050405020304" pitchFamily="18" charset="0"/>
                <a:cs typeface="Times New Roman" panose="02020603050405020304" pitchFamily="18" charset="0"/>
              </a:rPr>
              <a:t>las mujeres, personas en situación de discapacidad, los pobres, los migrantes, los desplazados, entre otro</a:t>
            </a:r>
            <a:r>
              <a:rPr lang="es-MX" dirty="0">
                <a:latin typeface="Times New Roman" panose="02020603050405020304" pitchFamily="18" charset="0"/>
                <a:cs typeface="Times New Roman" panose="02020603050405020304" pitchFamily="18" charset="0"/>
              </a:rPr>
              <a:t>s) y que es imposible de ser tenida en cuenta en el orden institucional((Barros, 2006).</a:t>
            </a:r>
            <a:endParaRPr lang="es-US"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dirty="0">
                <a:latin typeface="Times New Roman" panose="02020603050405020304" pitchFamily="18" charset="0"/>
                <a:cs typeface="Times New Roman" panose="02020603050405020304" pitchFamily="18" charset="0"/>
              </a:rPr>
              <a:t>Los populismos funcionan como </a:t>
            </a:r>
            <a:r>
              <a:rPr lang="es-MX" b="1" i="1" dirty="0">
                <a:latin typeface="Times New Roman" panose="02020603050405020304" pitchFamily="18" charset="0"/>
                <a:cs typeface="Times New Roman" panose="02020603050405020304" pitchFamily="18" charset="0"/>
              </a:rPr>
              <a:t>catalizadores-activadores-</a:t>
            </a:r>
            <a:r>
              <a:rPr lang="es-MX" b="1" i="1" dirty="0" err="1">
                <a:latin typeface="Times New Roman" panose="02020603050405020304" pitchFamily="18" charset="0"/>
                <a:cs typeface="Times New Roman" panose="02020603050405020304" pitchFamily="18" charset="0"/>
              </a:rPr>
              <a:t>reelaboradores</a:t>
            </a:r>
            <a:r>
              <a:rPr lang="es-MX" b="1" i="1" dirty="0">
                <a:latin typeface="Times New Roman" panose="02020603050405020304" pitchFamily="18" charset="0"/>
                <a:cs typeface="Times New Roman" panose="02020603050405020304" pitchFamily="18" charset="0"/>
              </a:rPr>
              <a:t> de necesidades, malestares, humillaciones y descontentos sociales</a:t>
            </a:r>
            <a:r>
              <a:rPr lang="es-MX" dirty="0">
                <a:latin typeface="Times New Roman" panose="02020603050405020304" pitchFamily="18" charset="0"/>
                <a:cs typeface="Times New Roman" panose="02020603050405020304" pitchFamily="18" charset="0"/>
              </a:rPr>
              <a:t> (Aibar Gaete).</a:t>
            </a:r>
            <a:endParaRPr lang="es-US"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dirty="0">
                <a:latin typeface="Times New Roman" panose="02020603050405020304" pitchFamily="18" charset="0"/>
                <a:cs typeface="Times New Roman" panose="02020603050405020304" pitchFamily="18" charset="0"/>
              </a:rPr>
              <a:t>Según este enfoque </a:t>
            </a:r>
            <a:r>
              <a:rPr lang="es-MX" b="1" i="1" dirty="0">
                <a:latin typeface="Times New Roman" panose="02020603050405020304" pitchFamily="18" charset="0"/>
                <a:cs typeface="Times New Roman" panose="02020603050405020304" pitchFamily="18" charset="0"/>
              </a:rPr>
              <a:t>los olvidados pasarán a ser re-nombrados y reubicados</a:t>
            </a:r>
            <a:r>
              <a:rPr lang="es-MX" dirty="0">
                <a:latin typeface="Times New Roman" panose="02020603050405020304" pitchFamily="18" charset="0"/>
                <a:cs typeface="Times New Roman" panose="02020603050405020304" pitchFamily="18" charset="0"/>
              </a:rPr>
              <a:t>, lo que implica por un lado, </a:t>
            </a:r>
            <a:r>
              <a:rPr lang="es-MX" b="1" i="1" dirty="0">
                <a:latin typeface="Times New Roman" panose="02020603050405020304" pitchFamily="18" charset="0"/>
                <a:cs typeface="Times New Roman" panose="02020603050405020304" pitchFamily="18" charset="0"/>
              </a:rPr>
              <a:t>la constatación misma del daño</a:t>
            </a:r>
            <a:r>
              <a:rPr lang="es-MX" dirty="0">
                <a:latin typeface="Times New Roman" panose="02020603050405020304" pitchFamily="18" charset="0"/>
                <a:cs typeface="Times New Roman" panose="02020603050405020304" pitchFamily="18" charset="0"/>
              </a:rPr>
              <a:t> y, por otro, la </a:t>
            </a:r>
            <a:r>
              <a:rPr lang="es-MX" b="1" i="1" dirty="0">
                <a:latin typeface="Times New Roman" panose="02020603050405020304" pitchFamily="18" charset="0"/>
                <a:cs typeface="Times New Roman" panose="02020603050405020304" pitchFamily="18" charset="0"/>
              </a:rPr>
              <a:t>redención del dañado</a:t>
            </a:r>
            <a:r>
              <a:rPr lang="es-MX" dirty="0">
                <a:latin typeface="Times New Roman" panose="02020603050405020304" pitchFamily="18" charset="0"/>
                <a:cs typeface="Times New Roman" panose="02020603050405020304" pitchFamily="18" charset="0"/>
              </a:rPr>
              <a:t> (Aibar Gaete).</a:t>
            </a:r>
            <a:endParaRPr lang="es-US"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endParaRPr lang="es-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8269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6561C-71B4-1D1B-B1AF-28AC92F115FB}"/>
            </a:ext>
          </a:extLst>
        </p:cNvPr>
        <p:cNvGrpSpPr/>
        <p:nvPr/>
      </p:nvGrpSpPr>
      <p:grpSpPr>
        <a:xfrm>
          <a:off x="0" y="0"/>
          <a:ext cx="0" cy="0"/>
          <a:chOff x="0" y="0"/>
          <a:chExt cx="0" cy="0"/>
        </a:xfrm>
      </p:grpSpPr>
      <p:sp>
        <p:nvSpPr>
          <p:cNvPr id="2" name="Elipse 1">
            <a:extLst>
              <a:ext uri="{FF2B5EF4-FFF2-40B4-BE49-F238E27FC236}">
                <a16:creationId xmlns:a16="http://schemas.microsoft.com/office/drawing/2014/main" id="{DADD9900-A109-84BA-F48F-C0F1402D2652}"/>
              </a:ext>
            </a:extLst>
          </p:cNvPr>
          <p:cNvSpPr/>
          <p:nvPr/>
        </p:nvSpPr>
        <p:spPr>
          <a:xfrm>
            <a:off x="2743202" y="101330"/>
            <a:ext cx="6145392" cy="963678"/>
          </a:xfrm>
          <a:prstGeom prst="ellipse">
            <a:avLst/>
          </a:prstGeom>
          <a:effectLst>
            <a:outerShdw blurRad="76200" dir="13500000" sy="23000" kx="1200000" algn="br" rotWithShape="0">
              <a:prstClr val="black">
                <a:alpha val="2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es-MX" sz="2000" b="1" dirty="0">
                <a:latin typeface="Times New Roman" panose="02020603050405020304" pitchFamily="18" charset="0"/>
                <a:cs typeface="Times New Roman" panose="02020603050405020304" pitchFamily="18" charset="0"/>
              </a:rPr>
              <a:t>¿QUÉ ES EL POPULISMO DESDE SU PERSPECTIVA TEÓRICA?</a:t>
            </a:r>
            <a:endParaRPr lang="es-US" sz="2000" dirty="0">
              <a:latin typeface="Times New Roman" panose="02020603050405020304" pitchFamily="18" charset="0"/>
              <a:cs typeface="Times New Roman" panose="02020603050405020304" pitchFamily="18" charset="0"/>
            </a:endParaRPr>
          </a:p>
        </p:txBody>
      </p:sp>
      <p:sp>
        <p:nvSpPr>
          <p:cNvPr id="3" name="Flecha: hacia abajo 2">
            <a:extLst>
              <a:ext uri="{FF2B5EF4-FFF2-40B4-BE49-F238E27FC236}">
                <a16:creationId xmlns:a16="http://schemas.microsoft.com/office/drawing/2014/main" id="{E5DDAED7-ED43-7ED2-10C8-44B2C002AE80}"/>
              </a:ext>
            </a:extLst>
          </p:cNvPr>
          <p:cNvSpPr/>
          <p:nvPr/>
        </p:nvSpPr>
        <p:spPr>
          <a:xfrm>
            <a:off x="4444179" y="1123645"/>
            <a:ext cx="530941" cy="414700"/>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7" name="Flecha: hacia abajo 6">
            <a:extLst>
              <a:ext uri="{FF2B5EF4-FFF2-40B4-BE49-F238E27FC236}">
                <a16:creationId xmlns:a16="http://schemas.microsoft.com/office/drawing/2014/main" id="{AE969788-657A-645B-5158-BFE67AA67D18}"/>
              </a:ext>
            </a:extLst>
          </p:cNvPr>
          <p:cNvSpPr/>
          <p:nvPr/>
        </p:nvSpPr>
        <p:spPr>
          <a:xfrm>
            <a:off x="6661353" y="1123645"/>
            <a:ext cx="530941" cy="414700"/>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8" name="Rectángulo: esquinas diagonales redondeadas 7">
            <a:extLst>
              <a:ext uri="{FF2B5EF4-FFF2-40B4-BE49-F238E27FC236}">
                <a16:creationId xmlns:a16="http://schemas.microsoft.com/office/drawing/2014/main" id="{4562D21A-A518-B09F-4FA3-D018D4211F33}"/>
              </a:ext>
            </a:extLst>
          </p:cNvPr>
          <p:cNvSpPr/>
          <p:nvPr/>
        </p:nvSpPr>
        <p:spPr>
          <a:xfrm>
            <a:off x="172122" y="1624404"/>
            <a:ext cx="11887200" cy="5132265"/>
          </a:xfrm>
          <a:prstGeom prst="round2Diag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4"/>
          </a:lnRef>
          <a:fillRef idx="2">
            <a:schemeClr val="accent4"/>
          </a:fillRef>
          <a:effectRef idx="1">
            <a:schemeClr val="accent4"/>
          </a:effectRef>
          <a:fontRef idx="minor">
            <a:schemeClr val="dk1"/>
          </a:fontRef>
        </p:style>
        <p:txBody>
          <a:bodyPr rtlCol="0" anchor="ctr"/>
          <a:lstStyle/>
          <a:p>
            <a:pPr marL="285750" lvl="0" indent="-285750" algn="just">
              <a:buFont typeface="Wingdings" panose="05000000000000000000" pitchFamily="2" charset="2"/>
              <a:buChar char="Ø"/>
            </a:pPr>
            <a:endParaRPr lang="es-MX" sz="20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2000" dirty="0">
                <a:latin typeface="Times New Roman" panose="02020603050405020304" pitchFamily="18" charset="0"/>
                <a:cs typeface="Times New Roman" panose="02020603050405020304" pitchFamily="18" charset="0"/>
              </a:rPr>
              <a:t>Fórmulas políticas que consideran </a:t>
            </a:r>
            <a:r>
              <a:rPr lang="es-MX" sz="2000" b="1" i="1" dirty="0">
                <a:latin typeface="Times New Roman" panose="02020603050405020304" pitchFamily="18" charset="0"/>
                <a:cs typeface="Times New Roman" panose="02020603050405020304" pitchFamily="18" charset="0"/>
              </a:rPr>
              <a:t>al pueblo como un ente social puro y depositario de valores positivos</a:t>
            </a:r>
            <a:r>
              <a:rPr lang="es-MX" sz="2000" b="1"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(Matteucci y Pasquino, 1985).</a:t>
            </a:r>
            <a:endParaRPr lang="es-US" sz="20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2000" b="1" i="1" dirty="0">
                <a:latin typeface="Times New Roman" panose="02020603050405020304" pitchFamily="18" charset="0"/>
                <a:cs typeface="Times New Roman" panose="02020603050405020304" pitchFamily="18" charset="0"/>
              </a:rPr>
              <a:t>Reacción, de tipo nacional</a:t>
            </a:r>
            <a:r>
              <a:rPr lang="es-MX" sz="2000" i="1" dirty="0">
                <a:latin typeface="Times New Roman" panose="02020603050405020304" pitchFamily="18" charset="0"/>
                <a:cs typeface="Times New Roman" panose="02020603050405020304" pitchFamily="18" charset="0"/>
              </a:rPr>
              <a:t>,</a:t>
            </a:r>
            <a:r>
              <a:rPr lang="es-MX" sz="2000" dirty="0">
                <a:latin typeface="Times New Roman" panose="02020603050405020304" pitchFamily="18" charset="0"/>
                <a:cs typeface="Times New Roman" panose="02020603050405020304" pitchFamily="18" charset="0"/>
              </a:rPr>
              <a:t> a una </a:t>
            </a:r>
            <a:r>
              <a:rPr lang="es-MX" sz="2000" b="1" i="1" dirty="0">
                <a:latin typeface="Times New Roman" panose="02020603050405020304" pitchFamily="18" charset="0"/>
                <a:cs typeface="Times New Roman" panose="02020603050405020304" pitchFamily="18" charset="0"/>
              </a:rPr>
              <a:t>modernización dirigida desde el exterior</a:t>
            </a:r>
            <a:r>
              <a:rPr lang="es-MX" sz="2000" dirty="0">
                <a:latin typeface="Times New Roman" panose="02020603050405020304" pitchFamily="18" charset="0"/>
                <a:cs typeface="Times New Roman" panose="02020603050405020304" pitchFamily="18" charset="0"/>
              </a:rPr>
              <a:t>; en este sentido se refiere a un </a:t>
            </a:r>
            <a:r>
              <a:rPr lang="es-MX" sz="2000" b="1" i="1" dirty="0">
                <a:latin typeface="Times New Roman" panose="02020603050405020304" pitchFamily="18" charset="0"/>
                <a:cs typeface="Times New Roman" panose="02020603050405020304" pitchFamily="18" charset="0"/>
              </a:rPr>
              <a:t>intento de control antielitista del cambio social</a:t>
            </a:r>
            <a:r>
              <a:rPr lang="es-MX" sz="2000" dirty="0">
                <a:latin typeface="Times New Roman" panose="02020603050405020304" pitchFamily="18" charset="0"/>
                <a:cs typeface="Times New Roman" panose="02020603050405020304" pitchFamily="18" charset="0"/>
              </a:rPr>
              <a:t> (Touraine, 1985).</a:t>
            </a:r>
            <a:endParaRPr lang="es-US" sz="20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2000" dirty="0">
                <a:latin typeface="Times New Roman" panose="02020603050405020304" pitchFamily="18" charset="0"/>
                <a:cs typeface="Times New Roman" panose="02020603050405020304" pitchFamily="18" charset="0"/>
              </a:rPr>
              <a:t>El populismo se define por su </a:t>
            </a:r>
            <a:r>
              <a:rPr lang="es-MX" sz="2000" b="1" i="1" dirty="0">
                <a:latin typeface="Times New Roman" panose="02020603050405020304" pitchFamily="18" charset="0"/>
                <a:cs typeface="Times New Roman" panose="02020603050405020304" pitchFamily="18" charset="0"/>
              </a:rPr>
              <a:t>mecanismo retórico y práctica política</a:t>
            </a:r>
            <a:r>
              <a:rPr lang="es-MX" sz="2000" dirty="0">
                <a:latin typeface="Times New Roman" panose="02020603050405020304" pitchFamily="18" charset="0"/>
                <a:cs typeface="Times New Roman" panose="02020603050405020304" pitchFamily="18" charset="0"/>
              </a:rPr>
              <a:t>, donde emerge el </a:t>
            </a:r>
            <a:r>
              <a:rPr lang="es-MX" sz="2000" b="1" dirty="0">
                <a:latin typeface="Times New Roman" panose="02020603050405020304" pitchFamily="18" charset="0"/>
                <a:cs typeface="Times New Roman" panose="02020603050405020304" pitchFamily="18" charset="0"/>
              </a:rPr>
              <a:t>recurso </a:t>
            </a:r>
            <a:r>
              <a:rPr lang="es-MX" sz="2000" b="1" i="1" dirty="0">
                <a:latin typeface="Times New Roman" panose="02020603050405020304" pitchFamily="18" charset="0"/>
                <a:cs typeface="Times New Roman" panose="02020603050405020304" pitchFamily="18" charset="0"/>
              </a:rPr>
              <a:t>"Pueblo" como interlocutor y fuente de rechazo a las mediaciones</a:t>
            </a:r>
            <a:r>
              <a:rPr lang="es-MX" sz="2000" b="1"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asociadas a las </a:t>
            </a:r>
            <a:r>
              <a:rPr lang="es-MX" sz="2000" b="1" i="1" dirty="0">
                <a:latin typeface="Times New Roman" panose="02020603050405020304" pitchFamily="18" charset="0"/>
                <a:cs typeface="Times New Roman" panose="02020603050405020304" pitchFamily="18" charset="0"/>
              </a:rPr>
              <a:t>élites</a:t>
            </a:r>
            <a:r>
              <a:rPr lang="es-MX" sz="2000" b="1"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como expresión del antagonismo frente al orden establecido (Manero et al., 2019).</a:t>
            </a:r>
          </a:p>
          <a:p>
            <a:pPr marL="342900" lvl="0" indent="-342900" algn="just">
              <a:buFont typeface="Wingdings" panose="05000000000000000000" pitchFamily="2" charset="2"/>
              <a:buChar char="Ø"/>
            </a:pPr>
            <a:r>
              <a:rPr lang="es-MX" sz="2000" b="1" i="1" dirty="0">
                <a:latin typeface="Times New Roman" panose="02020603050405020304" pitchFamily="18" charset="0"/>
                <a:cs typeface="Times New Roman" panose="02020603050405020304" pitchFamily="18" charset="0"/>
              </a:rPr>
              <a:t>Movimiento político</a:t>
            </a:r>
            <a:r>
              <a:rPr lang="es-MX" sz="2000" dirty="0">
                <a:latin typeface="Times New Roman" panose="02020603050405020304" pitchFamily="18" charset="0"/>
                <a:cs typeface="Times New Roman" panose="02020603050405020304" pitchFamily="18" charset="0"/>
              </a:rPr>
              <a:t> con </a:t>
            </a:r>
            <a:r>
              <a:rPr lang="es-MX" sz="2000" b="1" i="1" dirty="0">
                <a:latin typeface="Times New Roman" panose="02020603050405020304" pitchFamily="18" charset="0"/>
                <a:cs typeface="Times New Roman" panose="02020603050405020304" pitchFamily="18" charset="0"/>
              </a:rPr>
              <a:t>fuerte apoyo popular, con la participación</a:t>
            </a:r>
            <a:r>
              <a:rPr lang="es-MX" sz="2000" dirty="0">
                <a:latin typeface="Times New Roman" panose="02020603050405020304" pitchFamily="18" charset="0"/>
                <a:cs typeface="Times New Roman" panose="02020603050405020304" pitchFamily="18" charset="0"/>
              </a:rPr>
              <a:t> d</a:t>
            </a:r>
            <a:r>
              <a:rPr lang="es-MX" sz="2000" b="1" i="1" dirty="0">
                <a:latin typeface="Times New Roman" panose="02020603050405020304" pitchFamily="18" charset="0"/>
                <a:cs typeface="Times New Roman" panose="02020603050405020304" pitchFamily="18" charset="0"/>
              </a:rPr>
              <a:t>e sectores de clases no obreras</a:t>
            </a:r>
            <a:r>
              <a:rPr lang="es-MX" sz="2000" dirty="0">
                <a:latin typeface="Times New Roman" panose="02020603050405020304" pitchFamily="18" charset="0"/>
                <a:cs typeface="Times New Roman" panose="02020603050405020304" pitchFamily="18" charset="0"/>
              </a:rPr>
              <a:t> con importante </a:t>
            </a:r>
            <a:r>
              <a:rPr lang="es-MX" sz="2000" b="1" i="1" dirty="0">
                <a:latin typeface="Times New Roman" panose="02020603050405020304" pitchFamily="18" charset="0"/>
                <a:cs typeface="Times New Roman" panose="02020603050405020304" pitchFamily="18" charset="0"/>
              </a:rPr>
              <a:t>influencia en el partido y sustentador de una ideología anti statu quo </a:t>
            </a:r>
            <a:r>
              <a:rPr lang="es-MX" sz="2000" dirty="0">
                <a:latin typeface="Times New Roman" panose="02020603050405020304" pitchFamily="18" charset="0"/>
                <a:cs typeface="Times New Roman" panose="02020603050405020304" pitchFamily="18" charset="0"/>
              </a:rPr>
              <a:t>(Di Tella, 1965).</a:t>
            </a:r>
            <a:endParaRPr lang="es-US" sz="2000" dirty="0">
              <a:latin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Ø"/>
            </a:pPr>
            <a:r>
              <a:rPr lang="es-MX" sz="2000" b="1" i="1" dirty="0">
                <a:latin typeface="Times New Roman" panose="02020603050405020304" pitchFamily="18" charset="0"/>
                <a:cs typeface="Times New Roman" panose="02020603050405020304" pitchFamily="18" charset="0"/>
              </a:rPr>
              <a:t>Discurso político, “modo de identificación política</a:t>
            </a:r>
            <a:r>
              <a:rPr lang="es-MX" sz="2000" dirty="0">
                <a:latin typeface="Times New Roman" panose="02020603050405020304" pitchFamily="18" charset="0"/>
                <a:cs typeface="Times New Roman" panose="02020603050405020304" pitchFamily="18" charset="0"/>
              </a:rPr>
              <a:t> que se </a:t>
            </a:r>
            <a:r>
              <a:rPr lang="es-MX" sz="2000" b="1" i="1" dirty="0">
                <a:latin typeface="Times New Roman" panose="02020603050405020304" pitchFamily="18" charset="0"/>
                <a:cs typeface="Times New Roman" panose="02020603050405020304" pitchFamily="18" charset="0"/>
              </a:rPr>
              <a:t>encuentra disponible para cualquier actor político que opera en un campo discursivo</a:t>
            </a:r>
            <a:r>
              <a:rPr lang="es-MX" sz="2000" dirty="0">
                <a:latin typeface="Times New Roman" panose="02020603050405020304" pitchFamily="18" charset="0"/>
                <a:cs typeface="Times New Roman" panose="02020603050405020304" pitchFamily="18" charset="0"/>
              </a:rPr>
              <a:t> en el que la </a:t>
            </a:r>
            <a:r>
              <a:rPr lang="es-MX" sz="2000" b="1" i="1" dirty="0">
                <a:latin typeface="Times New Roman" panose="02020603050405020304" pitchFamily="18" charset="0"/>
                <a:cs typeface="Times New Roman" panose="02020603050405020304" pitchFamily="18" charset="0"/>
              </a:rPr>
              <a:t>noción de soberanía popular desde el conflicto entre dominados y dominantes</a:t>
            </a:r>
            <a:r>
              <a:rPr lang="es-MX" sz="2000" dirty="0">
                <a:latin typeface="Times New Roman" panose="02020603050405020304" pitchFamily="18" charset="0"/>
                <a:cs typeface="Times New Roman" panose="02020603050405020304" pitchFamily="18" charset="0"/>
              </a:rPr>
              <a:t> son parte central del </a:t>
            </a:r>
            <a:r>
              <a:rPr lang="es-MX" sz="2000" b="1" i="1" dirty="0">
                <a:latin typeface="Times New Roman" panose="02020603050405020304" pitchFamily="18" charset="0"/>
                <a:cs typeface="Times New Roman" panose="02020603050405020304" pitchFamily="18" charset="0"/>
              </a:rPr>
              <a:t>imaginario político</a:t>
            </a:r>
            <a:r>
              <a:rPr lang="es-MX" sz="2000" dirty="0">
                <a:latin typeface="Times New Roman" panose="02020603050405020304" pitchFamily="18" charset="0"/>
                <a:cs typeface="Times New Roman" panose="02020603050405020304" pitchFamily="18" charset="0"/>
              </a:rPr>
              <a:t> (Panizza, 2008).</a:t>
            </a:r>
            <a:endParaRPr lang="es-US" sz="2000" dirty="0">
              <a:latin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Ø"/>
            </a:pPr>
            <a:r>
              <a:rPr lang="es-MX" sz="2000" b="1" i="1" dirty="0">
                <a:latin typeface="Times New Roman" panose="02020603050405020304" pitchFamily="18" charset="0"/>
                <a:cs typeface="Times New Roman" panose="02020603050405020304" pitchFamily="18" charset="0"/>
              </a:rPr>
              <a:t>Relación social, </a:t>
            </a:r>
            <a:r>
              <a:rPr lang="es-MX" sz="2000" dirty="0">
                <a:latin typeface="Times New Roman" panose="02020603050405020304" pitchFamily="18" charset="0"/>
                <a:cs typeface="Times New Roman" panose="02020603050405020304" pitchFamily="18" charset="0"/>
              </a:rPr>
              <a:t>matizada por</a:t>
            </a:r>
            <a:r>
              <a:rPr lang="es-MX" sz="2000" b="1" i="1" dirty="0">
                <a:latin typeface="Times New Roman" panose="02020603050405020304" pitchFamily="18" charset="0"/>
                <a:cs typeface="Times New Roman" panose="02020603050405020304" pitchFamily="18" charset="0"/>
              </a:rPr>
              <a:t> </a:t>
            </a:r>
            <a:r>
              <a:rPr lang="es-MX" sz="2000" dirty="0">
                <a:latin typeface="Times New Roman" panose="02020603050405020304" pitchFamily="18" charset="0"/>
                <a:cs typeface="Times New Roman" panose="02020603050405020304" pitchFamily="18" charset="0"/>
              </a:rPr>
              <a:t>el </a:t>
            </a:r>
            <a:r>
              <a:rPr lang="es-MX" sz="2000" b="1" i="1" dirty="0">
                <a:latin typeface="Times New Roman" panose="02020603050405020304" pitchFamily="18" charset="0"/>
                <a:cs typeface="Times New Roman" panose="02020603050405020304" pitchFamily="18" charset="0"/>
              </a:rPr>
              <a:t>vínculo entre líder y seguidor</a:t>
            </a:r>
            <a:r>
              <a:rPr lang="es-MX" sz="2000" dirty="0">
                <a:latin typeface="Times New Roman" panose="02020603050405020304" pitchFamily="18" charset="0"/>
                <a:cs typeface="Times New Roman" panose="02020603050405020304" pitchFamily="18" charset="0"/>
              </a:rPr>
              <a:t>, el </a:t>
            </a:r>
            <a:r>
              <a:rPr lang="es-MX" sz="2000" b="1" i="1" dirty="0">
                <a:latin typeface="Times New Roman" panose="02020603050405020304" pitchFamily="18" charset="0"/>
                <a:cs typeface="Times New Roman" panose="02020603050405020304" pitchFamily="18" charset="0"/>
              </a:rPr>
              <a:t>modo en que se comporta el líder y las percepciones de los seguidores en conexión a ese líder</a:t>
            </a:r>
            <a:r>
              <a:rPr lang="es-MX" sz="2000" dirty="0">
                <a:latin typeface="Times New Roman" panose="02020603050405020304" pitchFamily="18" charset="0"/>
                <a:cs typeface="Times New Roman" panose="02020603050405020304" pitchFamily="18" charset="0"/>
              </a:rPr>
              <a:t>; el </a:t>
            </a:r>
            <a:r>
              <a:rPr lang="es-MX" sz="2000" b="1" i="1" dirty="0">
                <a:latin typeface="Times New Roman" panose="02020603050405020304" pitchFamily="18" charset="0"/>
                <a:cs typeface="Times New Roman" panose="02020603050405020304" pitchFamily="18" charset="0"/>
              </a:rPr>
              <a:t>desarrollo de ese liderazgo y la cultura de los seguidores a través de ritos, símbolos, mitos y discursos</a:t>
            </a:r>
            <a:r>
              <a:rPr lang="es-MX" sz="2000" dirty="0">
                <a:latin typeface="Times New Roman" panose="02020603050405020304" pitchFamily="18" charset="0"/>
                <a:cs typeface="Times New Roman" panose="02020603050405020304" pitchFamily="18" charset="0"/>
              </a:rPr>
              <a:t> (De la Torre, 1998).</a:t>
            </a:r>
            <a:endParaRPr lang="es-US" sz="20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endParaRPr lang="es-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9221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C81C6-CFAB-8209-B378-27BA55907F3A}"/>
            </a:ext>
          </a:extLst>
        </p:cNvPr>
        <p:cNvGrpSpPr/>
        <p:nvPr/>
      </p:nvGrpSpPr>
      <p:grpSpPr>
        <a:xfrm>
          <a:off x="0" y="0"/>
          <a:ext cx="0" cy="0"/>
          <a:chOff x="0" y="0"/>
          <a:chExt cx="0" cy="0"/>
        </a:xfrm>
      </p:grpSpPr>
      <p:sp>
        <p:nvSpPr>
          <p:cNvPr id="2" name="Elipse 1">
            <a:extLst>
              <a:ext uri="{FF2B5EF4-FFF2-40B4-BE49-F238E27FC236}">
                <a16:creationId xmlns:a16="http://schemas.microsoft.com/office/drawing/2014/main" id="{A40B79BE-58BB-16E7-EBA4-F7E5CCF01A30}"/>
              </a:ext>
            </a:extLst>
          </p:cNvPr>
          <p:cNvSpPr/>
          <p:nvPr/>
        </p:nvSpPr>
        <p:spPr>
          <a:xfrm>
            <a:off x="3588774" y="176983"/>
            <a:ext cx="4611329" cy="1465006"/>
          </a:xfrm>
          <a:prstGeom prst="ellipse">
            <a:avLst/>
          </a:prstGeom>
          <a:effectLst>
            <a:outerShdw blurRad="76200" dir="13500000" sy="23000" kx="1200000" algn="br" rotWithShape="0">
              <a:prstClr val="black">
                <a:alpha val="2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es-MX" sz="2000" b="1" dirty="0">
                <a:latin typeface="Times New Roman" panose="02020603050405020304" pitchFamily="18" charset="0"/>
                <a:cs typeface="Times New Roman" panose="02020603050405020304" pitchFamily="18" charset="0"/>
              </a:rPr>
              <a:t>¿QUÉ ES EL POPULISMO DESDE SU PERSPECTIVA TEÓRICA?</a:t>
            </a:r>
            <a:endParaRPr lang="es-US" sz="2000" dirty="0">
              <a:latin typeface="Times New Roman" panose="02020603050405020304" pitchFamily="18" charset="0"/>
              <a:cs typeface="Times New Roman" panose="02020603050405020304" pitchFamily="18" charset="0"/>
            </a:endParaRPr>
          </a:p>
        </p:txBody>
      </p:sp>
      <p:sp>
        <p:nvSpPr>
          <p:cNvPr id="3" name="Flecha: hacia abajo 2">
            <a:extLst>
              <a:ext uri="{FF2B5EF4-FFF2-40B4-BE49-F238E27FC236}">
                <a16:creationId xmlns:a16="http://schemas.microsoft.com/office/drawing/2014/main" id="{8C4546E7-C8DE-7A37-6488-4F095057C17A}"/>
              </a:ext>
            </a:extLst>
          </p:cNvPr>
          <p:cNvSpPr/>
          <p:nvPr/>
        </p:nvSpPr>
        <p:spPr>
          <a:xfrm>
            <a:off x="4444179" y="1769812"/>
            <a:ext cx="530941" cy="865239"/>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7" name="Flecha: hacia abajo 6">
            <a:extLst>
              <a:ext uri="{FF2B5EF4-FFF2-40B4-BE49-F238E27FC236}">
                <a16:creationId xmlns:a16="http://schemas.microsoft.com/office/drawing/2014/main" id="{FB78C5C4-D424-B2BA-3E0E-1B77B4E3FAD7}"/>
              </a:ext>
            </a:extLst>
          </p:cNvPr>
          <p:cNvSpPr/>
          <p:nvPr/>
        </p:nvSpPr>
        <p:spPr>
          <a:xfrm>
            <a:off x="6661353" y="1769812"/>
            <a:ext cx="530941" cy="865239"/>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8" name="Rectángulo: esquinas diagonales redondeadas 7">
            <a:extLst>
              <a:ext uri="{FF2B5EF4-FFF2-40B4-BE49-F238E27FC236}">
                <a16:creationId xmlns:a16="http://schemas.microsoft.com/office/drawing/2014/main" id="{32BD4048-3DFA-2A3E-B7F7-794DA2CCD5D7}"/>
              </a:ext>
            </a:extLst>
          </p:cNvPr>
          <p:cNvSpPr/>
          <p:nvPr/>
        </p:nvSpPr>
        <p:spPr>
          <a:xfrm>
            <a:off x="678426" y="2831693"/>
            <a:ext cx="10972800" cy="3731340"/>
          </a:xfrm>
          <a:prstGeom prst="round2Diag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4"/>
          </a:lnRef>
          <a:fillRef idx="2">
            <a:schemeClr val="accent4"/>
          </a:fillRef>
          <a:effectRef idx="1">
            <a:schemeClr val="accent4"/>
          </a:effectRef>
          <a:fontRef idx="minor">
            <a:schemeClr val="dk1"/>
          </a:fontRef>
        </p:style>
        <p:txBody>
          <a:bodyPr rtlCol="0" anchor="ctr"/>
          <a:lstStyle/>
          <a:p>
            <a:pPr marL="285750" lvl="0" indent="-285750" algn="just">
              <a:buFont typeface="Wingdings" panose="05000000000000000000" pitchFamily="2" charset="2"/>
              <a:buChar char="Ø"/>
            </a:pPr>
            <a:endParaRPr lang="es-MX" b="1" i="1" dirty="0"/>
          </a:p>
          <a:p>
            <a:pPr marL="285750" lvl="0" indent="-285750" algn="just">
              <a:buFont typeface="Wingdings" panose="05000000000000000000" pitchFamily="2" charset="2"/>
              <a:buChar char="Ø"/>
            </a:pPr>
            <a:r>
              <a:rPr lang="es-MX" sz="2000" b="1" i="1" dirty="0">
                <a:latin typeface="Times New Roman" panose="02020603050405020304" pitchFamily="18" charset="0"/>
                <a:cs typeface="Times New Roman" panose="02020603050405020304" pitchFamily="18" charset="0"/>
              </a:rPr>
              <a:t>Estilo de liderazgo</a:t>
            </a:r>
            <a:r>
              <a:rPr lang="es-MX" sz="2000" dirty="0">
                <a:latin typeface="Times New Roman" panose="02020603050405020304" pitchFamily="18" charset="0"/>
                <a:cs typeface="Times New Roman" panose="02020603050405020304" pitchFamily="18" charset="0"/>
              </a:rPr>
              <a:t> caracterizado por la </a:t>
            </a:r>
            <a:r>
              <a:rPr lang="es-MX" sz="2000" b="1" i="1" dirty="0">
                <a:latin typeface="Times New Roman" panose="02020603050405020304" pitchFamily="18" charset="0"/>
                <a:cs typeface="Times New Roman" panose="02020603050405020304" pitchFamily="18" charset="0"/>
              </a:rPr>
              <a:t>relación directa, carismática, personalista y paternalista entre líder-seguidor</a:t>
            </a:r>
            <a:r>
              <a:rPr lang="es-MX" sz="2000" dirty="0">
                <a:latin typeface="Times New Roman" panose="02020603050405020304" pitchFamily="18" charset="0"/>
                <a:cs typeface="Times New Roman" panose="02020603050405020304" pitchFamily="18" charset="0"/>
              </a:rPr>
              <a:t>, que n</a:t>
            </a:r>
            <a:r>
              <a:rPr lang="es-MX" sz="2000" b="1" i="1" dirty="0">
                <a:latin typeface="Times New Roman" panose="02020603050405020304" pitchFamily="18" charset="0"/>
                <a:cs typeface="Times New Roman" panose="02020603050405020304" pitchFamily="18" charset="0"/>
              </a:rPr>
              <a:t>o reconoce mediaciones organizativas o institucionales, </a:t>
            </a:r>
            <a:r>
              <a:rPr lang="es-MX" sz="2000" dirty="0">
                <a:latin typeface="Times New Roman" panose="02020603050405020304" pitchFamily="18" charset="0"/>
                <a:cs typeface="Times New Roman" panose="02020603050405020304" pitchFamily="18" charset="0"/>
              </a:rPr>
              <a:t>que</a:t>
            </a:r>
            <a:r>
              <a:rPr lang="es-MX" sz="2000" b="1" i="1" dirty="0">
                <a:latin typeface="Times New Roman" panose="02020603050405020304" pitchFamily="18" charset="0"/>
                <a:cs typeface="Times New Roman" panose="02020603050405020304" pitchFamily="18" charset="0"/>
              </a:rPr>
              <a:t> habla en nombre del pueblo, potencia la oposición de éste a “los otros”, busca cambiar y refundar el statu quo dominante </a:t>
            </a:r>
            <a:r>
              <a:rPr lang="es-MX" sz="2000" dirty="0">
                <a:latin typeface="Times New Roman" panose="02020603050405020304" pitchFamily="18" charset="0"/>
                <a:cs typeface="Times New Roman" panose="02020603050405020304" pitchFamily="18" charset="0"/>
              </a:rPr>
              <a:t>(Freidenberg, 2007; 2008).</a:t>
            </a:r>
            <a:endParaRPr lang="es-US" sz="20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2000" b="1" i="1" dirty="0">
                <a:latin typeface="Times New Roman" panose="02020603050405020304" pitchFamily="18" charset="0"/>
                <a:cs typeface="Times New Roman" panose="02020603050405020304" pitchFamily="18" charset="0"/>
              </a:rPr>
              <a:t>Incorporación de identidades de nuevos sujetos sociales al sistema político</a:t>
            </a:r>
            <a:r>
              <a:rPr lang="es-MX" sz="2000" dirty="0">
                <a:latin typeface="Times New Roman" panose="02020603050405020304" pitchFamily="18" charset="0"/>
                <a:cs typeface="Times New Roman" panose="02020603050405020304" pitchFamily="18" charset="0"/>
              </a:rPr>
              <a:t>, aun cuando estos ciudadanos estaban presentes en cuerpo pero ausentes en la materialización real de esos derechos (Freidenberg, 2007).</a:t>
            </a:r>
            <a:endParaRPr lang="es-US" sz="20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2000" b="1" i="1" dirty="0">
                <a:latin typeface="Times New Roman" panose="02020603050405020304" pitchFamily="18" charset="0"/>
                <a:cs typeface="Times New Roman" panose="02020603050405020304" pitchFamily="18" charset="0"/>
              </a:rPr>
              <a:t>Ideología que divide a la sociedad en dos grupos homogéneos y antagónicos</a:t>
            </a:r>
            <a:r>
              <a:rPr lang="es-MX" sz="2000" dirty="0">
                <a:latin typeface="Times New Roman" panose="02020603050405020304" pitchFamily="18" charset="0"/>
                <a:cs typeface="Times New Roman" panose="02020603050405020304" pitchFamily="18" charset="0"/>
              </a:rPr>
              <a:t>: el pueblo puro y la élite corrupta (Mudde, 2025).</a:t>
            </a:r>
            <a:endParaRPr lang="es-US" sz="20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2000" dirty="0">
                <a:latin typeface="Times New Roman" panose="02020603050405020304" pitchFamily="18" charset="0"/>
                <a:cs typeface="Times New Roman" panose="02020603050405020304" pitchFamily="18" charset="0"/>
              </a:rPr>
              <a:t>Se inscribe en el </a:t>
            </a:r>
            <a:r>
              <a:rPr lang="es-MX" sz="2000" b="1" i="1" dirty="0">
                <a:latin typeface="Times New Roman" panose="02020603050405020304" pitchFamily="18" charset="0"/>
                <a:cs typeface="Times New Roman" panose="02020603050405020304" pitchFamily="18" charset="0"/>
              </a:rPr>
              <a:t>contexto de una crisis de hegemonía, cuando las clases dominantes buscan una solución apelando al “pueblo</a:t>
            </a:r>
            <a:r>
              <a:rPr lang="es-MX" sz="2000" dirty="0">
                <a:latin typeface="Times New Roman" panose="02020603050405020304" pitchFamily="18" charset="0"/>
                <a:cs typeface="Times New Roman" panose="02020603050405020304" pitchFamily="18" charset="0"/>
              </a:rPr>
              <a:t>. (Mastrángelo, Munck y Pozzi, 2023).</a:t>
            </a:r>
            <a:endParaRPr lang="es-US" sz="2000" dirty="0">
              <a:latin typeface="Times New Roman" panose="02020603050405020304" pitchFamily="18" charset="0"/>
              <a:cs typeface="Times New Roman" panose="02020603050405020304" pitchFamily="18" charset="0"/>
            </a:endParaRPr>
          </a:p>
          <a:p>
            <a:pPr lvl="0" algn="just"/>
            <a:endParaRPr lang="es-US" sz="2000" dirty="0"/>
          </a:p>
        </p:txBody>
      </p:sp>
    </p:spTree>
    <p:extLst>
      <p:ext uri="{BB962C8B-B14F-4D97-AF65-F5344CB8AC3E}">
        <p14:creationId xmlns:p14="http://schemas.microsoft.com/office/powerpoint/2010/main" val="1585456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5D719-4D6F-BB01-249D-77F8114E2E5C}"/>
            </a:ext>
          </a:extLst>
        </p:cNvPr>
        <p:cNvGrpSpPr/>
        <p:nvPr/>
      </p:nvGrpSpPr>
      <p:grpSpPr>
        <a:xfrm>
          <a:off x="0" y="0"/>
          <a:ext cx="0" cy="0"/>
          <a:chOff x="0" y="0"/>
          <a:chExt cx="0" cy="0"/>
        </a:xfrm>
      </p:grpSpPr>
      <p:sp>
        <p:nvSpPr>
          <p:cNvPr id="3" name="Elipse 2">
            <a:extLst>
              <a:ext uri="{FF2B5EF4-FFF2-40B4-BE49-F238E27FC236}">
                <a16:creationId xmlns:a16="http://schemas.microsoft.com/office/drawing/2014/main" id="{831CE4EB-505D-E949-E28C-A80FDE50F1F9}"/>
              </a:ext>
            </a:extLst>
          </p:cNvPr>
          <p:cNvSpPr/>
          <p:nvPr/>
        </p:nvSpPr>
        <p:spPr>
          <a:xfrm>
            <a:off x="2880849" y="98322"/>
            <a:ext cx="6607277" cy="1465006"/>
          </a:xfrm>
          <a:prstGeom prst="ellipse">
            <a:avLst/>
          </a:prstGeom>
          <a:effectLst>
            <a:outerShdw blurRad="76200" dir="13500000" sy="23000" kx="1200000" algn="br" rotWithShape="0">
              <a:prstClr val="black">
                <a:alpha val="2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es-MX" sz="2000" b="1" dirty="0">
                <a:latin typeface="Times New Roman" panose="02020603050405020304" pitchFamily="18" charset="0"/>
                <a:cs typeface="Times New Roman" panose="02020603050405020304" pitchFamily="18" charset="0"/>
              </a:rPr>
              <a:t>¿QUÉ ES EL POPULISMO DESDE SU PERSPECTIVA TEÓRICA?</a:t>
            </a:r>
            <a:endParaRPr lang="es-US" sz="2000" dirty="0">
              <a:latin typeface="Times New Roman" panose="02020603050405020304" pitchFamily="18" charset="0"/>
              <a:cs typeface="Times New Roman" panose="02020603050405020304" pitchFamily="18" charset="0"/>
            </a:endParaRPr>
          </a:p>
        </p:txBody>
      </p:sp>
      <p:sp>
        <p:nvSpPr>
          <p:cNvPr id="5" name="Flecha: hacia abajo 4">
            <a:extLst>
              <a:ext uri="{FF2B5EF4-FFF2-40B4-BE49-F238E27FC236}">
                <a16:creationId xmlns:a16="http://schemas.microsoft.com/office/drawing/2014/main" id="{3186741D-6096-4E03-195D-4579EBC51959}"/>
              </a:ext>
            </a:extLst>
          </p:cNvPr>
          <p:cNvSpPr/>
          <p:nvPr/>
        </p:nvSpPr>
        <p:spPr>
          <a:xfrm>
            <a:off x="5083270" y="1700980"/>
            <a:ext cx="530941" cy="865239"/>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7" name="Flecha: hacia abajo 6">
            <a:extLst>
              <a:ext uri="{FF2B5EF4-FFF2-40B4-BE49-F238E27FC236}">
                <a16:creationId xmlns:a16="http://schemas.microsoft.com/office/drawing/2014/main" id="{233E6F1C-FDEA-CB7E-58E0-3348E5772685}"/>
              </a:ext>
            </a:extLst>
          </p:cNvPr>
          <p:cNvSpPr/>
          <p:nvPr/>
        </p:nvSpPr>
        <p:spPr>
          <a:xfrm>
            <a:off x="6730173" y="1700980"/>
            <a:ext cx="530941" cy="865239"/>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8" name="Rectángulo 7">
            <a:extLst>
              <a:ext uri="{FF2B5EF4-FFF2-40B4-BE49-F238E27FC236}">
                <a16:creationId xmlns:a16="http://schemas.microsoft.com/office/drawing/2014/main" id="{F39AC661-4F61-607C-E0CF-125CEBC66C8D}"/>
              </a:ext>
            </a:extLst>
          </p:cNvPr>
          <p:cNvSpPr/>
          <p:nvPr/>
        </p:nvSpPr>
        <p:spPr>
          <a:xfrm>
            <a:off x="2300747" y="2703871"/>
            <a:ext cx="7443020" cy="86523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rtlCol="0" anchor="ctr"/>
          <a:lstStyle/>
          <a:p>
            <a:pPr algn="ctr"/>
            <a:r>
              <a:rPr lang="es-MX" b="1" dirty="0">
                <a:latin typeface="Times New Roman" panose="02020603050405020304" pitchFamily="18" charset="0"/>
                <a:cs typeface="Times New Roman" panose="02020603050405020304" pitchFamily="18" charset="0"/>
              </a:rPr>
              <a:t>   ABORDAR EL POPULISMO DESDE CUATRO POSICIONES ANALÍTICAS</a:t>
            </a:r>
            <a:endParaRPr lang="es-US" dirty="0">
              <a:latin typeface="Times New Roman" panose="02020603050405020304" pitchFamily="18" charset="0"/>
              <a:cs typeface="Times New Roman" panose="02020603050405020304" pitchFamily="18" charset="0"/>
            </a:endParaRPr>
          </a:p>
        </p:txBody>
      </p:sp>
      <p:sp>
        <p:nvSpPr>
          <p:cNvPr id="10" name="Flecha: hacia abajo 9">
            <a:extLst>
              <a:ext uri="{FF2B5EF4-FFF2-40B4-BE49-F238E27FC236}">
                <a16:creationId xmlns:a16="http://schemas.microsoft.com/office/drawing/2014/main" id="{8DF2DF9A-87B2-A78C-7EAA-EE6AEAA6F696}"/>
              </a:ext>
            </a:extLst>
          </p:cNvPr>
          <p:cNvSpPr/>
          <p:nvPr/>
        </p:nvSpPr>
        <p:spPr>
          <a:xfrm>
            <a:off x="3753467" y="4016474"/>
            <a:ext cx="929139" cy="865239"/>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12" name="Flecha: hacia abajo 11">
            <a:extLst>
              <a:ext uri="{FF2B5EF4-FFF2-40B4-BE49-F238E27FC236}">
                <a16:creationId xmlns:a16="http://schemas.microsoft.com/office/drawing/2014/main" id="{9E3D3D14-3828-280C-AA8D-3238F91F8171}"/>
              </a:ext>
            </a:extLst>
          </p:cNvPr>
          <p:cNvSpPr/>
          <p:nvPr/>
        </p:nvSpPr>
        <p:spPr>
          <a:xfrm>
            <a:off x="7261114" y="4016473"/>
            <a:ext cx="929139" cy="865239"/>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13" name="Flecha: doblada hacia arriba 12">
            <a:extLst>
              <a:ext uri="{FF2B5EF4-FFF2-40B4-BE49-F238E27FC236}">
                <a16:creationId xmlns:a16="http://schemas.microsoft.com/office/drawing/2014/main" id="{FA616C72-9BEE-ED4C-99FF-17C5E12E037D}"/>
              </a:ext>
            </a:extLst>
          </p:cNvPr>
          <p:cNvSpPr/>
          <p:nvPr/>
        </p:nvSpPr>
        <p:spPr>
          <a:xfrm flipV="1">
            <a:off x="9920746" y="2996379"/>
            <a:ext cx="1435509" cy="1885335"/>
          </a:xfrm>
          <a:prstGeom prst="bentUpArrow">
            <a:avLst/>
          </a:prstGeom>
          <a:effectLst>
            <a:innerShdw blurRad="63500" dist="50800" dir="5400000">
              <a:prstClr val="black">
                <a:alpha val="50000"/>
              </a:prstClr>
            </a:inn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s-US"/>
          </a:p>
        </p:txBody>
      </p:sp>
      <p:sp>
        <p:nvSpPr>
          <p:cNvPr id="15" name="Flecha: doblada hacia arriba 14">
            <a:extLst>
              <a:ext uri="{FF2B5EF4-FFF2-40B4-BE49-F238E27FC236}">
                <a16:creationId xmlns:a16="http://schemas.microsoft.com/office/drawing/2014/main" id="{218B1CE2-8C05-345E-BAC6-B4D9F01FC5E7}"/>
              </a:ext>
            </a:extLst>
          </p:cNvPr>
          <p:cNvSpPr/>
          <p:nvPr/>
        </p:nvSpPr>
        <p:spPr>
          <a:xfrm flipH="1" flipV="1">
            <a:off x="589929" y="2996377"/>
            <a:ext cx="1435511" cy="1885338"/>
          </a:xfrm>
          <a:prstGeom prst="bentUpArrow">
            <a:avLst/>
          </a:prstGeom>
          <a:effectLst>
            <a:innerShdw blurRad="63500" dist="50800" dir="5400000">
              <a:prstClr val="black">
                <a:alpha val="50000"/>
              </a:prstClr>
            </a:inn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s-US" dirty="0"/>
          </a:p>
        </p:txBody>
      </p:sp>
      <p:sp>
        <p:nvSpPr>
          <p:cNvPr id="16" name="Rectángulo 15">
            <a:extLst>
              <a:ext uri="{FF2B5EF4-FFF2-40B4-BE49-F238E27FC236}">
                <a16:creationId xmlns:a16="http://schemas.microsoft.com/office/drawing/2014/main" id="{C2C80F87-EA0D-249C-E9D8-71D25094CDA6}"/>
              </a:ext>
            </a:extLst>
          </p:cNvPr>
          <p:cNvSpPr/>
          <p:nvPr/>
        </p:nvSpPr>
        <p:spPr>
          <a:xfrm>
            <a:off x="3352797" y="5043948"/>
            <a:ext cx="1868131" cy="717755"/>
          </a:xfrm>
          <a:prstGeom prst="rect">
            <a:avLst/>
          </a:prstGeom>
          <a:solidFill>
            <a:schemeClr val="tx2">
              <a:lumMod val="50000"/>
              <a:lumOff val="50000"/>
            </a:schemeClr>
          </a:solidFill>
          <a:effectLst>
            <a:outerShdw blurRad="50800" dist="50800" dir="5400000" algn="ctr" rotWithShape="0">
              <a:srgbClr val="FF0000"/>
            </a:outerShdw>
          </a:effectLst>
          <a:scene3d>
            <a:camera prst="perspectiveFront"/>
            <a:lightRig rig="threePt" dir="t"/>
          </a:scene3d>
          <a:sp3d prstMaterial="dkEdge">
            <a:bevelB w="139700" prst="cross"/>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MX" b="1" dirty="0">
                <a:latin typeface="Times New Roman" panose="02020603050405020304" pitchFamily="18" charset="0"/>
                <a:cs typeface="Times New Roman" panose="02020603050405020304" pitchFamily="18" charset="0"/>
              </a:rPr>
              <a:t>ESTRATÉGICO</a:t>
            </a:r>
            <a:endParaRPr lang="es-US" dirty="0">
              <a:latin typeface="Times New Roman" panose="02020603050405020304" pitchFamily="18" charset="0"/>
              <a:cs typeface="Times New Roman" panose="02020603050405020304" pitchFamily="18" charset="0"/>
            </a:endParaRPr>
          </a:p>
        </p:txBody>
      </p:sp>
      <p:sp>
        <p:nvSpPr>
          <p:cNvPr id="24" name="Rectángulo 23">
            <a:extLst>
              <a:ext uri="{FF2B5EF4-FFF2-40B4-BE49-F238E27FC236}">
                <a16:creationId xmlns:a16="http://schemas.microsoft.com/office/drawing/2014/main" id="{65752050-C90C-3764-55A2-D8E2FDC91256}"/>
              </a:ext>
            </a:extLst>
          </p:cNvPr>
          <p:cNvSpPr/>
          <p:nvPr/>
        </p:nvSpPr>
        <p:spPr>
          <a:xfrm>
            <a:off x="221224" y="5043945"/>
            <a:ext cx="1730472" cy="717755"/>
          </a:xfrm>
          <a:prstGeom prst="rect">
            <a:avLst/>
          </a:prstGeom>
          <a:solidFill>
            <a:schemeClr val="tx2">
              <a:lumMod val="50000"/>
              <a:lumOff val="50000"/>
            </a:schemeClr>
          </a:solidFill>
          <a:effectLst>
            <a:outerShdw blurRad="50800" dist="50800" dir="5400000" algn="ctr" rotWithShape="0">
              <a:srgbClr val="FF0000"/>
            </a:outerShdw>
          </a:effectLst>
          <a:scene3d>
            <a:camera prst="perspectiveFront"/>
            <a:lightRig rig="threePt" dir="t"/>
          </a:scene3d>
          <a:sp3d prstMaterial="dkEdge">
            <a:bevelB w="139700" prst="cross"/>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MX" b="1" dirty="0"/>
              <a:t> </a:t>
            </a:r>
            <a:r>
              <a:rPr lang="es-MX" b="1" dirty="0">
                <a:latin typeface="Times New Roman" panose="02020603050405020304" pitchFamily="18" charset="0"/>
                <a:cs typeface="Times New Roman" panose="02020603050405020304" pitchFamily="18" charset="0"/>
              </a:rPr>
              <a:t>IDEACIONAL</a:t>
            </a:r>
            <a:endParaRPr lang="es-US" dirty="0">
              <a:latin typeface="Times New Roman" panose="02020603050405020304" pitchFamily="18" charset="0"/>
              <a:cs typeface="Times New Roman" panose="02020603050405020304" pitchFamily="18" charset="0"/>
            </a:endParaRPr>
          </a:p>
        </p:txBody>
      </p:sp>
      <p:sp>
        <p:nvSpPr>
          <p:cNvPr id="26" name="Rectángulo 25">
            <a:extLst>
              <a:ext uri="{FF2B5EF4-FFF2-40B4-BE49-F238E27FC236}">
                <a16:creationId xmlns:a16="http://schemas.microsoft.com/office/drawing/2014/main" id="{FD3E7129-26E3-F390-6026-2C51683EB37F}"/>
              </a:ext>
            </a:extLst>
          </p:cNvPr>
          <p:cNvSpPr/>
          <p:nvPr/>
        </p:nvSpPr>
        <p:spPr>
          <a:xfrm>
            <a:off x="6860447" y="5043946"/>
            <a:ext cx="1730472" cy="717755"/>
          </a:xfrm>
          <a:prstGeom prst="rect">
            <a:avLst/>
          </a:prstGeom>
          <a:solidFill>
            <a:schemeClr val="tx2">
              <a:lumMod val="50000"/>
              <a:lumOff val="50000"/>
            </a:schemeClr>
          </a:solidFill>
          <a:effectLst>
            <a:outerShdw blurRad="50800" dist="50800" dir="5400000" algn="ctr" rotWithShape="0">
              <a:srgbClr val="FF0000"/>
            </a:outerShdw>
          </a:effectLst>
          <a:scene3d>
            <a:camera prst="perspectiveFront"/>
            <a:lightRig rig="threePt" dir="t"/>
          </a:scene3d>
          <a:sp3d prstMaterial="dkEdge">
            <a:bevelB w="139700" prst="cross"/>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b="1" dirty="0">
                <a:latin typeface="Times New Roman" panose="02020603050405020304" pitchFamily="18" charset="0"/>
                <a:cs typeface="Times New Roman" panose="02020603050405020304" pitchFamily="18" charset="0"/>
              </a:rPr>
              <a:t>ESTILO POLÍTICO</a:t>
            </a:r>
            <a:endParaRPr lang="es-US" dirty="0">
              <a:latin typeface="Times New Roman" panose="02020603050405020304" pitchFamily="18" charset="0"/>
              <a:cs typeface="Times New Roman" panose="02020603050405020304" pitchFamily="18" charset="0"/>
            </a:endParaRPr>
          </a:p>
        </p:txBody>
      </p:sp>
      <p:sp>
        <p:nvSpPr>
          <p:cNvPr id="28" name="Rectángulo 27">
            <a:extLst>
              <a:ext uri="{FF2B5EF4-FFF2-40B4-BE49-F238E27FC236}">
                <a16:creationId xmlns:a16="http://schemas.microsoft.com/office/drawing/2014/main" id="{C1E569CD-A6EC-22D1-811A-AC99AE86E13C}"/>
              </a:ext>
            </a:extLst>
          </p:cNvPr>
          <p:cNvSpPr/>
          <p:nvPr/>
        </p:nvSpPr>
        <p:spPr>
          <a:xfrm>
            <a:off x="9665110" y="5043947"/>
            <a:ext cx="2168006" cy="717755"/>
          </a:xfrm>
          <a:prstGeom prst="rect">
            <a:avLst/>
          </a:prstGeom>
          <a:solidFill>
            <a:schemeClr val="tx2">
              <a:lumMod val="50000"/>
              <a:lumOff val="50000"/>
            </a:schemeClr>
          </a:solidFill>
          <a:effectLst>
            <a:outerShdw blurRad="50800" dist="50800" dir="5400000" algn="ctr" rotWithShape="0">
              <a:srgbClr val="FF0000"/>
            </a:outerShdw>
          </a:effectLst>
          <a:scene3d>
            <a:camera prst="perspectiveFront"/>
            <a:lightRig rig="threePt" dir="t"/>
          </a:scene3d>
          <a:sp3d prstMaterial="dkEdge">
            <a:bevelB w="139700" prst="cross"/>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1600" b="1" dirty="0">
                <a:latin typeface="Times New Roman" panose="02020603050405020304" pitchFamily="18" charset="0"/>
                <a:cs typeface="Times New Roman" panose="02020603050405020304" pitchFamily="18" charset="0"/>
              </a:rPr>
              <a:t>CONSTRUCTIVISTA O DISCURSIVO</a:t>
            </a:r>
            <a:endParaRPr lang="es-US" sz="1600" dirty="0">
              <a:latin typeface="Times New Roman" panose="02020603050405020304" pitchFamily="18" charset="0"/>
              <a:cs typeface="Times New Roman" panose="02020603050405020304" pitchFamily="18" charset="0"/>
            </a:endParaRPr>
          </a:p>
        </p:txBody>
      </p:sp>
      <p:sp>
        <p:nvSpPr>
          <p:cNvPr id="29" name="Flecha: hacia abajo 28">
            <a:extLst>
              <a:ext uri="{FF2B5EF4-FFF2-40B4-BE49-F238E27FC236}">
                <a16:creationId xmlns:a16="http://schemas.microsoft.com/office/drawing/2014/main" id="{5D7F33E1-D89F-5112-FBD0-35B604E2DA05}"/>
              </a:ext>
            </a:extLst>
          </p:cNvPr>
          <p:cNvSpPr/>
          <p:nvPr/>
        </p:nvSpPr>
        <p:spPr>
          <a:xfrm>
            <a:off x="884903" y="5978013"/>
            <a:ext cx="353962" cy="471948"/>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a:p>
        </p:txBody>
      </p:sp>
      <p:sp>
        <p:nvSpPr>
          <p:cNvPr id="31" name="Flecha: hacia abajo 30">
            <a:extLst>
              <a:ext uri="{FF2B5EF4-FFF2-40B4-BE49-F238E27FC236}">
                <a16:creationId xmlns:a16="http://schemas.microsoft.com/office/drawing/2014/main" id="{D40F8F3B-D86C-9507-4760-A1CE240A3534}"/>
              </a:ext>
            </a:extLst>
          </p:cNvPr>
          <p:cNvSpPr/>
          <p:nvPr/>
        </p:nvSpPr>
        <p:spPr>
          <a:xfrm>
            <a:off x="10702389" y="5963265"/>
            <a:ext cx="353962" cy="471948"/>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a:p>
        </p:txBody>
      </p:sp>
      <p:sp>
        <p:nvSpPr>
          <p:cNvPr id="33" name="Flecha: hacia abajo 32">
            <a:extLst>
              <a:ext uri="{FF2B5EF4-FFF2-40B4-BE49-F238E27FC236}">
                <a16:creationId xmlns:a16="http://schemas.microsoft.com/office/drawing/2014/main" id="{9CFDC5B9-B671-C368-DCA9-F9414D6CA7B1}"/>
              </a:ext>
            </a:extLst>
          </p:cNvPr>
          <p:cNvSpPr/>
          <p:nvPr/>
        </p:nvSpPr>
        <p:spPr>
          <a:xfrm>
            <a:off x="7548702" y="5933768"/>
            <a:ext cx="353962" cy="471948"/>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a:p>
        </p:txBody>
      </p:sp>
      <p:sp>
        <p:nvSpPr>
          <p:cNvPr id="35" name="Flecha: hacia abajo 34">
            <a:extLst>
              <a:ext uri="{FF2B5EF4-FFF2-40B4-BE49-F238E27FC236}">
                <a16:creationId xmlns:a16="http://schemas.microsoft.com/office/drawing/2014/main" id="{62C47A01-DA15-E718-AE5B-C2F2823276D3}"/>
              </a:ext>
            </a:extLst>
          </p:cNvPr>
          <p:cNvSpPr/>
          <p:nvPr/>
        </p:nvSpPr>
        <p:spPr>
          <a:xfrm>
            <a:off x="4041053" y="5963265"/>
            <a:ext cx="353962" cy="471948"/>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a:p>
        </p:txBody>
      </p:sp>
    </p:spTree>
    <p:extLst>
      <p:ext uri="{BB962C8B-B14F-4D97-AF65-F5344CB8AC3E}">
        <p14:creationId xmlns:p14="http://schemas.microsoft.com/office/powerpoint/2010/main" val="1894797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34BB6-D347-CD3F-B75E-19006BFEC7DD}"/>
            </a:ext>
          </a:extLst>
        </p:cNvPr>
        <p:cNvGrpSpPr/>
        <p:nvPr/>
      </p:nvGrpSpPr>
      <p:grpSpPr>
        <a:xfrm>
          <a:off x="0" y="0"/>
          <a:ext cx="0" cy="0"/>
          <a:chOff x="0" y="0"/>
          <a:chExt cx="0" cy="0"/>
        </a:xfrm>
      </p:grpSpPr>
      <p:sp>
        <p:nvSpPr>
          <p:cNvPr id="3" name="Rectángulo 2">
            <a:extLst>
              <a:ext uri="{FF2B5EF4-FFF2-40B4-BE49-F238E27FC236}">
                <a16:creationId xmlns:a16="http://schemas.microsoft.com/office/drawing/2014/main" id="{38F14E68-9CEF-E2F5-6164-7C79E695F0E1}"/>
              </a:ext>
            </a:extLst>
          </p:cNvPr>
          <p:cNvSpPr/>
          <p:nvPr/>
        </p:nvSpPr>
        <p:spPr>
          <a:xfrm>
            <a:off x="1322437" y="688255"/>
            <a:ext cx="1730472" cy="717755"/>
          </a:xfrm>
          <a:prstGeom prst="rect">
            <a:avLst/>
          </a:prstGeom>
          <a:solidFill>
            <a:schemeClr val="tx2">
              <a:lumMod val="50000"/>
              <a:lumOff val="50000"/>
            </a:schemeClr>
          </a:solidFill>
          <a:effectLst>
            <a:outerShdw blurRad="50800" dist="50800" dir="5400000" algn="ctr" rotWithShape="0">
              <a:srgbClr val="FF0000"/>
            </a:outerShdw>
          </a:effectLst>
          <a:scene3d>
            <a:camera prst="perspectiveFront"/>
            <a:lightRig rig="threePt" dir="t"/>
          </a:scene3d>
          <a:sp3d prstMaterial="dkEdge">
            <a:bevelB w="139700" prst="cross"/>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MX" b="1" dirty="0"/>
              <a:t> </a:t>
            </a:r>
            <a:r>
              <a:rPr lang="es-MX" b="1" dirty="0">
                <a:latin typeface="Times New Roman" panose="02020603050405020304" pitchFamily="18" charset="0"/>
                <a:cs typeface="Times New Roman" panose="02020603050405020304" pitchFamily="18" charset="0"/>
              </a:rPr>
              <a:t>IDEACIONAL</a:t>
            </a:r>
            <a:endParaRPr lang="es-US"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959F9243-49AC-C89C-7A36-6E4FD4A6BC3A}"/>
              </a:ext>
            </a:extLst>
          </p:cNvPr>
          <p:cNvSpPr txBox="1"/>
          <p:nvPr/>
        </p:nvSpPr>
        <p:spPr>
          <a:xfrm>
            <a:off x="1322437" y="2595716"/>
            <a:ext cx="10402528" cy="3043847"/>
          </a:xfrm>
          <a:prstGeom prst="rect">
            <a:avLst/>
          </a:prstGeom>
          <a:noFill/>
        </p:spPr>
        <p:txBody>
          <a:bodyPr wrap="square">
            <a:spAutoFit/>
          </a:bodyPr>
          <a:lstStyle/>
          <a:p>
            <a:pPr algn="just">
              <a:lnSpc>
                <a:spcPct val="107000"/>
              </a:lnSpc>
              <a:spcAft>
                <a:spcPts val="800"/>
              </a:spcAft>
            </a:pPr>
            <a:r>
              <a:rPr lang="es-MX" sz="2400" b="1" i="1" dirty="0">
                <a:latin typeface="Times New Roman" panose="02020603050405020304" pitchFamily="18" charset="0"/>
                <a:ea typeface="Calibri" panose="020F0502020204030204" pitchFamily="34" charset="0"/>
                <a:cs typeface="Times New Roman" panose="02020603050405020304" pitchFamily="18" charset="0"/>
              </a:rPr>
              <a:t>El ideacional, el más influyente, </a:t>
            </a:r>
          </a:p>
          <a:p>
            <a:pPr marL="342900" marR="0" lvl="0" indent="-342900" algn="just">
              <a:lnSpc>
                <a:spcPct val="107000"/>
              </a:lnSpc>
              <a:spcAft>
                <a:spcPts val="800"/>
              </a:spcAft>
              <a:buFont typeface="Symbol" panose="05050102010706020507" pitchFamily="18" charset="2"/>
              <a:buChar char=""/>
            </a:pPr>
            <a:r>
              <a:rPr lang="es-MX" sz="2400" dirty="0">
                <a:effectLst/>
                <a:latin typeface="Times New Roman" panose="02020603050405020304" pitchFamily="18" charset="0"/>
                <a:ea typeface="Calibri" panose="020F0502020204030204" pitchFamily="34" charset="0"/>
                <a:cs typeface="Times New Roman" panose="02020603050405020304" pitchFamily="18" charset="0"/>
              </a:rPr>
              <a:t>Surge a partir de los estudios de</a:t>
            </a:r>
            <a:r>
              <a:rPr lang="es-MX" sz="2400" b="1" i="1" dirty="0">
                <a:effectLst/>
                <a:latin typeface="Times New Roman" panose="02020603050405020304" pitchFamily="18" charset="0"/>
                <a:ea typeface="Calibri" panose="020F0502020204030204" pitchFamily="34" charset="0"/>
                <a:cs typeface="Times New Roman" panose="02020603050405020304" pitchFamily="18" charset="0"/>
              </a:rPr>
              <a:t> Salmoran (2021), Meléndez (2022) y sobre todo de Mudde y Rovira Kaltwasser (2019):</a:t>
            </a:r>
            <a:endParaRPr lang="es-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07000"/>
              </a:lnSpc>
              <a:spcAft>
                <a:spcPts val="800"/>
              </a:spcAft>
              <a:buFont typeface="Wingdings" panose="05000000000000000000" pitchFamily="2" charset="2"/>
              <a:buChar char=""/>
            </a:pPr>
            <a:r>
              <a:rPr lang="es-MX" sz="2400" b="1" i="1" dirty="0">
                <a:effectLst/>
                <a:latin typeface="Times New Roman" panose="02020603050405020304" pitchFamily="18" charset="0"/>
                <a:ea typeface="Calibri" panose="020F0502020204030204" pitchFamily="34" charset="0"/>
                <a:cs typeface="Times New Roman" panose="02020603050405020304" pitchFamily="18" charset="0"/>
              </a:rPr>
              <a:t>Ideología delgada</a:t>
            </a:r>
            <a:r>
              <a:rPr lang="es-MX" sz="2400" i="1" dirty="0">
                <a:effectLst/>
                <a:latin typeface="Times New Roman" panose="02020603050405020304" pitchFamily="18" charset="0"/>
                <a:ea typeface="Calibri" panose="020F0502020204030204" pitchFamily="34" charset="0"/>
                <a:cs typeface="Times New Roman" panose="02020603050405020304" pitchFamily="18" charset="0"/>
              </a:rPr>
              <a:t>, que considera a la </a:t>
            </a:r>
            <a:r>
              <a:rPr lang="es-MX" sz="2400" b="1" i="1" dirty="0">
                <a:effectLst/>
                <a:latin typeface="Times New Roman" panose="02020603050405020304" pitchFamily="18" charset="0"/>
                <a:ea typeface="Calibri" panose="020F0502020204030204" pitchFamily="34" charset="0"/>
                <a:cs typeface="Times New Roman" panose="02020603050405020304" pitchFamily="18" charset="0"/>
              </a:rPr>
              <a:t>sociedad dividida básicamente en dos campos homogéneos y antagónicos</a:t>
            </a:r>
            <a:r>
              <a:rPr lang="es-MX" sz="2400" i="1" dirty="0">
                <a:effectLst/>
                <a:latin typeface="Times New Roman" panose="02020603050405020304" pitchFamily="18" charset="0"/>
                <a:ea typeface="Calibri" panose="020F0502020204030204" pitchFamily="34" charset="0"/>
                <a:cs typeface="Times New Roman" panose="02020603050405020304" pitchFamily="18" charset="0"/>
              </a:rPr>
              <a:t>, el "</a:t>
            </a:r>
            <a:r>
              <a:rPr lang="es-MX" sz="2400" b="1" i="1" dirty="0">
                <a:effectLst/>
                <a:latin typeface="Times New Roman" panose="02020603050405020304" pitchFamily="18" charset="0"/>
                <a:ea typeface="Calibri" panose="020F0502020204030204" pitchFamily="34" charset="0"/>
                <a:cs typeface="Times New Roman" panose="02020603050405020304" pitchFamily="18" charset="0"/>
              </a:rPr>
              <a:t>pueblo puro"</a:t>
            </a:r>
            <a:r>
              <a:rPr lang="es-MX" sz="2400" i="1" dirty="0">
                <a:effectLst/>
                <a:latin typeface="Times New Roman" panose="02020603050405020304" pitchFamily="18" charset="0"/>
                <a:ea typeface="Calibri" panose="020F0502020204030204" pitchFamily="34" charset="0"/>
                <a:cs typeface="Times New Roman" panose="02020603050405020304" pitchFamily="18" charset="0"/>
              </a:rPr>
              <a:t> frente a la "</a:t>
            </a:r>
            <a:r>
              <a:rPr lang="es-MX" sz="2400" b="1" i="1" dirty="0">
                <a:effectLst/>
                <a:latin typeface="Times New Roman" panose="02020603050405020304" pitchFamily="18" charset="0"/>
                <a:ea typeface="Calibri" panose="020F0502020204030204" pitchFamily="34" charset="0"/>
                <a:cs typeface="Times New Roman" panose="02020603050405020304" pitchFamily="18" charset="0"/>
              </a:rPr>
              <a:t>élite corrupta"</a:t>
            </a:r>
            <a:r>
              <a:rPr lang="es-MX" sz="2400" i="1" dirty="0">
                <a:effectLst/>
                <a:latin typeface="Times New Roman" panose="02020603050405020304" pitchFamily="18" charset="0"/>
                <a:ea typeface="Calibri" panose="020F0502020204030204" pitchFamily="34" charset="0"/>
                <a:cs typeface="Times New Roman" panose="02020603050405020304" pitchFamily="18" charset="0"/>
              </a:rPr>
              <a:t>, y que sostiene que la </a:t>
            </a:r>
            <a:r>
              <a:rPr lang="es-MX" sz="2400" b="1" i="1" dirty="0">
                <a:effectLst/>
                <a:latin typeface="Times New Roman" panose="02020603050405020304" pitchFamily="18" charset="0"/>
                <a:ea typeface="Calibri" panose="020F0502020204030204" pitchFamily="34" charset="0"/>
                <a:cs typeface="Times New Roman" panose="02020603050405020304" pitchFamily="18" charset="0"/>
              </a:rPr>
              <a:t>política debe ser la expresión de la voluntad general del pueblo.</a:t>
            </a:r>
            <a:endParaRPr lang="es-US"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Flecha: hacia abajo 6">
            <a:extLst>
              <a:ext uri="{FF2B5EF4-FFF2-40B4-BE49-F238E27FC236}">
                <a16:creationId xmlns:a16="http://schemas.microsoft.com/office/drawing/2014/main" id="{A482702C-D73F-27BF-4801-D7F17A6B5C57}"/>
              </a:ext>
            </a:extLst>
          </p:cNvPr>
          <p:cNvSpPr/>
          <p:nvPr/>
        </p:nvSpPr>
        <p:spPr>
          <a:xfrm>
            <a:off x="1892704" y="1641986"/>
            <a:ext cx="614521" cy="717754"/>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a:p>
        </p:txBody>
      </p:sp>
    </p:spTree>
    <p:extLst>
      <p:ext uri="{BB962C8B-B14F-4D97-AF65-F5344CB8AC3E}">
        <p14:creationId xmlns:p14="http://schemas.microsoft.com/office/powerpoint/2010/main" val="1806283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E2B93-CC0B-FA7C-4479-AA306D1C3C35}"/>
            </a:ext>
          </a:extLst>
        </p:cNvPr>
        <p:cNvGrpSpPr/>
        <p:nvPr/>
      </p:nvGrpSpPr>
      <p:grpSpPr>
        <a:xfrm>
          <a:off x="0" y="0"/>
          <a:ext cx="0" cy="0"/>
          <a:chOff x="0" y="0"/>
          <a:chExt cx="0" cy="0"/>
        </a:xfrm>
      </p:grpSpPr>
      <p:sp>
        <p:nvSpPr>
          <p:cNvPr id="3" name="Rectángulo 2">
            <a:extLst>
              <a:ext uri="{FF2B5EF4-FFF2-40B4-BE49-F238E27FC236}">
                <a16:creationId xmlns:a16="http://schemas.microsoft.com/office/drawing/2014/main" id="{12C81077-EAA3-C75C-B6C2-5083E658E6C4}"/>
              </a:ext>
            </a:extLst>
          </p:cNvPr>
          <p:cNvSpPr/>
          <p:nvPr/>
        </p:nvSpPr>
        <p:spPr>
          <a:xfrm>
            <a:off x="776752" y="636789"/>
            <a:ext cx="1877957" cy="717755"/>
          </a:xfrm>
          <a:prstGeom prst="rect">
            <a:avLst/>
          </a:prstGeom>
          <a:solidFill>
            <a:schemeClr val="tx2">
              <a:lumMod val="50000"/>
              <a:lumOff val="50000"/>
            </a:schemeClr>
          </a:solidFill>
          <a:effectLst>
            <a:outerShdw blurRad="50800" dist="50800" dir="5400000" algn="ctr" rotWithShape="0">
              <a:srgbClr val="FF0000"/>
            </a:outerShdw>
          </a:effectLst>
          <a:scene3d>
            <a:camera prst="perspectiveFront"/>
            <a:lightRig rig="threePt" dir="t"/>
          </a:scene3d>
          <a:sp3d prstMaterial="dkEdge">
            <a:bevelB w="139700" prst="cross"/>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MX" b="1" dirty="0">
                <a:latin typeface="Times New Roman" panose="02020603050405020304" pitchFamily="18" charset="0"/>
                <a:cs typeface="Times New Roman" panose="02020603050405020304" pitchFamily="18" charset="0"/>
              </a:rPr>
              <a:t>ESTRATÉGICO</a:t>
            </a:r>
            <a:endParaRPr lang="es-US" dirty="0">
              <a:latin typeface="Times New Roman" panose="02020603050405020304" pitchFamily="18" charset="0"/>
              <a:cs typeface="Times New Roman" panose="02020603050405020304" pitchFamily="18" charset="0"/>
            </a:endParaRPr>
          </a:p>
        </p:txBody>
      </p:sp>
      <p:sp>
        <p:nvSpPr>
          <p:cNvPr id="5" name="Flecha: hacia abajo 4">
            <a:extLst>
              <a:ext uri="{FF2B5EF4-FFF2-40B4-BE49-F238E27FC236}">
                <a16:creationId xmlns:a16="http://schemas.microsoft.com/office/drawing/2014/main" id="{6CEB658F-2C98-0A63-3B5A-829E8D04A56E}"/>
              </a:ext>
            </a:extLst>
          </p:cNvPr>
          <p:cNvSpPr/>
          <p:nvPr/>
        </p:nvSpPr>
        <p:spPr>
          <a:xfrm>
            <a:off x="1334728" y="1645026"/>
            <a:ext cx="614521" cy="717754"/>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a:p>
        </p:txBody>
      </p:sp>
      <p:sp>
        <p:nvSpPr>
          <p:cNvPr id="7" name="CuadroTexto 6">
            <a:extLst>
              <a:ext uri="{FF2B5EF4-FFF2-40B4-BE49-F238E27FC236}">
                <a16:creationId xmlns:a16="http://schemas.microsoft.com/office/drawing/2014/main" id="{55D7D135-7070-0F06-C861-F9384CF5472C}"/>
              </a:ext>
            </a:extLst>
          </p:cNvPr>
          <p:cNvSpPr txBox="1"/>
          <p:nvPr/>
        </p:nvSpPr>
        <p:spPr>
          <a:xfrm>
            <a:off x="776753" y="2653263"/>
            <a:ext cx="10454149" cy="3043847"/>
          </a:xfrm>
          <a:prstGeom prst="rect">
            <a:avLst/>
          </a:prstGeom>
          <a:noFill/>
        </p:spPr>
        <p:txBody>
          <a:bodyPr wrap="square">
            <a:spAutoFit/>
          </a:bodyPr>
          <a:lstStyle/>
          <a:p>
            <a:pPr marR="0" lvl="0" algn="just">
              <a:lnSpc>
                <a:spcPct val="107000"/>
              </a:lnSpc>
              <a:spcAft>
                <a:spcPts val="800"/>
              </a:spcAft>
            </a:pPr>
            <a:r>
              <a:rPr lang="es-MX" sz="2400" dirty="0">
                <a:effectLst/>
                <a:latin typeface="Times New Roman" panose="02020603050405020304" pitchFamily="18" charset="0"/>
                <a:ea typeface="Calibri" panose="020F0502020204030204" pitchFamily="34" charset="0"/>
                <a:cs typeface="Times New Roman" panose="02020603050405020304" pitchFamily="18" charset="0"/>
              </a:rPr>
              <a:t>El </a:t>
            </a:r>
            <a:r>
              <a:rPr lang="es-MX" sz="2400" b="1" i="1" dirty="0">
                <a:effectLst/>
                <a:latin typeface="Times New Roman" panose="02020603050405020304" pitchFamily="18" charset="0"/>
                <a:ea typeface="Calibri" panose="020F0502020204030204" pitchFamily="34" charset="0"/>
                <a:cs typeface="Times New Roman" panose="02020603050405020304" pitchFamily="18" charset="0"/>
              </a:rPr>
              <a:t>estratégico</a:t>
            </a:r>
            <a:r>
              <a:rPr lang="es-MX" sz="2400" dirty="0">
                <a:effectLst/>
                <a:latin typeface="Times New Roman" panose="02020603050405020304" pitchFamily="18" charset="0"/>
                <a:ea typeface="Calibri" panose="020F0502020204030204" pitchFamily="34" charset="0"/>
                <a:cs typeface="Times New Roman" panose="02020603050405020304" pitchFamily="18" charset="0"/>
              </a:rPr>
              <a:t>, que define al populismo como una estrategia:</a:t>
            </a:r>
            <a:endParaRPr lang="es-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07000"/>
              </a:lnSpc>
              <a:spcAft>
                <a:spcPts val="800"/>
              </a:spcAft>
              <a:buFont typeface="Symbol" panose="05050102010706020507" pitchFamily="18" charset="2"/>
              <a:buChar char=""/>
            </a:pPr>
            <a:r>
              <a:rPr lang="es-MX" sz="2400" dirty="0">
                <a:effectLst/>
                <a:latin typeface="Times New Roman" panose="02020603050405020304" pitchFamily="18" charset="0"/>
                <a:ea typeface="Calibri" panose="020F0502020204030204" pitchFamily="34" charset="0"/>
                <a:cs typeface="Times New Roman" panose="02020603050405020304" pitchFamily="18" charset="0"/>
              </a:rPr>
              <a:t>Sustentada en las investigaciones de </a:t>
            </a:r>
            <a:r>
              <a:rPr lang="es-MX" sz="2400" b="1" dirty="0" err="1">
                <a:effectLst/>
                <a:latin typeface="Times New Roman" panose="02020603050405020304" pitchFamily="18" charset="0"/>
                <a:ea typeface="Calibri" panose="020F0502020204030204" pitchFamily="34" charset="0"/>
                <a:cs typeface="Times New Roman" panose="02020603050405020304" pitchFamily="18" charset="0"/>
              </a:rPr>
              <a:t>De</a:t>
            </a:r>
            <a:r>
              <a:rPr lang="es-MX" sz="2400" b="1" dirty="0">
                <a:effectLst/>
                <a:latin typeface="Times New Roman" panose="02020603050405020304" pitchFamily="18" charset="0"/>
                <a:ea typeface="Calibri" panose="020F0502020204030204" pitchFamily="34" charset="0"/>
                <a:cs typeface="Times New Roman" panose="02020603050405020304" pitchFamily="18" charset="0"/>
              </a:rPr>
              <a:t> la Torre (2008) y Weyland (2004)</a:t>
            </a:r>
            <a:r>
              <a:rPr lang="es-MX" sz="2400" dirty="0">
                <a:effectLst/>
                <a:latin typeface="Times New Roman" panose="02020603050405020304" pitchFamily="18" charset="0"/>
                <a:ea typeface="Calibri" panose="020F0502020204030204" pitchFamily="34" charset="0"/>
                <a:cs typeface="Times New Roman" panose="02020603050405020304" pitchFamily="18" charset="0"/>
              </a:rPr>
              <a:t>. Este último considera que: </a:t>
            </a:r>
            <a:endParaRPr lang="es-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07000"/>
              </a:lnSpc>
              <a:spcAft>
                <a:spcPts val="800"/>
              </a:spcAft>
              <a:buFont typeface="Symbol" panose="05050102010706020507" pitchFamily="18" charset="2"/>
              <a:buChar char=""/>
            </a:pPr>
            <a:r>
              <a:rPr lang="es-MX" sz="2400" i="1" dirty="0">
                <a:effectLst/>
                <a:latin typeface="Times New Roman" panose="02020603050405020304" pitchFamily="18" charset="0"/>
                <a:ea typeface="Calibri" panose="020F0502020204030204" pitchFamily="34" charset="0"/>
                <a:cs typeface="Times New Roman" panose="02020603050405020304" pitchFamily="18" charset="0"/>
              </a:rPr>
              <a:t>El populismo es una </a:t>
            </a:r>
            <a:r>
              <a:rPr lang="es-MX" sz="2400" b="1" i="1" dirty="0">
                <a:effectLst/>
                <a:latin typeface="Times New Roman" panose="02020603050405020304" pitchFamily="18" charset="0"/>
                <a:ea typeface="Calibri" panose="020F0502020204030204" pitchFamily="34" charset="0"/>
                <a:cs typeface="Times New Roman" panose="02020603050405020304" pitchFamily="18" charset="0"/>
              </a:rPr>
              <a:t>estrategia política</a:t>
            </a:r>
            <a:r>
              <a:rPr lang="es-MX" sz="2400" i="1" dirty="0">
                <a:effectLst/>
                <a:latin typeface="Times New Roman" panose="02020603050405020304" pitchFamily="18" charset="0"/>
                <a:ea typeface="Calibri" panose="020F0502020204030204" pitchFamily="34" charset="0"/>
                <a:cs typeface="Times New Roman" panose="02020603050405020304" pitchFamily="18" charset="0"/>
              </a:rPr>
              <a:t> a través de la cual los l</a:t>
            </a:r>
            <a:r>
              <a:rPr lang="es-MX" sz="2400" b="1" i="1" dirty="0">
                <a:effectLst/>
                <a:latin typeface="Times New Roman" panose="02020603050405020304" pitchFamily="18" charset="0"/>
                <a:ea typeface="Calibri" panose="020F0502020204030204" pitchFamily="34" charset="0"/>
                <a:cs typeface="Times New Roman" panose="02020603050405020304" pitchFamily="18" charset="0"/>
              </a:rPr>
              <a:t>íderes personalistas buscan o ejercitan el poder de gobierno</a:t>
            </a:r>
            <a:r>
              <a:rPr lang="es-MX" sz="2400" i="1" dirty="0">
                <a:effectLst/>
                <a:latin typeface="Times New Roman" panose="02020603050405020304" pitchFamily="18" charset="0"/>
                <a:ea typeface="Calibri" panose="020F0502020204030204" pitchFamily="34" charset="0"/>
                <a:cs typeface="Times New Roman" panose="02020603050405020304" pitchFamily="18" charset="0"/>
              </a:rPr>
              <a:t> basados en el </a:t>
            </a:r>
            <a:r>
              <a:rPr lang="es-MX" sz="2400" b="1" i="1" dirty="0">
                <a:effectLst/>
                <a:latin typeface="Times New Roman" panose="02020603050405020304" pitchFamily="18" charset="0"/>
                <a:ea typeface="Calibri" panose="020F0502020204030204" pitchFamily="34" charset="0"/>
                <a:cs typeface="Times New Roman" panose="02020603050405020304" pitchFamily="18" charset="0"/>
              </a:rPr>
              <a:t>apoyo directo</a:t>
            </a:r>
            <a:r>
              <a:rPr lang="es-MX" sz="24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s-MX" sz="2400" b="1" i="1" dirty="0">
                <a:effectLst/>
                <a:latin typeface="Times New Roman" panose="02020603050405020304" pitchFamily="18" charset="0"/>
                <a:ea typeface="Calibri" panose="020F0502020204030204" pitchFamily="34" charset="0"/>
                <a:cs typeface="Times New Roman" panose="02020603050405020304" pitchFamily="18" charset="0"/>
              </a:rPr>
              <a:t>no mediado ni institucionalizado</a:t>
            </a:r>
            <a:r>
              <a:rPr lang="es-MX" sz="2400" i="1" dirty="0">
                <a:effectLst/>
                <a:latin typeface="Times New Roman" panose="02020603050405020304" pitchFamily="18" charset="0"/>
                <a:ea typeface="Calibri" panose="020F0502020204030204" pitchFamily="34" charset="0"/>
                <a:cs typeface="Times New Roman" panose="02020603050405020304" pitchFamily="18" charset="0"/>
              </a:rPr>
              <a:t>, de un </a:t>
            </a:r>
            <a:r>
              <a:rPr lang="es-MX" sz="2400" b="1" i="1" dirty="0">
                <a:effectLst/>
                <a:latin typeface="Times New Roman" panose="02020603050405020304" pitchFamily="18" charset="0"/>
                <a:ea typeface="Calibri" panose="020F0502020204030204" pitchFamily="34" charset="0"/>
                <a:cs typeface="Times New Roman" panose="02020603050405020304" pitchFamily="18" charset="0"/>
              </a:rPr>
              <a:t>gran número de seguidores que son principalmente desorganizados</a:t>
            </a:r>
            <a:r>
              <a:rPr lang="es-MX" sz="2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s-US"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61253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87767-ECD7-68ED-4B64-3E1C36594366}"/>
            </a:ext>
          </a:extLst>
        </p:cNvPr>
        <p:cNvGrpSpPr/>
        <p:nvPr/>
      </p:nvGrpSpPr>
      <p:grpSpPr>
        <a:xfrm>
          <a:off x="0" y="0"/>
          <a:ext cx="0" cy="0"/>
          <a:chOff x="0" y="0"/>
          <a:chExt cx="0" cy="0"/>
        </a:xfrm>
      </p:grpSpPr>
      <p:sp>
        <p:nvSpPr>
          <p:cNvPr id="3" name="Rectángulo 2">
            <a:extLst>
              <a:ext uri="{FF2B5EF4-FFF2-40B4-BE49-F238E27FC236}">
                <a16:creationId xmlns:a16="http://schemas.microsoft.com/office/drawing/2014/main" id="{4892AA28-7D2F-AAA0-9612-F4A58EBD3A50}"/>
              </a:ext>
            </a:extLst>
          </p:cNvPr>
          <p:cNvSpPr/>
          <p:nvPr/>
        </p:nvSpPr>
        <p:spPr>
          <a:xfrm>
            <a:off x="786581" y="545318"/>
            <a:ext cx="1730472" cy="717755"/>
          </a:xfrm>
          <a:prstGeom prst="rect">
            <a:avLst/>
          </a:prstGeom>
          <a:solidFill>
            <a:schemeClr val="tx2">
              <a:lumMod val="50000"/>
              <a:lumOff val="50000"/>
            </a:schemeClr>
          </a:solidFill>
          <a:effectLst>
            <a:outerShdw blurRad="50800" dist="50800" dir="5400000" algn="ctr" rotWithShape="0">
              <a:srgbClr val="FF0000"/>
            </a:outerShdw>
          </a:effectLst>
          <a:scene3d>
            <a:camera prst="perspectiveFront"/>
            <a:lightRig rig="threePt" dir="t"/>
          </a:scene3d>
          <a:sp3d prstMaterial="dkEdge">
            <a:bevelB w="139700" prst="cross"/>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b="1" dirty="0">
                <a:latin typeface="Times New Roman" panose="02020603050405020304" pitchFamily="18" charset="0"/>
                <a:cs typeface="Times New Roman" panose="02020603050405020304" pitchFamily="18" charset="0"/>
              </a:rPr>
              <a:t>ESTILO POLÍTICO</a:t>
            </a:r>
            <a:endParaRPr lang="es-US" dirty="0">
              <a:latin typeface="Times New Roman" panose="02020603050405020304" pitchFamily="18" charset="0"/>
              <a:cs typeface="Times New Roman" panose="02020603050405020304" pitchFamily="18" charset="0"/>
            </a:endParaRPr>
          </a:p>
        </p:txBody>
      </p:sp>
      <p:sp>
        <p:nvSpPr>
          <p:cNvPr id="5" name="Flecha: hacia abajo 4">
            <a:extLst>
              <a:ext uri="{FF2B5EF4-FFF2-40B4-BE49-F238E27FC236}">
                <a16:creationId xmlns:a16="http://schemas.microsoft.com/office/drawing/2014/main" id="{8B189A00-9FCF-2434-6233-F1F1EE135E85}"/>
              </a:ext>
            </a:extLst>
          </p:cNvPr>
          <p:cNvSpPr/>
          <p:nvPr/>
        </p:nvSpPr>
        <p:spPr>
          <a:xfrm>
            <a:off x="1344556" y="1452529"/>
            <a:ext cx="614521" cy="717754"/>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a:p>
        </p:txBody>
      </p:sp>
      <p:sp>
        <p:nvSpPr>
          <p:cNvPr id="7" name="CuadroTexto 6">
            <a:extLst>
              <a:ext uri="{FF2B5EF4-FFF2-40B4-BE49-F238E27FC236}">
                <a16:creationId xmlns:a16="http://schemas.microsoft.com/office/drawing/2014/main" id="{E6A5DF62-F099-907A-44E2-D099999B461F}"/>
              </a:ext>
            </a:extLst>
          </p:cNvPr>
          <p:cNvSpPr txBox="1"/>
          <p:nvPr/>
        </p:nvSpPr>
        <p:spPr>
          <a:xfrm>
            <a:off x="786581" y="2359740"/>
            <a:ext cx="10530348" cy="3651577"/>
          </a:xfrm>
          <a:prstGeom prst="rect">
            <a:avLst/>
          </a:prstGeom>
          <a:noFill/>
        </p:spPr>
        <p:txBody>
          <a:bodyPr wrap="square">
            <a:spAutoFit/>
          </a:bodyPr>
          <a:lstStyle/>
          <a:p>
            <a:pPr marR="0" lvl="0" algn="just">
              <a:lnSpc>
                <a:spcPct val="107000"/>
              </a:lnSpc>
              <a:spcAft>
                <a:spcPts val="800"/>
              </a:spcAft>
            </a:pPr>
            <a:r>
              <a:rPr lang="es-MX" dirty="0">
                <a:effectLst/>
                <a:latin typeface="Times New Roman" panose="02020603050405020304" pitchFamily="18" charset="0"/>
                <a:ea typeface="Calibri" panose="020F0502020204030204" pitchFamily="34" charset="0"/>
                <a:cs typeface="Times New Roman" panose="02020603050405020304" pitchFamily="18" charset="0"/>
              </a:rPr>
              <a:t>El de </a:t>
            </a:r>
            <a:r>
              <a:rPr lang="es-MX" b="1" i="1" u="sng" dirty="0">
                <a:effectLst/>
                <a:latin typeface="Times New Roman" panose="02020603050405020304" pitchFamily="18" charset="0"/>
                <a:ea typeface="Calibri" panose="020F0502020204030204" pitchFamily="34" charset="0"/>
                <a:cs typeface="Times New Roman" panose="02020603050405020304" pitchFamily="18" charset="0"/>
              </a:rPr>
              <a:t>estilo político</a:t>
            </a:r>
            <a:r>
              <a:rPr lang="es-MX" dirty="0">
                <a:effectLst/>
                <a:latin typeface="Times New Roman" panose="02020603050405020304" pitchFamily="18" charset="0"/>
                <a:ea typeface="Calibri" panose="020F0502020204030204" pitchFamily="34" charset="0"/>
                <a:cs typeface="Times New Roman" panose="02020603050405020304" pitchFamily="18" charset="0"/>
              </a:rPr>
              <a:t>, define al populismo como:</a:t>
            </a:r>
            <a:endParaRPr lang="es-US"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07000"/>
              </a:lnSpc>
              <a:spcAft>
                <a:spcPts val="800"/>
              </a:spcAft>
              <a:buFont typeface="Symbol" panose="05050102010706020507" pitchFamily="18" charset="2"/>
              <a:buChar char=""/>
            </a:pPr>
            <a:r>
              <a:rPr lang="es-MX" dirty="0">
                <a:effectLst/>
                <a:latin typeface="Times New Roman" panose="02020603050405020304" pitchFamily="18" charset="0"/>
                <a:ea typeface="Calibri" panose="020F0502020204030204" pitchFamily="34" charset="0"/>
                <a:cs typeface="Times New Roman" panose="02020603050405020304" pitchFamily="18" charset="0"/>
              </a:rPr>
              <a:t>Estilo performativo de hacer política y ejercer el poder para movilizar a las masas. </a:t>
            </a:r>
            <a:endParaRPr lang="es-US"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07000"/>
              </a:lnSpc>
              <a:spcAft>
                <a:spcPts val="800"/>
              </a:spcAft>
              <a:buFont typeface="Symbol" panose="05050102010706020507" pitchFamily="18" charset="2"/>
              <a:buChar char=""/>
            </a:pPr>
            <a:r>
              <a:rPr lang="es-MX" dirty="0">
                <a:effectLst/>
                <a:latin typeface="Times New Roman" panose="02020603050405020304" pitchFamily="18" charset="0"/>
                <a:ea typeface="Calibri" panose="020F0502020204030204" pitchFamily="34" charset="0"/>
                <a:cs typeface="Times New Roman" panose="02020603050405020304" pitchFamily="18" charset="0"/>
              </a:rPr>
              <a:t>Aquí se ubican los estudios </a:t>
            </a:r>
            <a:r>
              <a:rPr lang="es-MX" b="1" dirty="0">
                <a:effectLst/>
                <a:latin typeface="Times New Roman" panose="02020603050405020304" pitchFamily="18" charset="0"/>
                <a:ea typeface="Calibri" panose="020F0502020204030204" pitchFamily="34" charset="0"/>
                <a:cs typeface="Times New Roman" panose="02020603050405020304" pitchFamily="18" charset="0"/>
              </a:rPr>
              <a:t>de  Arditi (2009)  y  Moffit (2022)</a:t>
            </a:r>
            <a:r>
              <a:rPr lang="es-MX" dirty="0">
                <a:effectLst/>
                <a:latin typeface="Times New Roman" panose="02020603050405020304" pitchFamily="18" charset="0"/>
                <a:ea typeface="Calibri" panose="020F0502020204030204" pitchFamily="34" charset="0"/>
                <a:cs typeface="Times New Roman" panose="02020603050405020304" pitchFamily="18" charset="0"/>
              </a:rPr>
              <a:t>:</a:t>
            </a:r>
            <a:endParaRPr lang="es-US" dirty="0">
              <a:effectLst/>
              <a:latin typeface="Times New Roman" panose="02020603050405020304" pitchFamily="18" charset="0"/>
              <a:ea typeface="Calibri" panose="020F0502020204030204" pitchFamily="34" charset="0"/>
              <a:cs typeface="Times New Roman" panose="02020603050405020304" pitchFamily="18" charset="0"/>
            </a:endParaRPr>
          </a:p>
          <a:p>
            <a:pPr marL="180340" marR="0" algn="just">
              <a:lnSpc>
                <a:spcPct val="107000"/>
              </a:lnSpc>
              <a:spcAft>
                <a:spcPts val="800"/>
              </a:spcAft>
              <a:buNone/>
            </a:pPr>
            <a:r>
              <a:rPr lang="es-MX" dirty="0">
                <a:effectLst/>
                <a:latin typeface="Times New Roman" panose="02020603050405020304" pitchFamily="18" charset="0"/>
                <a:ea typeface="Calibri" panose="020F0502020204030204" pitchFamily="34" charset="0"/>
                <a:cs typeface="Times New Roman" panose="02020603050405020304" pitchFamily="18" charset="0"/>
              </a:rPr>
              <a:t>Para el primero, el populismo es:</a:t>
            </a:r>
            <a:endParaRPr lang="es-US"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07000"/>
              </a:lnSpc>
              <a:spcAft>
                <a:spcPts val="800"/>
              </a:spcAft>
              <a:buFont typeface="Wingdings" panose="05000000000000000000" pitchFamily="2" charset="2"/>
              <a:buChar char=""/>
            </a:pPr>
            <a:r>
              <a:rPr lang="es-MX" b="1" i="1" dirty="0">
                <a:effectLst/>
                <a:latin typeface="Times New Roman" panose="02020603050405020304" pitchFamily="18" charset="0"/>
                <a:ea typeface="Calibri" panose="020F0502020204030204" pitchFamily="34" charset="0"/>
                <a:cs typeface="Times New Roman" panose="02020603050405020304" pitchFamily="18" charset="0"/>
              </a:rPr>
              <a:t>Una etiqueta </a:t>
            </a:r>
            <a:r>
              <a:rPr lang="es-MX" i="1" dirty="0">
                <a:effectLst/>
                <a:latin typeface="Times New Roman" panose="02020603050405020304" pitchFamily="18" charset="0"/>
                <a:ea typeface="Calibri" panose="020F0502020204030204" pitchFamily="34" charset="0"/>
                <a:cs typeface="Times New Roman" panose="02020603050405020304" pitchFamily="18" charset="0"/>
              </a:rPr>
              <a:t>que se usa para </a:t>
            </a:r>
            <a:r>
              <a:rPr lang="es-MX" b="1" i="1" dirty="0">
                <a:effectLst/>
                <a:latin typeface="Times New Roman" panose="02020603050405020304" pitchFamily="18" charset="0"/>
                <a:ea typeface="Calibri" panose="020F0502020204030204" pitchFamily="34" charset="0"/>
                <a:cs typeface="Times New Roman" panose="02020603050405020304" pitchFamily="18" charset="0"/>
              </a:rPr>
              <a:t>analizar el estilo de los políticos</a:t>
            </a:r>
            <a:r>
              <a:rPr lang="es-MX" i="1" dirty="0">
                <a:effectLst/>
                <a:latin typeface="Times New Roman" panose="02020603050405020304" pitchFamily="18" charset="0"/>
                <a:ea typeface="Calibri" panose="020F0502020204030204" pitchFamily="34" charset="0"/>
                <a:cs typeface="Times New Roman" panose="02020603050405020304" pitchFamily="18" charset="0"/>
              </a:rPr>
              <a:t> que buscan </a:t>
            </a:r>
            <a:r>
              <a:rPr lang="es-MX" b="1" i="1" dirty="0">
                <a:effectLst/>
                <a:latin typeface="Times New Roman" panose="02020603050405020304" pitchFamily="18" charset="0"/>
                <a:ea typeface="Calibri" panose="020F0502020204030204" pitchFamily="34" charset="0"/>
                <a:cs typeface="Times New Roman" panose="02020603050405020304" pitchFamily="18" charset="0"/>
              </a:rPr>
              <a:t>congraciarse demagógicamente con el pueblo</a:t>
            </a:r>
            <a:r>
              <a:rPr lang="es-MX" i="1" dirty="0">
                <a:effectLst/>
                <a:latin typeface="Times New Roman" panose="02020603050405020304" pitchFamily="18" charset="0"/>
                <a:ea typeface="Calibri" panose="020F0502020204030204" pitchFamily="34" charset="0"/>
                <a:cs typeface="Times New Roman" panose="02020603050405020304" pitchFamily="18" charset="0"/>
              </a:rPr>
              <a:t> y </a:t>
            </a:r>
            <a:r>
              <a:rPr lang="es-MX" b="1" i="1" dirty="0">
                <a:effectLst/>
                <a:latin typeface="Times New Roman" panose="02020603050405020304" pitchFamily="18" charset="0"/>
                <a:ea typeface="Calibri" panose="020F0502020204030204" pitchFamily="34" charset="0"/>
                <a:cs typeface="Times New Roman" panose="02020603050405020304" pitchFamily="18" charset="0"/>
              </a:rPr>
              <a:t>manipulan las instituciones democráticas</a:t>
            </a:r>
            <a:r>
              <a:rPr lang="es-MX" i="1" dirty="0">
                <a:effectLst/>
                <a:latin typeface="Times New Roman" panose="02020603050405020304" pitchFamily="18" charset="0"/>
                <a:ea typeface="Calibri" panose="020F0502020204030204" pitchFamily="34" charset="0"/>
                <a:cs typeface="Times New Roman" panose="02020603050405020304" pitchFamily="18" charset="0"/>
              </a:rPr>
              <a:t> acorde a </a:t>
            </a:r>
            <a:r>
              <a:rPr lang="es-MX" b="1" i="1" dirty="0">
                <a:effectLst/>
                <a:latin typeface="Times New Roman" panose="02020603050405020304" pitchFamily="18" charset="0"/>
                <a:ea typeface="Calibri" panose="020F0502020204030204" pitchFamily="34" charset="0"/>
                <a:cs typeface="Times New Roman" panose="02020603050405020304" pitchFamily="18" charset="0"/>
              </a:rPr>
              <a:t>sus necesidades</a:t>
            </a:r>
            <a:r>
              <a:rPr lang="es-MX"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es-US" dirty="0">
              <a:effectLst/>
              <a:latin typeface="Times New Roman" panose="02020603050405020304" pitchFamily="18" charset="0"/>
              <a:ea typeface="Calibri" panose="020F0502020204030204" pitchFamily="34" charset="0"/>
              <a:cs typeface="Times New Roman" panose="02020603050405020304" pitchFamily="18" charset="0"/>
            </a:endParaRPr>
          </a:p>
          <a:p>
            <a:pPr marL="180340" marR="0" algn="just">
              <a:lnSpc>
                <a:spcPct val="107000"/>
              </a:lnSpc>
              <a:spcAft>
                <a:spcPts val="800"/>
              </a:spcAft>
              <a:buNone/>
            </a:pPr>
            <a:r>
              <a:rPr lang="es-MX" dirty="0">
                <a:effectLst/>
                <a:latin typeface="Times New Roman" panose="02020603050405020304" pitchFamily="18" charset="0"/>
                <a:ea typeface="Calibri" panose="020F0502020204030204" pitchFamily="34" charset="0"/>
                <a:cs typeface="Times New Roman" panose="02020603050405020304" pitchFamily="18" charset="0"/>
              </a:rPr>
              <a:t>El segundo:</a:t>
            </a:r>
            <a:endParaRPr lang="es-US"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07000"/>
              </a:lnSpc>
              <a:spcAft>
                <a:spcPts val="800"/>
              </a:spcAft>
              <a:buFont typeface="Wingdings" panose="05000000000000000000" pitchFamily="2" charset="2"/>
              <a:buChar char=""/>
            </a:pPr>
            <a:r>
              <a:rPr lang="es-MX" i="1" dirty="0">
                <a:effectLst/>
                <a:latin typeface="Times New Roman" panose="02020603050405020304" pitchFamily="18" charset="0"/>
                <a:ea typeface="Calibri" panose="020F0502020204030204" pitchFamily="34" charset="0"/>
                <a:cs typeface="Times New Roman" panose="02020603050405020304" pitchFamily="18" charset="0"/>
              </a:rPr>
              <a:t>Enfatiza en el </a:t>
            </a:r>
            <a:r>
              <a:rPr lang="es-MX" b="1" i="1" dirty="0">
                <a:effectLst/>
                <a:latin typeface="Times New Roman" panose="02020603050405020304" pitchFamily="18" charset="0"/>
                <a:ea typeface="Calibri" panose="020F0502020204030204" pitchFamily="34" charset="0"/>
                <a:cs typeface="Times New Roman" panose="02020603050405020304" pitchFamily="18" charset="0"/>
              </a:rPr>
              <a:t>estilo político </a:t>
            </a:r>
            <a:r>
              <a:rPr lang="es-MX" i="1" dirty="0">
                <a:effectLst/>
                <a:latin typeface="Times New Roman" panose="02020603050405020304" pitchFamily="18" charset="0"/>
                <a:ea typeface="Calibri" panose="020F0502020204030204" pitchFamily="34" charset="0"/>
                <a:cs typeface="Times New Roman" panose="02020603050405020304" pitchFamily="18" charset="0"/>
              </a:rPr>
              <a:t>que</a:t>
            </a:r>
            <a:r>
              <a:rPr lang="es-MX" b="1" i="1" dirty="0">
                <a:effectLst/>
                <a:latin typeface="Times New Roman" panose="02020603050405020304" pitchFamily="18" charset="0"/>
                <a:ea typeface="Calibri" panose="020F0502020204030204" pitchFamily="34" charset="0"/>
                <a:cs typeface="Times New Roman" panose="02020603050405020304" pitchFamily="18" charset="0"/>
              </a:rPr>
              <a:t> apela a contraponer pueblo y élite</a:t>
            </a:r>
            <a:r>
              <a:rPr lang="es-MX" i="1" dirty="0">
                <a:effectLst/>
                <a:latin typeface="Times New Roman" panose="02020603050405020304" pitchFamily="18" charset="0"/>
                <a:ea typeface="Calibri" panose="020F0502020204030204" pitchFamily="34" charset="0"/>
                <a:cs typeface="Times New Roman" panose="02020603050405020304" pitchFamily="18" charset="0"/>
              </a:rPr>
              <a:t>, y a la </a:t>
            </a:r>
            <a:r>
              <a:rPr lang="es-MX" b="1" i="1" dirty="0">
                <a:effectLst/>
                <a:latin typeface="Times New Roman" panose="02020603050405020304" pitchFamily="18" charset="0"/>
                <a:ea typeface="Calibri" panose="020F0502020204030204" pitchFamily="34" charset="0"/>
                <a:cs typeface="Times New Roman" panose="02020603050405020304" pitchFamily="18" charset="0"/>
              </a:rPr>
              <a:t>activación de significantes socioculturales por medio de actuaciones públicas</a:t>
            </a:r>
            <a:r>
              <a:rPr lang="es-MX" i="1" dirty="0">
                <a:effectLst/>
                <a:latin typeface="Times New Roman" panose="02020603050405020304" pitchFamily="18" charset="0"/>
                <a:ea typeface="Calibri" panose="020F0502020204030204" pitchFamily="34" charset="0"/>
                <a:cs typeface="Times New Roman" panose="02020603050405020304" pitchFamily="18" charset="0"/>
              </a:rPr>
              <a:t> mediante las cuales se construye la </a:t>
            </a:r>
            <a:r>
              <a:rPr lang="es-MX" b="1" i="1" dirty="0">
                <a:effectLst/>
                <a:latin typeface="Times New Roman" panose="02020603050405020304" pitchFamily="18" charset="0"/>
                <a:ea typeface="Calibri" panose="020F0502020204030204" pitchFamily="34" charset="0"/>
                <a:cs typeface="Times New Roman" panose="02020603050405020304" pitchFamily="18" charset="0"/>
              </a:rPr>
              <a:t>imagen de un líder carismático y demagógico.</a:t>
            </a:r>
            <a:endParaRPr lang="es-US"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77318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AC2B3-3FD4-E064-D433-170DC6F069B4}"/>
            </a:ext>
          </a:extLst>
        </p:cNvPr>
        <p:cNvGrpSpPr/>
        <p:nvPr/>
      </p:nvGrpSpPr>
      <p:grpSpPr>
        <a:xfrm>
          <a:off x="0" y="0"/>
          <a:ext cx="0" cy="0"/>
          <a:chOff x="0" y="0"/>
          <a:chExt cx="0" cy="0"/>
        </a:xfrm>
      </p:grpSpPr>
      <p:sp>
        <p:nvSpPr>
          <p:cNvPr id="3" name="Rectángulo 2">
            <a:extLst>
              <a:ext uri="{FF2B5EF4-FFF2-40B4-BE49-F238E27FC236}">
                <a16:creationId xmlns:a16="http://schemas.microsoft.com/office/drawing/2014/main" id="{8CAED6A1-B0F8-5877-18C0-823D6DB2F306}"/>
              </a:ext>
            </a:extLst>
          </p:cNvPr>
          <p:cNvSpPr/>
          <p:nvPr/>
        </p:nvSpPr>
        <p:spPr>
          <a:xfrm>
            <a:off x="914400" y="570269"/>
            <a:ext cx="2187671" cy="717755"/>
          </a:xfrm>
          <a:prstGeom prst="rect">
            <a:avLst/>
          </a:prstGeom>
          <a:solidFill>
            <a:schemeClr val="tx2">
              <a:lumMod val="50000"/>
              <a:lumOff val="50000"/>
            </a:schemeClr>
          </a:solidFill>
          <a:effectLst>
            <a:outerShdw blurRad="50800" dist="50800" dir="5400000" algn="ctr" rotWithShape="0">
              <a:srgbClr val="FF0000"/>
            </a:outerShdw>
          </a:effectLst>
          <a:scene3d>
            <a:camera prst="perspectiveFront"/>
            <a:lightRig rig="threePt" dir="t"/>
          </a:scene3d>
          <a:sp3d prstMaterial="dkEdge">
            <a:bevelB w="139700" prst="cross"/>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1600" b="1" dirty="0">
                <a:latin typeface="Times New Roman" panose="02020603050405020304" pitchFamily="18" charset="0"/>
                <a:cs typeface="Times New Roman" panose="02020603050405020304" pitchFamily="18" charset="0"/>
              </a:rPr>
              <a:t>CONSTRUCTIVISTA O DISCURSIVO</a:t>
            </a:r>
            <a:endParaRPr lang="es-US" sz="1600" dirty="0">
              <a:latin typeface="Times New Roman" panose="02020603050405020304" pitchFamily="18" charset="0"/>
              <a:cs typeface="Times New Roman" panose="02020603050405020304" pitchFamily="18" charset="0"/>
            </a:endParaRPr>
          </a:p>
        </p:txBody>
      </p:sp>
      <p:sp>
        <p:nvSpPr>
          <p:cNvPr id="5" name="Flecha: hacia abajo 4">
            <a:extLst>
              <a:ext uri="{FF2B5EF4-FFF2-40B4-BE49-F238E27FC236}">
                <a16:creationId xmlns:a16="http://schemas.microsoft.com/office/drawing/2014/main" id="{DF50597C-B549-3825-4C40-8D99613D3D47}"/>
              </a:ext>
            </a:extLst>
          </p:cNvPr>
          <p:cNvSpPr/>
          <p:nvPr/>
        </p:nvSpPr>
        <p:spPr>
          <a:xfrm>
            <a:off x="1784549" y="1590180"/>
            <a:ext cx="614521" cy="717754"/>
          </a:xfrm>
          <a:prstGeom prst="down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a:p>
        </p:txBody>
      </p:sp>
      <p:sp>
        <p:nvSpPr>
          <p:cNvPr id="7" name="CuadroTexto 6">
            <a:extLst>
              <a:ext uri="{FF2B5EF4-FFF2-40B4-BE49-F238E27FC236}">
                <a16:creationId xmlns:a16="http://schemas.microsoft.com/office/drawing/2014/main" id="{716899B8-E583-3BAE-642B-BB08A4F639FA}"/>
              </a:ext>
            </a:extLst>
          </p:cNvPr>
          <p:cNvSpPr txBox="1"/>
          <p:nvPr/>
        </p:nvSpPr>
        <p:spPr>
          <a:xfrm>
            <a:off x="1081549" y="2610090"/>
            <a:ext cx="10009238" cy="1921873"/>
          </a:xfrm>
          <a:prstGeom prst="rect">
            <a:avLst/>
          </a:prstGeom>
          <a:noFill/>
        </p:spPr>
        <p:txBody>
          <a:bodyPr wrap="square">
            <a:spAutoFit/>
          </a:bodyPr>
          <a:lstStyle/>
          <a:p>
            <a:pPr marR="0" lvl="0" algn="just">
              <a:lnSpc>
                <a:spcPct val="107000"/>
              </a:lnSpc>
              <a:spcAft>
                <a:spcPts val="800"/>
              </a:spcAft>
            </a:pPr>
            <a:r>
              <a:rPr lang="es-MX" sz="2000" dirty="0">
                <a:effectLst/>
                <a:latin typeface="Times New Roman" panose="02020603050405020304" pitchFamily="18" charset="0"/>
                <a:ea typeface="Calibri" panose="020F0502020204030204" pitchFamily="34" charset="0"/>
                <a:cs typeface="Times New Roman" panose="02020603050405020304" pitchFamily="18" charset="0"/>
              </a:rPr>
              <a:t>El </a:t>
            </a:r>
            <a:r>
              <a:rPr lang="es-MX" sz="2000" b="1" dirty="0">
                <a:effectLst/>
                <a:latin typeface="Times New Roman" panose="02020603050405020304" pitchFamily="18" charset="0"/>
                <a:ea typeface="Calibri" panose="020F0502020204030204" pitchFamily="34" charset="0"/>
                <a:cs typeface="Times New Roman" panose="02020603050405020304" pitchFamily="18" charset="0"/>
              </a:rPr>
              <a:t>constructivista o discursivo</a:t>
            </a:r>
            <a:r>
              <a:rPr lang="es-MX" sz="2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s-US" sz="2000" dirty="0">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Aft>
                <a:spcPts val="800"/>
              </a:spcAft>
            </a:pPr>
            <a:r>
              <a:rPr lang="es-MX" sz="2000" dirty="0">
                <a:effectLst/>
                <a:latin typeface="Times New Roman" panose="02020603050405020304" pitchFamily="18" charset="0"/>
                <a:ea typeface="Calibri" panose="020F0502020204030204" pitchFamily="34" charset="0"/>
                <a:cs typeface="Times New Roman" panose="02020603050405020304" pitchFamily="18" charset="0"/>
              </a:rPr>
              <a:t>Aquí encontramos autores como Laclau (2004), Errejón y Mouffe, (2015), Mouffe (2018) y Casullo (2019):</a:t>
            </a:r>
            <a:endParaRPr lang="es-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07000"/>
              </a:lnSpc>
              <a:spcAft>
                <a:spcPts val="800"/>
              </a:spcAft>
              <a:buFont typeface="Symbol" panose="05050102010706020507" pitchFamily="18" charset="2"/>
              <a:buChar char=""/>
            </a:pPr>
            <a:r>
              <a:rPr lang="es-MX" sz="2000" i="1" dirty="0">
                <a:effectLst/>
                <a:latin typeface="Times New Roman" panose="02020603050405020304" pitchFamily="18" charset="0"/>
                <a:ea typeface="Calibri" panose="020F0502020204030204" pitchFamily="34" charset="0"/>
                <a:cs typeface="Times New Roman" panose="02020603050405020304" pitchFamily="18" charset="0"/>
              </a:rPr>
              <a:t>Distinguen el </a:t>
            </a:r>
            <a:r>
              <a:rPr lang="es-MX" sz="2000" b="1" i="1" dirty="0">
                <a:effectLst/>
                <a:latin typeface="Times New Roman" panose="02020603050405020304" pitchFamily="18" charset="0"/>
                <a:ea typeface="Calibri" panose="020F0502020204030204" pitchFamily="34" charset="0"/>
                <a:cs typeface="Times New Roman" panose="02020603050405020304" pitchFamily="18" charset="0"/>
              </a:rPr>
              <a:t>carácter y la lógica discursiva del populismo</a:t>
            </a:r>
            <a:r>
              <a:rPr lang="es-MX" sz="2000" i="1" dirty="0">
                <a:effectLst/>
                <a:latin typeface="Times New Roman" panose="02020603050405020304" pitchFamily="18" charset="0"/>
                <a:ea typeface="Calibri" panose="020F0502020204030204" pitchFamily="34" charset="0"/>
                <a:cs typeface="Times New Roman" panose="02020603050405020304" pitchFamily="18" charset="0"/>
              </a:rPr>
              <a:t> y la </a:t>
            </a:r>
            <a:r>
              <a:rPr lang="es-MX" sz="2000" b="1" i="1" dirty="0">
                <a:effectLst/>
                <a:latin typeface="Times New Roman" panose="02020603050405020304" pitchFamily="18" charset="0"/>
                <a:ea typeface="Calibri" panose="020F0502020204030204" pitchFamily="34" charset="0"/>
                <a:cs typeface="Times New Roman" panose="02020603050405020304" pitchFamily="18" charset="0"/>
              </a:rPr>
              <a:t>construcción de identidades en torno a un tipo de liderazgo </a:t>
            </a:r>
            <a:r>
              <a:rPr lang="es-MX" sz="2000" i="1" dirty="0">
                <a:effectLst/>
                <a:latin typeface="Times New Roman" panose="02020603050405020304" pitchFamily="18" charset="0"/>
                <a:ea typeface="Calibri" panose="020F0502020204030204" pitchFamily="34" charset="0"/>
                <a:cs typeface="Times New Roman" panose="02020603050405020304" pitchFamily="18" charset="0"/>
              </a:rPr>
              <a:t>que divide a la</a:t>
            </a:r>
            <a:r>
              <a:rPr lang="es-MX" sz="2000" b="1" i="1" dirty="0">
                <a:effectLst/>
                <a:latin typeface="Times New Roman" panose="02020603050405020304" pitchFamily="18" charset="0"/>
                <a:ea typeface="Calibri" panose="020F0502020204030204" pitchFamily="34" charset="0"/>
                <a:cs typeface="Times New Roman" panose="02020603050405020304" pitchFamily="18" charset="0"/>
              </a:rPr>
              <a:t> sociedad entre «nosotros» y «ellos»</a:t>
            </a:r>
            <a:r>
              <a:rPr lang="es-MX" sz="20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s-US"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7300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F0574-FC6A-85D3-8F33-5F63D321B1DB}"/>
            </a:ext>
          </a:extLst>
        </p:cNvPr>
        <p:cNvGrpSpPr/>
        <p:nvPr/>
      </p:nvGrpSpPr>
      <p:grpSpPr>
        <a:xfrm>
          <a:off x="0" y="0"/>
          <a:ext cx="0" cy="0"/>
          <a:chOff x="0" y="0"/>
          <a:chExt cx="0" cy="0"/>
        </a:xfrm>
      </p:grpSpPr>
      <p:sp>
        <p:nvSpPr>
          <p:cNvPr id="3" name="Flecha: hacia abajo 2">
            <a:extLst>
              <a:ext uri="{FF2B5EF4-FFF2-40B4-BE49-F238E27FC236}">
                <a16:creationId xmlns:a16="http://schemas.microsoft.com/office/drawing/2014/main" id="{8C3317C1-A0A6-3DBD-DBAD-9FABAF93D814}"/>
              </a:ext>
            </a:extLst>
          </p:cNvPr>
          <p:cNvSpPr/>
          <p:nvPr/>
        </p:nvSpPr>
        <p:spPr>
          <a:xfrm>
            <a:off x="4444179" y="1037937"/>
            <a:ext cx="530941" cy="392833"/>
          </a:xfrm>
          <a:prstGeom prst="downArrow">
            <a:avLst/>
          </a:prstGeom>
          <a:gradFill>
            <a:gsLst>
              <a:gs pos="0">
                <a:schemeClr val="tx2">
                  <a:lumMod val="75000"/>
                  <a:lumOff val="25000"/>
                </a:schemeClr>
              </a:gs>
              <a:gs pos="6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7" name="Flecha: hacia abajo 6">
            <a:extLst>
              <a:ext uri="{FF2B5EF4-FFF2-40B4-BE49-F238E27FC236}">
                <a16:creationId xmlns:a16="http://schemas.microsoft.com/office/drawing/2014/main" id="{5492CC31-A980-2E24-830B-3FEAC93A00DE}"/>
              </a:ext>
            </a:extLst>
          </p:cNvPr>
          <p:cNvSpPr/>
          <p:nvPr/>
        </p:nvSpPr>
        <p:spPr>
          <a:xfrm>
            <a:off x="6951411" y="1037937"/>
            <a:ext cx="530941" cy="392833"/>
          </a:xfrm>
          <a:prstGeom prst="downArrow">
            <a:avLst/>
          </a:prstGeom>
          <a:gradFill>
            <a:gsLst>
              <a:gs pos="0">
                <a:schemeClr val="tx2">
                  <a:lumMod val="75000"/>
                  <a:lumOff val="25000"/>
                </a:schemeClr>
              </a:gs>
              <a:gs pos="6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8" name="Rectángulo: esquinas diagonales redondeadas 7">
            <a:extLst>
              <a:ext uri="{FF2B5EF4-FFF2-40B4-BE49-F238E27FC236}">
                <a16:creationId xmlns:a16="http://schemas.microsoft.com/office/drawing/2014/main" id="{37DF1589-B48C-C650-381C-B3052DDE79DB}"/>
              </a:ext>
            </a:extLst>
          </p:cNvPr>
          <p:cNvSpPr/>
          <p:nvPr/>
        </p:nvSpPr>
        <p:spPr>
          <a:xfrm>
            <a:off x="247426" y="1488886"/>
            <a:ext cx="11844169" cy="4847371"/>
          </a:xfrm>
          <a:prstGeom prst="round2Diag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4"/>
          </a:lnRef>
          <a:fillRef idx="2">
            <a:schemeClr val="accent4"/>
          </a:fillRef>
          <a:effectRef idx="1">
            <a:schemeClr val="accent4"/>
          </a:effectRef>
          <a:fontRef idx="minor">
            <a:schemeClr val="dk1"/>
          </a:fontRef>
        </p:style>
        <p:txBody>
          <a:bodyPr rtlCol="0" anchor="ctr"/>
          <a:lstStyle/>
          <a:p>
            <a:pPr lvl="0" algn="just"/>
            <a:endParaRPr lang="es-MX" sz="2000" dirty="0">
              <a:latin typeface="Times New Roman" panose="02020603050405020304" pitchFamily="18" charset="0"/>
              <a:cs typeface="Times New Roman" panose="02020603050405020304" pitchFamily="18" charset="0"/>
            </a:endParaRPr>
          </a:p>
          <a:p>
            <a:pPr lvl="0" algn="just"/>
            <a:endParaRPr lang="es-MX" sz="1600" dirty="0">
              <a:latin typeface="Times New Roman" panose="02020603050405020304" pitchFamily="18" charset="0"/>
              <a:cs typeface="Times New Roman" panose="02020603050405020304" pitchFamily="18" charset="0"/>
            </a:endParaRPr>
          </a:p>
          <a:p>
            <a:pPr lvl="0" algn="just"/>
            <a:endParaRPr lang="es-MX" sz="1600" dirty="0">
              <a:latin typeface="Times New Roman" panose="02020603050405020304" pitchFamily="18" charset="0"/>
              <a:cs typeface="Times New Roman" panose="02020603050405020304" pitchFamily="18" charset="0"/>
            </a:endParaRPr>
          </a:p>
          <a:p>
            <a:pPr lvl="0" algn="just"/>
            <a:endParaRPr lang="es-MX" sz="1600" dirty="0">
              <a:latin typeface="Times New Roman" panose="02020603050405020304" pitchFamily="18" charset="0"/>
              <a:cs typeface="Times New Roman" panose="02020603050405020304" pitchFamily="18" charset="0"/>
            </a:endParaRPr>
          </a:p>
          <a:p>
            <a:pPr lvl="0" algn="just"/>
            <a:endParaRPr lang="es-MX" sz="1600" dirty="0">
              <a:latin typeface="Times New Roman" panose="02020603050405020304" pitchFamily="18" charset="0"/>
              <a:cs typeface="Times New Roman" panose="02020603050405020304" pitchFamily="18" charset="0"/>
            </a:endParaRPr>
          </a:p>
          <a:p>
            <a:pPr lvl="0" algn="just"/>
            <a:r>
              <a:rPr lang="es-MX" sz="1600" dirty="0">
                <a:latin typeface="Times New Roman" panose="02020603050405020304" pitchFamily="18" charset="0"/>
                <a:cs typeface="Times New Roman" panose="02020603050405020304" pitchFamily="18" charset="0"/>
              </a:rPr>
              <a:t>Para Moran (2021) en América Latina se han estructurado </a:t>
            </a:r>
            <a:r>
              <a:rPr lang="es-MX" sz="1600" b="1" dirty="0">
                <a:latin typeface="Times New Roman" panose="02020603050405020304" pitchFamily="18" charset="0"/>
                <a:cs typeface="Times New Roman" panose="02020603050405020304" pitchFamily="18" charset="0"/>
              </a:rPr>
              <a:t>tres corrientes teóricas del pensamiento clásico en torno al populismo:</a:t>
            </a:r>
            <a:endParaRPr lang="es-US" sz="1600" b="1" dirty="0">
              <a:latin typeface="Times New Roman" panose="02020603050405020304" pitchFamily="18" charset="0"/>
              <a:cs typeface="Times New Roman" panose="02020603050405020304" pitchFamily="18" charset="0"/>
            </a:endParaRPr>
          </a:p>
          <a:p>
            <a:pPr algn="just"/>
            <a:r>
              <a:rPr lang="es-MX" sz="1600" dirty="0">
                <a:latin typeface="Times New Roman" panose="02020603050405020304" pitchFamily="18" charset="0"/>
                <a:cs typeface="Times New Roman" panose="02020603050405020304" pitchFamily="18" charset="0"/>
              </a:rPr>
              <a:t>1. Los llamados populismos clásicos. </a:t>
            </a:r>
            <a:endParaRPr lang="es-US" sz="1600" dirty="0">
              <a:latin typeface="Times New Roman" panose="02020603050405020304" pitchFamily="18" charset="0"/>
              <a:cs typeface="Times New Roman" panose="02020603050405020304" pitchFamily="18" charset="0"/>
            </a:endParaRPr>
          </a:p>
          <a:p>
            <a:pPr algn="just"/>
            <a:r>
              <a:rPr lang="es-MX" sz="1600" dirty="0">
                <a:latin typeface="Times New Roman" panose="02020603050405020304" pitchFamily="18" charset="0"/>
                <a:cs typeface="Times New Roman" panose="02020603050405020304" pitchFamily="18" charset="0"/>
              </a:rPr>
              <a:t>2. El populismo clásico desde la perspectiva del desarrollo.</a:t>
            </a:r>
            <a:endParaRPr lang="es-US" sz="1600" dirty="0">
              <a:latin typeface="Times New Roman" panose="02020603050405020304" pitchFamily="18" charset="0"/>
              <a:cs typeface="Times New Roman" panose="02020603050405020304" pitchFamily="18" charset="0"/>
            </a:endParaRPr>
          </a:p>
          <a:p>
            <a:pPr algn="just"/>
            <a:r>
              <a:rPr lang="es-MX" sz="1600" dirty="0">
                <a:latin typeface="Times New Roman" panose="02020603050405020304" pitchFamily="18" charset="0"/>
                <a:cs typeface="Times New Roman" panose="02020603050405020304" pitchFamily="18" charset="0"/>
              </a:rPr>
              <a:t>3. El populismo de esencia interpretativa discursiva o subjetivista.</a:t>
            </a:r>
            <a:endParaRPr lang="es-US" sz="1600" dirty="0">
              <a:latin typeface="Times New Roman" panose="02020603050405020304" pitchFamily="18" charset="0"/>
              <a:cs typeface="Times New Roman" panose="02020603050405020304" pitchFamily="18" charset="0"/>
            </a:endParaRPr>
          </a:p>
          <a:p>
            <a:pPr lvl="0" algn="just"/>
            <a:r>
              <a:rPr lang="es-MX" sz="1600" dirty="0">
                <a:latin typeface="Times New Roman" panose="02020603050405020304" pitchFamily="18" charset="0"/>
                <a:cs typeface="Times New Roman" panose="02020603050405020304" pitchFamily="18" charset="0"/>
              </a:rPr>
              <a:t>En la </a:t>
            </a:r>
            <a:r>
              <a:rPr lang="es-MX" sz="1600" b="1" dirty="0">
                <a:latin typeface="Times New Roman" panose="02020603050405020304" pitchFamily="18" charset="0"/>
                <a:cs typeface="Times New Roman" panose="02020603050405020304" pitchFamily="18" charset="0"/>
              </a:rPr>
              <a:t>primera encontramos los estudios de </a:t>
            </a:r>
            <a:r>
              <a:rPr lang="es-MX" sz="1600" dirty="0">
                <a:latin typeface="Times New Roman" panose="02020603050405020304" pitchFamily="18" charset="0"/>
                <a:cs typeface="Times New Roman" panose="02020603050405020304" pitchFamily="18" charset="0"/>
              </a:rPr>
              <a:t>Germani (2003) y Di Tella (1965</a:t>
            </a:r>
            <a:r>
              <a:rPr lang="es-MX" sz="1600" b="1" dirty="0">
                <a:latin typeface="Times New Roman" panose="02020603050405020304" pitchFamily="18" charset="0"/>
                <a:cs typeface="Times New Roman" panose="02020603050405020304" pitchFamily="18" charset="0"/>
              </a:rPr>
              <a:t>)</a:t>
            </a:r>
            <a:r>
              <a:rPr lang="es-MX" sz="1600" dirty="0">
                <a:latin typeface="Times New Roman" panose="02020603050405020304" pitchFamily="18" charset="0"/>
                <a:cs typeface="Times New Roman" panose="02020603050405020304" pitchFamily="18" charset="0"/>
              </a:rPr>
              <a:t>. Dentro de la segunda perspectiva, se sitúan las </a:t>
            </a:r>
            <a:r>
              <a:rPr lang="es-MX" sz="1600" b="1" dirty="0">
                <a:latin typeface="Times New Roman" panose="02020603050405020304" pitchFamily="18" charset="0"/>
                <a:cs typeface="Times New Roman" panose="02020603050405020304" pitchFamily="18" charset="0"/>
              </a:rPr>
              <a:t>posiciones teóricas de </a:t>
            </a:r>
            <a:r>
              <a:rPr lang="es-MX" sz="1600" dirty="0">
                <a:latin typeface="Times New Roman" panose="02020603050405020304" pitchFamily="18" charset="0"/>
                <a:cs typeface="Times New Roman" panose="02020603050405020304" pitchFamily="18" charset="0"/>
              </a:rPr>
              <a:t>Murmis y Portantiero (1971); Ianni, (1975); Weffort (1989); Faletto (2003) y Vilas (2004</a:t>
            </a:r>
            <a:r>
              <a:rPr lang="es-MX" sz="1600" b="1" dirty="0">
                <a:latin typeface="Times New Roman" panose="02020603050405020304" pitchFamily="18" charset="0"/>
                <a:cs typeface="Times New Roman" panose="02020603050405020304" pitchFamily="18" charset="0"/>
              </a:rPr>
              <a:t>). </a:t>
            </a:r>
            <a:r>
              <a:rPr lang="es-MX" sz="1600" dirty="0">
                <a:latin typeface="Times New Roman" panose="02020603050405020304" pitchFamily="18" charset="0"/>
                <a:cs typeface="Times New Roman" panose="02020603050405020304" pitchFamily="18" charset="0"/>
              </a:rPr>
              <a:t>En cuanto a la tercera, destacan las investigaciones de De Ípola (1983); Aboy Carlés (2001); Laclau (2005); Melo (2009); Panizza (2009); Barros (2014) y Ferrás (2017).</a:t>
            </a:r>
          </a:p>
          <a:p>
            <a:pPr marL="285750" lvl="0" indent="-285750" algn="just">
              <a:buFont typeface="Wingdings" panose="05000000000000000000" pitchFamily="2" charset="2"/>
              <a:buChar char="Ø"/>
            </a:pPr>
            <a:r>
              <a:rPr lang="es-MX" sz="1600" dirty="0">
                <a:latin typeface="Times New Roman" panose="02020603050405020304" pitchFamily="18" charset="0"/>
                <a:cs typeface="Times New Roman" panose="02020603050405020304" pitchFamily="18" charset="0"/>
              </a:rPr>
              <a:t>Es producto del </a:t>
            </a:r>
            <a:r>
              <a:rPr lang="es-MX" sz="1600" b="1" i="1" dirty="0">
                <a:latin typeface="Times New Roman" panose="02020603050405020304" pitchFamily="18" charset="0"/>
                <a:cs typeface="Times New Roman" panose="02020603050405020304" pitchFamily="18" charset="0"/>
              </a:rPr>
              <a:t>tránsito de una sociedad tradicional a otra moderna</a:t>
            </a:r>
            <a:r>
              <a:rPr lang="es-MX" sz="1600" dirty="0">
                <a:latin typeface="Times New Roman" panose="02020603050405020304" pitchFamily="18" charset="0"/>
                <a:cs typeface="Times New Roman" panose="02020603050405020304" pitchFamily="18" charset="0"/>
              </a:rPr>
              <a:t>, en el que el </a:t>
            </a:r>
            <a:r>
              <a:rPr lang="es-MX" sz="1600" b="1" i="1" dirty="0">
                <a:latin typeface="Times New Roman" panose="02020603050405020304" pitchFamily="18" charset="0"/>
                <a:cs typeface="Times New Roman" panose="02020603050405020304" pitchFamily="18" charset="0"/>
              </a:rPr>
              <a:t>solapamiento de elementos de un tipo de sociedad y otra, sumado al proceso migratorio del campo a la ciudad</a:t>
            </a:r>
            <a:r>
              <a:rPr lang="es-MX" sz="1600" dirty="0">
                <a:latin typeface="Times New Roman" panose="02020603050405020304" pitchFamily="18" charset="0"/>
                <a:cs typeface="Times New Roman" panose="02020603050405020304" pitchFamily="18" charset="0"/>
              </a:rPr>
              <a:t> que la modernización conlleva, propicia la disponibilidad de las </a:t>
            </a:r>
            <a:r>
              <a:rPr lang="es-MX" sz="1600" b="1" i="1" dirty="0">
                <a:latin typeface="Times New Roman" panose="02020603050405020304" pitchFamily="18" charset="0"/>
                <a:cs typeface="Times New Roman" panose="02020603050405020304" pitchFamily="18" charset="0"/>
              </a:rPr>
              <a:t>masas ante la escasa adaptación de las instituciones democráticas existentes a la sociedad de masas</a:t>
            </a:r>
            <a:r>
              <a:rPr lang="es-MX" sz="1600" b="1" dirty="0">
                <a:latin typeface="Times New Roman" panose="02020603050405020304" pitchFamily="18" charset="0"/>
                <a:cs typeface="Times New Roman" panose="02020603050405020304" pitchFamily="18" charset="0"/>
              </a:rPr>
              <a:t> </a:t>
            </a:r>
            <a:r>
              <a:rPr lang="es-MX" sz="1600" dirty="0">
                <a:latin typeface="Times New Roman" panose="02020603050405020304" pitchFamily="18" charset="0"/>
                <a:cs typeface="Times New Roman" panose="02020603050405020304" pitchFamily="18" charset="0"/>
              </a:rPr>
              <a:t>(Germani, 2003).</a:t>
            </a:r>
            <a:endParaRPr lang="es-US" sz="16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1600" dirty="0">
                <a:latin typeface="Times New Roman" panose="02020603050405020304" pitchFamily="18" charset="0"/>
                <a:cs typeface="Times New Roman" panose="02020603050405020304" pitchFamily="18" charset="0"/>
              </a:rPr>
              <a:t>Dicho proceso de </a:t>
            </a:r>
            <a:r>
              <a:rPr lang="es-MX" sz="1600" i="1" dirty="0">
                <a:latin typeface="Times New Roman" panose="02020603050405020304" pitchFamily="18" charset="0"/>
                <a:cs typeface="Times New Roman" panose="02020603050405020304" pitchFamily="18" charset="0"/>
              </a:rPr>
              <a:t>modernización en la región</a:t>
            </a:r>
            <a:r>
              <a:rPr lang="es-MX" sz="1600" b="1" i="1" dirty="0">
                <a:latin typeface="Times New Roman" panose="02020603050405020304" pitchFamily="18" charset="0"/>
                <a:cs typeface="Times New Roman" panose="02020603050405020304" pitchFamily="18" charset="0"/>
              </a:rPr>
              <a:t>, condicionó el establecimiento de un vínculo emotivo irracional entre un líder carismático y las masas disponibles afectadas por la transición </a:t>
            </a:r>
            <a:r>
              <a:rPr lang="es-MX" sz="1600" i="1" dirty="0">
                <a:latin typeface="Times New Roman" panose="02020603050405020304" pitchFamily="18" charset="0"/>
                <a:cs typeface="Times New Roman" panose="02020603050405020304" pitchFamily="18" charset="0"/>
              </a:rPr>
              <a:t>cuya mediación política se generó de manera autoritaria</a:t>
            </a:r>
            <a:r>
              <a:rPr lang="es-MX" sz="1600" b="1" dirty="0">
                <a:latin typeface="Times New Roman" panose="02020603050405020304" pitchFamily="18" charset="0"/>
                <a:cs typeface="Times New Roman" panose="02020603050405020304" pitchFamily="18" charset="0"/>
              </a:rPr>
              <a:t> </a:t>
            </a:r>
            <a:r>
              <a:rPr lang="es-MX" sz="1600" dirty="0">
                <a:latin typeface="Times New Roman" panose="02020603050405020304" pitchFamily="18" charset="0"/>
                <a:cs typeface="Times New Roman" panose="02020603050405020304" pitchFamily="18" charset="0"/>
              </a:rPr>
              <a:t>(Germani, 2003).</a:t>
            </a:r>
          </a:p>
          <a:p>
            <a:pPr marL="285750" lvl="0" indent="-285750" algn="just">
              <a:buFont typeface="Wingdings" panose="05000000000000000000" pitchFamily="2" charset="2"/>
              <a:buChar char="Ø"/>
            </a:pPr>
            <a:r>
              <a:rPr lang="es-MX" sz="1600" dirty="0">
                <a:latin typeface="Times New Roman" panose="02020603050405020304" pitchFamily="18" charset="0"/>
                <a:cs typeface="Times New Roman" panose="02020603050405020304" pitchFamily="18" charset="0"/>
              </a:rPr>
              <a:t>Es </a:t>
            </a:r>
            <a:r>
              <a:rPr lang="es-MX" sz="1600" b="1" i="1" dirty="0">
                <a:latin typeface="Times New Roman" panose="02020603050405020304" pitchFamily="18" charset="0"/>
                <a:cs typeface="Times New Roman" panose="02020603050405020304" pitchFamily="18" charset="0"/>
              </a:rPr>
              <a:t>resultado de un contexto extraordinario que opera como condición de posibilidad de la vinculación de esas masas</a:t>
            </a:r>
            <a:r>
              <a:rPr lang="es-MX" sz="1600" dirty="0">
                <a:latin typeface="Times New Roman" panose="02020603050405020304" pitchFamily="18" charset="0"/>
                <a:cs typeface="Times New Roman" panose="02020603050405020304" pitchFamily="18" charset="0"/>
              </a:rPr>
              <a:t>, siempre heterónomas, con </a:t>
            </a:r>
            <a:r>
              <a:rPr lang="es-MX" sz="1600" b="1" i="1" dirty="0">
                <a:latin typeface="Times New Roman" panose="02020603050405020304" pitchFamily="18" charset="0"/>
                <a:cs typeface="Times New Roman" panose="02020603050405020304" pitchFamily="18" charset="0"/>
              </a:rPr>
              <a:t>sectores medios intelectuales que cuestionan el statu quo imperante</a:t>
            </a:r>
            <a:r>
              <a:rPr lang="es-MX" sz="1600" dirty="0">
                <a:latin typeface="Times New Roman" panose="02020603050405020304" pitchFamily="18" charset="0"/>
                <a:cs typeface="Times New Roman" panose="02020603050405020304" pitchFamily="18" charset="0"/>
              </a:rPr>
              <a:t> (Di Tella, 1965).</a:t>
            </a:r>
            <a:endParaRPr lang="es-US" sz="16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1600" dirty="0">
                <a:latin typeface="Times New Roman" panose="02020603050405020304" pitchFamily="18" charset="0"/>
                <a:cs typeface="Times New Roman" panose="02020603050405020304" pitchFamily="18" charset="0"/>
              </a:rPr>
              <a:t>La </a:t>
            </a:r>
            <a:r>
              <a:rPr lang="es-MX" sz="1600" b="1" i="1" dirty="0">
                <a:latin typeface="Times New Roman" panose="02020603050405020304" pitchFamily="18" charset="0"/>
                <a:cs typeface="Times New Roman" panose="02020603050405020304" pitchFamily="18" charset="0"/>
              </a:rPr>
              <a:t>combinación entre la masificación de la participación política y la industrialización</a:t>
            </a:r>
            <a:r>
              <a:rPr lang="es-MX" sz="1600" dirty="0">
                <a:latin typeface="Times New Roman" panose="02020603050405020304" pitchFamily="18" charset="0"/>
                <a:cs typeface="Times New Roman" panose="02020603050405020304" pitchFamily="18" charset="0"/>
              </a:rPr>
              <a:t> explica el populismo como </a:t>
            </a:r>
            <a:r>
              <a:rPr lang="es-MX" sz="1600" b="1" i="1" dirty="0">
                <a:latin typeface="Times New Roman" panose="02020603050405020304" pitchFamily="18" charset="0"/>
                <a:cs typeface="Times New Roman" panose="02020603050405020304" pitchFamily="18" charset="0"/>
              </a:rPr>
              <a:t>un efecto no deseado de la modernización latinoamericana</a:t>
            </a:r>
            <a:r>
              <a:rPr lang="es-MX" sz="1600" dirty="0">
                <a:latin typeface="Times New Roman" panose="02020603050405020304" pitchFamily="18" charset="0"/>
                <a:cs typeface="Times New Roman" panose="02020603050405020304" pitchFamily="18" charset="0"/>
              </a:rPr>
              <a:t> (Di Tella, 1965). </a:t>
            </a:r>
            <a:endParaRPr lang="es-US" sz="16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endParaRPr lang="es-US" sz="1600" dirty="0">
              <a:latin typeface="Times New Roman" panose="02020603050405020304" pitchFamily="18" charset="0"/>
              <a:cs typeface="Times New Roman" panose="02020603050405020304" pitchFamily="18" charset="0"/>
            </a:endParaRPr>
          </a:p>
          <a:p>
            <a:pPr lvl="0" algn="just"/>
            <a:endParaRPr lang="es-MX" dirty="0">
              <a:latin typeface="Times New Roman" panose="02020603050405020304" pitchFamily="18" charset="0"/>
              <a:cs typeface="Times New Roman" panose="02020603050405020304" pitchFamily="18" charset="0"/>
            </a:endParaRPr>
          </a:p>
          <a:p>
            <a:pPr lvl="0" algn="just"/>
            <a:endParaRPr lang="es-US" sz="2000" dirty="0">
              <a:latin typeface="Times New Roman" panose="02020603050405020304" pitchFamily="18" charset="0"/>
              <a:cs typeface="Times New Roman" panose="02020603050405020304" pitchFamily="18" charset="0"/>
            </a:endParaRPr>
          </a:p>
          <a:p>
            <a:pPr lvl="0" algn="just"/>
            <a:endParaRPr lang="es-US" sz="2000" dirty="0"/>
          </a:p>
        </p:txBody>
      </p:sp>
      <p:sp>
        <p:nvSpPr>
          <p:cNvPr id="5" name="CuadroTexto 4">
            <a:extLst>
              <a:ext uri="{FF2B5EF4-FFF2-40B4-BE49-F238E27FC236}">
                <a16:creationId xmlns:a16="http://schemas.microsoft.com/office/drawing/2014/main" id="{B9666824-64DE-7B27-9D33-C404E2068CBA}"/>
              </a:ext>
            </a:extLst>
          </p:cNvPr>
          <p:cNvSpPr txBox="1"/>
          <p:nvPr/>
        </p:nvSpPr>
        <p:spPr>
          <a:xfrm>
            <a:off x="774550" y="333490"/>
            <a:ext cx="10434918" cy="646331"/>
          </a:xfrm>
          <a:prstGeom prst="rect">
            <a:avLst/>
          </a:prstGeom>
          <a:gradFill>
            <a:gsLst>
              <a:gs pos="0">
                <a:schemeClr val="tx2">
                  <a:lumMod val="50000"/>
                  <a:lumOff val="50000"/>
                </a:schemeClr>
              </a:gs>
              <a:gs pos="58000">
                <a:schemeClr val="accent4">
                  <a:lumMod val="105000"/>
                  <a:satMod val="103000"/>
                  <a:tint val="73000"/>
                </a:schemeClr>
              </a:gs>
              <a:gs pos="96000">
                <a:schemeClr val="tx2">
                  <a:lumMod val="75000"/>
                  <a:lumOff val="25000"/>
                </a:schemeClr>
              </a:gs>
            </a:gsLst>
            <a:lin ang="5400000" scaled="0"/>
          </a:gradFill>
        </p:spPr>
        <p:txBody>
          <a:bodyPr wrap="square">
            <a:spAutoFit/>
          </a:bodyPr>
          <a:lstStyle/>
          <a:p>
            <a:pPr algn="ctr"/>
            <a:r>
              <a:rPr lang="es-MX" sz="1800" b="1" dirty="0">
                <a:latin typeface="Times New Roman" panose="02020603050405020304" pitchFamily="18" charset="0"/>
                <a:cs typeface="Times New Roman" panose="02020603050405020304" pitchFamily="18" charset="0"/>
              </a:rPr>
              <a:t>¿CUÁLES SON LAS PESPECTIVAS TEÓRICAS MÁS SIGNIFICATIVAS RESPECTO AL ESTUDIO DEL POPULISMO EN AMÉRICA LATINA Y </a:t>
            </a:r>
            <a:r>
              <a:rPr lang="es-MX" b="1" dirty="0">
                <a:latin typeface="Times New Roman" panose="02020603050405020304" pitchFamily="18" charset="0"/>
                <a:cs typeface="Times New Roman" panose="02020603050405020304" pitchFamily="18" charset="0"/>
              </a:rPr>
              <a:t>EL </a:t>
            </a:r>
            <a:r>
              <a:rPr lang="es-MX" sz="1800" b="1" dirty="0">
                <a:latin typeface="Times New Roman" panose="02020603050405020304" pitchFamily="18" charset="0"/>
                <a:cs typeface="Times New Roman" panose="02020603050405020304" pitchFamily="18" charset="0"/>
              </a:rPr>
              <a:t>CARIBE?</a:t>
            </a:r>
            <a:endParaRPr lang="es-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86703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601CC-5C04-CFBF-3D1E-76035B3E92FD}"/>
            </a:ext>
          </a:extLst>
        </p:cNvPr>
        <p:cNvGrpSpPr/>
        <p:nvPr/>
      </p:nvGrpSpPr>
      <p:grpSpPr>
        <a:xfrm>
          <a:off x="0" y="0"/>
          <a:ext cx="0" cy="0"/>
          <a:chOff x="0" y="0"/>
          <a:chExt cx="0" cy="0"/>
        </a:xfrm>
      </p:grpSpPr>
      <p:sp>
        <p:nvSpPr>
          <p:cNvPr id="3" name="Flecha: hacia abajo 2">
            <a:extLst>
              <a:ext uri="{FF2B5EF4-FFF2-40B4-BE49-F238E27FC236}">
                <a16:creationId xmlns:a16="http://schemas.microsoft.com/office/drawing/2014/main" id="{7D5CE5B6-2A88-98AD-6C81-E92E0DB653B7}"/>
              </a:ext>
            </a:extLst>
          </p:cNvPr>
          <p:cNvSpPr/>
          <p:nvPr/>
        </p:nvSpPr>
        <p:spPr>
          <a:xfrm>
            <a:off x="4444179" y="1037937"/>
            <a:ext cx="530941" cy="392833"/>
          </a:xfrm>
          <a:prstGeom prst="downArrow">
            <a:avLst/>
          </a:prstGeom>
          <a:gradFill>
            <a:gsLst>
              <a:gs pos="0">
                <a:schemeClr val="tx2">
                  <a:lumMod val="75000"/>
                  <a:lumOff val="25000"/>
                </a:schemeClr>
              </a:gs>
              <a:gs pos="6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7" name="Flecha: hacia abajo 6">
            <a:extLst>
              <a:ext uri="{FF2B5EF4-FFF2-40B4-BE49-F238E27FC236}">
                <a16:creationId xmlns:a16="http://schemas.microsoft.com/office/drawing/2014/main" id="{DFAA0DF0-4FE2-5FF7-0C1A-BCF1195C0EC1}"/>
              </a:ext>
            </a:extLst>
          </p:cNvPr>
          <p:cNvSpPr/>
          <p:nvPr/>
        </p:nvSpPr>
        <p:spPr>
          <a:xfrm>
            <a:off x="6951411" y="1037937"/>
            <a:ext cx="530941" cy="392833"/>
          </a:xfrm>
          <a:prstGeom prst="downArrow">
            <a:avLst/>
          </a:prstGeom>
          <a:gradFill>
            <a:gsLst>
              <a:gs pos="0">
                <a:schemeClr val="tx2">
                  <a:lumMod val="75000"/>
                  <a:lumOff val="25000"/>
                </a:schemeClr>
              </a:gs>
              <a:gs pos="6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8" name="Rectángulo: esquinas diagonales redondeadas 7">
            <a:extLst>
              <a:ext uri="{FF2B5EF4-FFF2-40B4-BE49-F238E27FC236}">
                <a16:creationId xmlns:a16="http://schemas.microsoft.com/office/drawing/2014/main" id="{A50252E0-B5AF-5475-2FC0-28E9B6C1F056}"/>
              </a:ext>
            </a:extLst>
          </p:cNvPr>
          <p:cNvSpPr/>
          <p:nvPr/>
        </p:nvSpPr>
        <p:spPr>
          <a:xfrm>
            <a:off x="247426" y="1488886"/>
            <a:ext cx="11844169" cy="5266916"/>
          </a:xfrm>
          <a:prstGeom prst="round2Diag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4"/>
          </a:lnRef>
          <a:fillRef idx="2">
            <a:schemeClr val="accent4"/>
          </a:fillRef>
          <a:effectRef idx="1">
            <a:schemeClr val="accent4"/>
          </a:effectRef>
          <a:fontRef idx="minor">
            <a:schemeClr val="dk1"/>
          </a:fontRef>
        </p:style>
        <p:txBody>
          <a:bodyPr rtlCol="0" anchor="ctr"/>
          <a:lstStyle/>
          <a:p>
            <a:pPr marL="285750" lvl="0" indent="-285750">
              <a:buFont typeface="Wingdings" panose="05000000000000000000" pitchFamily="2" charset="2"/>
              <a:buChar char="Ø"/>
            </a:pPr>
            <a:endParaRPr lang="es-MX" sz="1600" dirty="0">
              <a:latin typeface="Times New Roman" panose="02020603050405020304" pitchFamily="18" charset="0"/>
              <a:cs typeface="Times New Roman" panose="02020603050405020304" pitchFamily="18" charset="0"/>
            </a:endParaRPr>
          </a:p>
          <a:p>
            <a:pPr marL="285750" lvl="0" indent="-285750">
              <a:buFont typeface="Wingdings" panose="05000000000000000000" pitchFamily="2" charset="2"/>
              <a:buChar char="Ø"/>
            </a:pPr>
            <a:endParaRPr lang="es-MX" sz="1600" dirty="0">
              <a:latin typeface="Times New Roman" panose="02020603050405020304" pitchFamily="18" charset="0"/>
              <a:cs typeface="Times New Roman" panose="02020603050405020304" pitchFamily="18" charset="0"/>
            </a:endParaRPr>
          </a:p>
          <a:p>
            <a:pPr marL="285750" lvl="0" indent="-285750">
              <a:buFont typeface="Wingdings" panose="05000000000000000000" pitchFamily="2" charset="2"/>
              <a:buChar char="Ø"/>
            </a:pPr>
            <a:r>
              <a:rPr lang="es-MX" sz="1600" dirty="0">
                <a:latin typeface="Times New Roman" panose="02020603050405020304" pitchFamily="18" charset="0"/>
                <a:cs typeface="Times New Roman" panose="02020603050405020304" pitchFamily="18" charset="0"/>
              </a:rPr>
              <a:t>El populismo se vincula </a:t>
            </a:r>
            <a:r>
              <a:rPr lang="es-MX" sz="1600" b="1" i="1" dirty="0">
                <a:latin typeface="Times New Roman" panose="02020603050405020304" pitchFamily="18" charset="0"/>
                <a:cs typeface="Times New Roman" panose="02020603050405020304" pitchFamily="18" charset="0"/>
              </a:rPr>
              <a:t>a un determinado momento de desarrollo económico</a:t>
            </a:r>
            <a:r>
              <a:rPr lang="es-MX" sz="1600" dirty="0">
                <a:latin typeface="Times New Roman" panose="02020603050405020304" pitchFamily="18" charset="0"/>
                <a:cs typeface="Times New Roman" panose="02020603050405020304" pitchFamily="18" charset="0"/>
              </a:rPr>
              <a:t>, así como al</a:t>
            </a:r>
            <a:r>
              <a:rPr lang="es-MX" sz="1600" b="1" i="1" dirty="0">
                <a:latin typeface="Times New Roman" panose="02020603050405020304" pitchFamily="18" charset="0"/>
                <a:cs typeface="Times New Roman" panose="02020603050405020304" pitchFamily="18" charset="0"/>
              </a:rPr>
              <a:t> crecimiento industrial y el desarrollo del mercado interno de los países de América Latina,</a:t>
            </a:r>
            <a:r>
              <a:rPr lang="es-MX" sz="1600" dirty="0">
                <a:latin typeface="Times New Roman" panose="02020603050405020304" pitchFamily="18" charset="0"/>
                <a:cs typeface="Times New Roman" panose="02020603050405020304" pitchFamily="18" charset="0"/>
              </a:rPr>
              <a:t> junto a un proceso intenso de incorporación de las masas a la política (Murmis y Portantiero, 1971; Ianni, 1975; Weffort, 1989; Faletto, 2003; Vilas, 2004).</a:t>
            </a:r>
            <a:endParaRPr lang="es-US" sz="1600" dirty="0">
              <a:latin typeface="Times New Roman" panose="02020603050405020304" pitchFamily="18" charset="0"/>
              <a:cs typeface="Times New Roman" panose="02020603050405020304" pitchFamily="18" charset="0"/>
            </a:endParaRPr>
          </a:p>
          <a:p>
            <a:pPr marL="285750" lvl="0" indent="-285750">
              <a:buFont typeface="Wingdings" panose="05000000000000000000" pitchFamily="2" charset="2"/>
              <a:buChar char="Ø"/>
            </a:pPr>
            <a:r>
              <a:rPr lang="es-MX" sz="1600" b="1" i="1" dirty="0">
                <a:latin typeface="Times New Roman" panose="02020603050405020304" pitchFamily="18" charset="0"/>
                <a:cs typeface="Times New Roman" panose="02020603050405020304" pitchFamily="18" charset="0"/>
              </a:rPr>
              <a:t>Interpretación discursiva o subjetivista</a:t>
            </a:r>
            <a:r>
              <a:rPr lang="es-MX" sz="1600" dirty="0">
                <a:latin typeface="Times New Roman" panose="02020603050405020304" pitchFamily="18" charset="0"/>
                <a:cs typeface="Times New Roman" panose="02020603050405020304" pitchFamily="18" charset="0"/>
              </a:rPr>
              <a:t>, que ubica en el </a:t>
            </a:r>
            <a:r>
              <a:rPr lang="es-MX" sz="1600" b="1" i="1" dirty="0">
                <a:latin typeface="Times New Roman" panose="02020603050405020304" pitchFamily="18" charset="0"/>
                <a:cs typeface="Times New Roman" panose="02020603050405020304" pitchFamily="18" charset="0"/>
              </a:rPr>
              <a:t>vínculo discursivo entre líder y pueblo y el proceso de subjetivación</a:t>
            </a:r>
            <a:r>
              <a:rPr lang="es-MX" sz="1600" dirty="0">
                <a:latin typeface="Times New Roman" panose="02020603050405020304" pitchFamily="18" charset="0"/>
                <a:cs typeface="Times New Roman" panose="02020603050405020304" pitchFamily="18" charset="0"/>
              </a:rPr>
              <a:t> de este último la </a:t>
            </a:r>
            <a:r>
              <a:rPr lang="es-MX" sz="1600" b="1" i="1" dirty="0">
                <a:latin typeface="Times New Roman" panose="02020603050405020304" pitchFamily="18" charset="0"/>
                <a:cs typeface="Times New Roman" panose="02020603050405020304" pitchFamily="18" charset="0"/>
              </a:rPr>
              <a:t>explicación del populismo tanto en términos de fenómeno histórico como de categoría política</a:t>
            </a:r>
            <a:r>
              <a:rPr lang="es-MX" sz="1600" dirty="0">
                <a:latin typeface="Times New Roman" panose="02020603050405020304" pitchFamily="18" charset="0"/>
                <a:cs typeface="Times New Roman" panose="02020603050405020304" pitchFamily="18" charset="0"/>
              </a:rPr>
              <a:t> (De Ípola, 1983; Aboy Carlés, 2001; Laclau, 2005; Melo, 2009; Panizza, 2009; Barros, 2014; Ferrás, 2017).</a:t>
            </a:r>
          </a:p>
          <a:p>
            <a:pPr marL="285750" lvl="0" indent="-285750" algn="just">
              <a:buFont typeface="Wingdings" panose="05000000000000000000" pitchFamily="2" charset="2"/>
              <a:buChar char="Ø"/>
            </a:pPr>
            <a:r>
              <a:rPr lang="es-MX" sz="1600" b="1" i="1" dirty="0">
                <a:latin typeface="Times New Roman" panose="02020603050405020304" pitchFamily="18" charset="0"/>
                <a:cs typeface="Times New Roman" panose="02020603050405020304" pitchFamily="18" charset="0"/>
              </a:rPr>
              <a:t>Años noventa, la emergencia de gobiernos latinoamericanos en Perú, Argentina, Brasil y México</a:t>
            </a:r>
            <a:r>
              <a:rPr lang="es-MX" sz="1600" dirty="0">
                <a:latin typeface="Times New Roman" panose="02020603050405020304" pitchFamily="18" charset="0"/>
                <a:cs typeface="Times New Roman" panose="02020603050405020304" pitchFamily="18" charset="0"/>
              </a:rPr>
              <a:t>, conllevó a la </a:t>
            </a:r>
            <a:r>
              <a:rPr lang="es-MX" sz="1600" b="1" i="1" dirty="0">
                <a:latin typeface="Times New Roman" panose="02020603050405020304" pitchFamily="18" charset="0"/>
                <a:cs typeface="Times New Roman" panose="02020603050405020304" pitchFamily="18" charset="0"/>
              </a:rPr>
              <a:t>renovación de la discusión teórico y político</a:t>
            </a:r>
            <a:r>
              <a:rPr lang="es-MX" sz="1600" dirty="0">
                <a:latin typeface="Times New Roman" panose="02020603050405020304" pitchFamily="18" charset="0"/>
                <a:cs typeface="Times New Roman" panose="02020603050405020304" pitchFamily="18" charset="0"/>
              </a:rPr>
              <a:t> sobre el </a:t>
            </a:r>
            <a:r>
              <a:rPr lang="es-MX" sz="1600" b="1" i="1" dirty="0">
                <a:latin typeface="Times New Roman" panose="02020603050405020304" pitchFamily="18" charset="0"/>
                <a:cs typeface="Times New Roman" panose="02020603050405020304" pitchFamily="18" charset="0"/>
              </a:rPr>
              <a:t>concepto de populismo.</a:t>
            </a:r>
            <a:endParaRPr lang="es-US" sz="16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1600" dirty="0">
                <a:latin typeface="Times New Roman" panose="02020603050405020304" pitchFamily="18" charset="0"/>
                <a:cs typeface="Times New Roman" panose="02020603050405020304" pitchFamily="18" charset="0"/>
              </a:rPr>
              <a:t>Desde las posturas políticas de estos gobiernos, </a:t>
            </a:r>
            <a:r>
              <a:rPr lang="es-MX" sz="1600" b="1" i="1" dirty="0">
                <a:latin typeface="Times New Roman" panose="02020603050405020304" pitchFamily="18" charset="0"/>
                <a:cs typeface="Times New Roman" panose="02020603050405020304" pitchFamily="18" charset="0"/>
              </a:rPr>
              <a:t>se produjeron experiencias populistas latinoamericanas, consideradas como  neopopulismo.</a:t>
            </a:r>
            <a:endParaRPr lang="es-US" sz="16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1600" dirty="0">
                <a:latin typeface="Times New Roman" panose="02020603050405020304" pitchFamily="18" charset="0"/>
                <a:cs typeface="Times New Roman" panose="02020603050405020304" pitchFamily="18" charset="0"/>
              </a:rPr>
              <a:t>No obstante, autores </a:t>
            </a:r>
            <a:r>
              <a:rPr lang="es-MX" sz="1600" b="1" i="1" dirty="0">
                <a:latin typeface="Times New Roman" panose="02020603050405020304" pitchFamily="18" charset="0"/>
                <a:cs typeface="Times New Roman" panose="02020603050405020304" pitchFamily="18" charset="0"/>
              </a:rPr>
              <a:t>reivindicativos de la comprensión clásica del populismo</a:t>
            </a:r>
            <a:r>
              <a:rPr lang="es-MX" sz="1600" dirty="0">
                <a:latin typeface="Times New Roman" panose="02020603050405020304" pitchFamily="18" charset="0"/>
                <a:cs typeface="Times New Roman" panose="02020603050405020304" pitchFamily="18" charset="0"/>
              </a:rPr>
              <a:t> y su interpretación como fenómeno histórico, se </a:t>
            </a:r>
            <a:r>
              <a:rPr lang="es-MX" sz="1600" b="1" i="1" dirty="0">
                <a:latin typeface="Times New Roman" panose="02020603050405020304" pitchFamily="18" charset="0"/>
                <a:cs typeface="Times New Roman" panose="02020603050405020304" pitchFamily="18" charset="0"/>
              </a:rPr>
              <a:t>negaron a aceptar el neopopulismo y acusaron de reduccionistas a las nuevas definiciones</a:t>
            </a:r>
            <a:r>
              <a:rPr lang="es-MX" sz="1600" dirty="0">
                <a:latin typeface="Times New Roman" panose="02020603050405020304" pitchFamily="18" charset="0"/>
                <a:cs typeface="Times New Roman" panose="02020603050405020304" pitchFamily="18" charset="0"/>
              </a:rPr>
              <a:t> (Reano, 2010; Vilas, 2004).</a:t>
            </a:r>
            <a:endParaRPr lang="es-US" sz="16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1600" dirty="0">
                <a:latin typeface="Times New Roman" panose="02020603050405020304" pitchFamily="18" charset="0"/>
                <a:cs typeface="Times New Roman" panose="02020603050405020304" pitchFamily="18" charset="0"/>
              </a:rPr>
              <a:t>Para ellos, el populismo no es solo un estilo político o estrategia para lograr el poder y gobernar, también constituye una </a:t>
            </a:r>
            <a:r>
              <a:rPr lang="es-MX" sz="1600" b="1" i="1" dirty="0">
                <a:latin typeface="Times New Roman" panose="02020603050405020304" pitchFamily="18" charset="0"/>
                <a:cs typeface="Times New Roman" panose="02020603050405020304" pitchFamily="18" charset="0"/>
              </a:rPr>
              <a:t>orientación de política económica y social específica que no es posible encontrar en los presidencialismos neoliberales de los años noventa.</a:t>
            </a:r>
          </a:p>
          <a:p>
            <a:pPr marL="285750" lvl="0" indent="-285750" algn="just">
              <a:buFont typeface="Wingdings" panose="05000000000000000000" pitchFamily="2" charset="2"/>
              <a:buChar char="Ø"/>
            </a:pPr>
            <a:r>
              <a:rPr lang="es-MX" sz="1600" dirty="0">
                <a:latin typeface="Times New Roman" panose="02020603050405020304" pitchFamily="18" charset="0"/>
                <a:cs typeface="Times New Roman" panose="02020603050405020304" pitchFamily="18" charset="0"/>
              </a:rPr>
              <a:t>Populismo </a:t>
            </a:r>
            <a:r>
              <a:rPr lang="es-MX" sz="1600" b="1" i="1" dirty="0">
                <a:latin typeface="Times New Roman" panose="02020603050405020304" pitchFamily="18" charset="0"/>
                <a:cs typeface="Times New Roman" panose="02020603050405020304" pitchFamily="18" charset="0"/>
              </a:rPr>
              <a:t>como una estrategia política que se sostiene tanto en el oportunismo y la flexibilidad del líder, como en el apoyo de las masas</a:t>
            </a:r>
            <a:r>
              <a:rPr lang="es-MX" sz="1600" dirty="0">
                <a:latin typeface="Times New Roman" panose="02020603050405020304" pitchFamily="18" charset="0"/>
                <a:cs typeface="Times New Roman" panose="02020603050405020304" pitchFamily="18" charset="0"/>
              </a:rPr>
              <a:t>, </a:t>
            </a:r>
            <a:r>
              <a:rPr lang="es-MX" sz="1600" b="1" i="1" dirty="0">
                <a:latin typeface="Times New Roman" panose="02020603050405020304" pitchFamily="18" charset="0"/>
                <a:cs typeface="Times New Roman" panose="02020603050405020304" pitchFamily="18" charset="0"/>
              </a:rPr>
              <a:t>y puede finalizar como experiencia a partir de su descrédito o de su rutinización</a:t>
            </a:r>
            <a:r>
              <a:rPr lang="es-MX" sz="1600" dirty="0">
                <a:latin typeface="Times New Roman" panose="02020603050405020304" pitchFamily="18" charset="0"/>
                <a:cs typeface="Times New Roman" panose="02020603050405020304" pitchFamily="18" charset="0"/>
              </a:rPr>
              <a:t> (Weyland, 2001).</a:t>
            </a:r>
            <a:endParaRPr lang="es-US" sz="16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1600" dirty="0">
                <a:latin typeface="Times New Roman" panose="02020603050405020304" pitchFamily="18" charset="0"/>
                <a:cs typeface="Times New Roman" panose="02020603050405020304" pitchFamily="18" charset="0"/>
              </a:rPr>
              <a:t>Distingue dos tipos de populismos: </a:t>
            </a:r>
            <a:endParaRPr lang="es-US" sz="1600" dirty="0">
              <a:latin typeface="Times New Roman" panose="02020603050405020304" pitchFamily="18" charset="0"/>
              <a:cs typeface="Times New Roman" panose="02020603050405020304" pitchFamily="18" charset="0"/>
            </a:endParaRPr>
          </a:p>
          <a:p>
            <a:pPr algn="just"/>
            <a:r>
              <a:rPr lang="es-MX" sz="1600" dirty="0">
                <a:latin typeface="Times New Roman" panose="02020603050405020304" pitchFamily="18" charset="0"/>
                <a:cs typeface="Times New Roman" panose="02020603050405020304" pitchFamily="18" charset="0"/>
              </a:rPr>
              <a:t>    1.  El </a:t>
            </a:r>
            <a:r>
              <a:rPr lang="es-MX" sz="1600" b="1" i="1" dirty="0">
                <a:latin typeface="Times New Roman" panose="02020603050405020304" pitchFamily="18" charset="0"/>
                <a:cs typeface="Times New Roman" panose="02020603050405020304" pitchFamily="18" charset="0"/>
              </a:rPr>
              <a:t>líder clama representar la voluntad del pueblo</a:t>
            </a:r>
            <a:r>
              <a:rPr lang="es-MX" sz="1600" dirty="0">
                <a:latin typeface="Times New Roman" panose="02020603050405020304" pitchFamily="18" charset="0"/>
                <a:cs typeface="Times New Roman" panose="02020603050405020304" pitchFamily="18" charset="0"/>
              </a:rPr>
              <a:t> (voluntad general)</a:t>
            </a:r>
            <a:endParaRPr lang="es-US" sz="1600" dirty="0">
              <a:latin typeface="Times New Roman" panose="02020603050405020304" pitchFamily="18" charset="0"/>
              <a:cs typeface="Times New Roman" panose="02020603050405020304" pitchFamily="18" charset="0"/>
            </a:endParaRPr>
          </a:p>
          <a:p>
            <a:pPr algn="just"/>
            <a:r>
              <a:rPr lang="es-MX" sz="1600" dirty="0">
                <a:latin typeface="Times New Roman" panose="02020603050405020304" pitchFamily="18" charset="0"/>
                <a:cs typeface="Times New Roman" panose="02020603050405020304" pitchFamily="18" charset="0"/>
              </a:rPr>
              <a:t>    2. El </a:t>
            </a:r>
            <a:r>
              <a:rPr lang="es-MX" sz="1600" b="1" i="1" dirty="0">
                <a:latin typeface="Times New Roman" panose="02020603050405020304" pitchFamily="18" charset="0"/>
                <a:cs typeface="Times New Roman" panose="02020603050405020304" pitchFamily="18" charset="0"/>
              </a:rPr>
              <a:t>líder interpela a sectores medios individualizados</a:t>
            </a:r>
            <a:r>
              <a:rPr lang="es-MX" sz="1600" dirty="0">
                <a:latin typeface="Times New Roman" panose="02020603050405020304" pitchFamily="18" charset="0"/>
                <a:cs typeface="Times New Roman" panose="02020603050405020304" pitchFamily="18" charset="0"/>
              </a:rPr>
              <a:t> (la gente) y propone representar la voluntad de todos. </a:t>
            </a:r>
            <a:endParaRPr lang="es-US" sz="16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1600" dirty="0">
                <a:latin typeface="Times New Roman" panose="02020603050405020304" pitchFamily="18" charset="0"/>
                <a:cs typeface="Times New Roman" panose="02020603050405020304" pitchFamily="18" charset="0"/>
              </a:rPr>
              <a:t>El </a:t>
            </a:r>
            <a:r>
              <a:rPr lang="es-MX" sz="1600" b="1" i="1" dirty="0">
                <a:latin typeface="Times New Roman" panose="02020603050405020304" pitchFamily="18" charset="0"/>
                <a:cs typeface="Times New Roman" panose="02020603050405020304" pitchFamily="18" charset="0"/>
              </a:rPr>
              <a:t>populismo clásico correspondería al primer caso</a:t>
            </a:r>
            <a:r>
              <a:rPr lang="es-MX" sz="1600" dirty="0">
                <a:latin typeface="Times New Roman" panose="02020603050405020304" pitchFamily="18" charset="0"/>
                <a:cs typeface="Times New Roman" panose="02020603050405020304" pitchFamily="18" charset="0"/>
              </a:rPr>
              <a:t>, mientras </a:t>
            </a:r>
            <a:r>
              <a:rPr lang="es-MX" sz="1600" i="1" dirty="0">
                <a:latin typeface="Times New Roman" panose="02020603050405020304" pitchFamily="18" charset="0"/>
                <a:cs typeface="Times New Roman" panose="02020603050405020304" pitchFamily="18" charset="0"/>
              </a:rPr>
              <a:t>los neopopulismos se inscribirían en la segunda estrategia</a:t>
            </a:r>
            <a:r>
              <a:rPr lang="es-MX" sz="1600" dirty="0">
                <a:latin typeface="Times New Roman" panose="02020603050405020304" pitchFamily="18" charset="0"/>
                <a:cs typeface="Times New Roman" panose="02020603050405020304" pitchFamily="18" charset="0"/>
              </a:rPr>
              <a:t> (Weyland, 2001).</a:t>
            </a:r>
            <a:endParaRPr lang="es-US" sz="1600" dirty="0">
              <a:latin typeface="Times New Roman" panose="02020603050405020304" pitchFamily="18" charset="0"/>
              <a:cs typeface="Times New Roman" panose="02020603050405020304" pitchFamily="18" charset="0"/>
            </a:endParaRPr>
          </a:p>
          <a:p>
            <a:pPr marL="285750" lvl="0" indent="-285750">
              <a:buFont typeface="Wingdings" panose="05000000000000000000" pitchFamily="2" charset="2"/>
              <a:buChar char="Ø"/>
            </a:pPr>
            <a:endParaRPr lang="es-US" sz="2000"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ACFA9333-4E36-A882-6D08-98D03CB12AF9}"/>
              </a:ext>
            </a:extLst>
          </p:cNvPr>
          <p:cNvSpPr txBox="1"/>
          <p:nvPr/>
        </p:nvSpPr>
        <p:spPr>
          <a:xfrm>
            <a:off x="774550" y="333490"/>
            <a:ext cx="10434918" cy="646331"/>
          </a:xfrm>
          <a:prstGeom prst="rect">
            <a:avLst/>
          </a:prstGeom>
          <a:gradFill>
            <a:gsLst>
              <a:gs pos="0">
                <a:schemeClr val="tx2">
                  <a:lumMod val="50000"/>
                  <a:lumOff val="50000"/>
                </a:schemeClr>
              </a:gs>
              <a:gs pos="58000">
                <a:schemeClr val="accent4">
                  <a:lumMod val="105000"/>
                  <a:satMod val="103000"/>
                  <a:tint val="73000"/>
                </a:schemeClr>
              </a:gs>
              <a:gs pos="96000">
                <a:schemeClr val="tx2">
                  <a:lumMod val="75000"/>
                  <a:lumOff val="25000"/>
                </a:schemeClr>
              </a:gs>
            </a:gsLst>
            <a:lin ang="5400000" scaled="0"/>
          </a:gradFill>
        </p:spPr>
        <p:txBody>
          <a:bodyPr wrap="square">
            <a:spAutoFit/>
          </a:bodyPr>
          <a:lstStyle/>
          <a:p>
            <a:pPr algn="ctr"/>
            <a:r>
              <a:rPr lang="es-MX" sz="1800" b="1" dirty="0">
                <a:latin typeface="Times New Roman" panose="02020603050405020304" pitchFamily="18" charset="0"/>
                <a:cs typeface="Times New Roman" panose="02020603050405020304" pitchFamily="18" charset="0"/>
              </a:rPr>
              <a:t>¿CUÁLES SON LAS PESPECTIVAS TEÓRICAS MÁS SIGNIFICATIVAS RESPECTO AL ESTUDIO DEL POPULISMO EN AMÉRICA LATINA Y EL CARIBE?</a:t>
            </a:r>
            <a:endParaRPr lang="es-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36417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97F5A-EB99-8093-B8CB-49E2A7133C56}"/>
            </a:ext>
          </a:extLst>
        </p:cNvPr>
        <p:cNvGrpSpPr/>
        <p:nvPr/>
      </p:nvGrpSpPr>
      <p:grpSpPr>
        <a:xfrm>
          <a:off x="0" y="0"/>
          <a:ext cx="0" cy="0"/>
          <a:chOff x="0" y="0"/>
          <a:chExt cx="0" cy="0"/>
        </a:xfrm>
      </p:grpSpPr>
      <p:sp>
        <p:nvSpPr>
          <p:cNvPr id="3" name="Flecha: hacia abajo 2">
            <a:extLst>
              <a:ext uri="{FF2B5EF4-FFF2-40B4-BE49-F238E27FC236}">
                <a16:creationId xmlns:a16="http://schemas.microsoft.com/office/drawing/2014/main" id="{2A5C7A78-FFCE-69FD-EB6A-299737BC4256}"/>
              </a:ext>
            </a:extLst>
          </p:cNvPr>
          <p:cNvSpPr/>
          <p:nvPr/>
        </p:nvSpPr>
        <p:spPr>
          <a:xfrm>
            <a:off x="4444179" y="1037937"/>
            <a:ext cx="530941" cy="392833"/>
          </a:xfrm>
          <a:prstGeom prst="downArrow">
            <a:avLst/>
          </a:prstGeom>
          <a:gradFill>
            <a:gsLst>
              <a:gs pos="0">
                <a:schemeClr val="tx2">
                  <a:lumMod val="75000"/>
                  <a:lumOff val="25000"/>
                </a:schemeClr>
              </a:gs>
              <a:gs pos="6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7" name="Flecha: hacia abajo 6">
            <a:extLst>
              <a:ext uri="{FF2B5EF4-FFF2-40B4-BE49-F238E27FC236}">
                <a16:creationId xmlns:a16="http://schemas.microsoft.com/office/drawing/2014/main" id="{0FDC0BD8-1EB2-4D47-2272-056E449D4E24}"/>
              </a:ext>
            </a:extLst>
          </p:cNvPr>
          <p:cNvSpPr/>
          <p:nvPr/>
        </p:nvSpPr>
        <p:spPr>
          <a:xfrm>
            <a:off x="6951411" y="1037937"/>
            <a:ext cx="530941" cy="392833"/>
          </a:xfrm>
          <a:prstGeom prst="downArrow">
            <a:avLst/>
          </a:prstGeom>
          <a:gradFill>
            <a:gsLst>
              <a:gs pos="0">
                <a:schemeClr val="tx2">
                  <a:lumMod val="75000"/>
                  <a:lumOff val="25000"/>
                </a:schemeClr>
              </a:gs>
              <a:gs pos="6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8" name="Rectángulo: esquinas diagonales redondeadas 7">
            <a:extLst>
              <a:ext uri="{FF2B5EF4-FFF2-40B4-BE49-F238E27FC236}">
                <a16:creationId xmlns:a16="http://schemas.microsoft.com/office/drawing/2014/main" id="{A0A48CDC-25F1-D16A-C62C-69EFB47395C2}"/>
              </a:ext>
            </a:extLst>
          </p:cNvPr>
          <p:cNvSpPr/>
          <p:nvPr/>
        </p:nvSpPr>
        <p:spPr>
          <a:xfrm>
            <a:off x="247426" y="1488886"/>
            <a:ext cx="11844169" cy="5266916"/>
          </a:xfrm>
          <a:prstGeom prst="round2Diag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4"/>
          </a:lnRef>
          <a:fillRef idx="2">
            <a:schemeClr val="accent4"/>
          </a:fillRef>
          <a:effectRef idx="1">
            <a:schemeClr val="accent4"/>
          </a:effectRef>
          <a:fontRef idx="minor">
            <a:schemeClr val="dk1"/>
          </a:fontRef>
        </p:style>
        <p:txBody>
          <a:bodyPr rtlCol="0" anchor="ctr"/>
          <a:lstStyle/>
          <a:p>
            <a:pPr marL="285750" lvl="0" indent="-285750" algn="just">
              <a:buFont typeface="Wingdings" panose="05000000000000000000" pitchFamily="2" charset="2"/>
              <a:buChar char="Ø"/>
            </a:pPr>
            <a:r>
              <a:rPr lang="es-MX" sz="2000" dirty="0">
                <a:latin typeface="Times New Roman" panose="02020603050405020304" pitchFamily="18" charset="0"/>
                <a:cs typeface="Times New Roman" panose="02020603050405020304" pitchFamily="18" charset="0"/>
              </a:rPr>
              <a:t>Populismo como </a:t>
            </a:r>
            <a:r>
              <a:rPr lang="es-MX" sz="2000" b="1" i="1" dirty="0">
                <a:latin typeface="Times New Roman" panose="02020603050405020304" pitchFamily="18" charset="0"/>
                <a:cs typeface="Times New Roman" panose="02020603050405020304" pitchFamily="18" charset="0"/>
              </a:rPr>
              <a:t>“Estado de compromiso”, derivado de la incapacidad de la burguesía latinoamericana en lograr la hegemonía en un contexto de relativa autonomía del Estado</a:t>
            </a:r>
            <a:r>
              <a:rPr lang="es-MX" sz="2000" dirty="0">
                <a:latin typeface="Times New Roman" panose="02020603050405020304" pitchFamily="18" charset="0"/>
                <a:cs typeface="Times New Roman" panose="02020603050405020304" pitchFamily="18" charset="0"/>
              </a:rPr>
              <a:t>. Por tanto, a través del populismo, se sustituye la </a:t>
            </a:r>
            <a:r>
              <a:rPr lang="es-MX" sz="2000" b="1" i="1" dirty="0">
                <a:latin typeface="Times New Roman" panose="02020603050405020304" pitchFamily="18" charset="0"/>
                <a:cs typeface="Times New Roman" panose="02020603050405020304" pitchFamily="18" charset="0"/>
              </a:rPr>
              <a:t>crisis de hegemonía de las clases dominantes</a:t>
            </a:r>
            <a:r>
              <a:rPr lang="es-MX" sz="2000" dirty="0">
                <a:latin typeface="Times New Roman" panose="02020603050405020304" pitchFamily="18" charset="0"/>
                <a:cs typeface="Times New Roman" panose="02020603050405020304" pitchFamily="18" charset="0"/>
              </a:rPr>
              <a:t> (Weffort, 1978).</a:t>
            </a:r>
            <a:endParaRPr lang="es-US" sz="20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2000" dirty="0">
                <a:latin typeface="Times New Roman" panose="02020603050405020304" pitchFamily="18" charset="0"/>
                <a:cs typeface="Times New Roman" panose="02020603050405020304" pitchFamily="18" charset="0"/>
              </a:rPr>
              <a:t>Distinguir entre un </a:t>
            </a:r>
            <a:r>
              <a:rPr lang="es-MX" sz="2000" b="1" i="1" dirty="0">
                <a:latin typeface="Times New Roman" panose="02020603050405020304" pitchFamily="18" charset="0"/>
                <a:cs typeface="Times New Roman" panose="02020603050405020304" pitchFamily="18" charset="0"/>
              </a:rPr>
              <a:t>“populismo desde arriba”, que promueve la armonía de clases y acaba abandonando a las masas a su suerte, y un “populismo desde abajo”, impulsado por las masas urbanas, los emigrantes, la clase media baja y la izquierda</a:t>
            </a:r>
            <a:r>
              <a:rPr lang="es-MX" sz="2000" dirty="0">
                <a:latin typeface="Times New Roman" panose="02020603050405020304" pitchFamily="18" charset="0"/>
                <a:cs typeface="Times New Roman" panose="02020603050405020304" pitchFamily="18" charset="0"/>
              </a:rPr>
              <a:t>, en una disputa en la que las masas pueden participar en la lucha de clases </a:t>
            </a:r>
            <a:r>
              <a:rPr lang="es-MX" sz="2000" b="1" dirty="0">
                <a:latin typeface="Times New Roman" panose="02020603050405020304" pitchFamily="18" charset="0"/>
                <a:cs typeface="Times New Roman" panose="02020603050405020304" pitchFamily="18" charset="0"/>
              </a:rPr>
              <a:t>(</a:t>
            </a:r>
            <a:r>
              <a:rPr lang="es-MX" sz="2000" dirty="0">
                <a:latin typeface="Times New Roman" panose="02020603050405020304" pitchFamily="18" charset="0"/>
                <a:cs typeface="Times New Roman" panose="02020603050405020304" pitchFamily="18" charset="0"/>
              </a:rPr>
              <a:t>Ianni, 1975).</a:t>
            </a:r>
          </a:p>
          <a:p>
            <a:pPr marL="285750" lvl="0" indent="-285750" algn="just">
              <a:buFont typeface="Wingdings" panose="05000000000000000000" pitchFamily="2" charset="2"/>
              <a:buChar char="Ø"/>
            </a:pPr>
            <a:r>
              <a:rPr lang="es-MX" sz="2000" dirty="0">
                <a:latin typeface="Times New Roman" panose="02020603050405020304" pitchFamily="18" charset="0"/>
                <a:cs typeface="Times New Roman" panose="02020603050405020304" pitchFamily="18" charset="0"/>
              </a:rPr>
              <a:t>Consiste en la </a:t>
            </a:r>
            <a:r>
              <a:rPr lang="es-MX" sz="2000" b="1" i="1" dirty="0">
                <a:latin typeface="Times New Roman" panose="02020603050405020304" pitchFamily="18" charset="0"/>
                <a:cs typeface="Times New Roman" panose="02020603050405020304" pitchFamily="18" charset="0"/>
              </a:rPr>
              <a:t>presentación de las interpelaciones popular-democráticas como un conjunto sintético-antagónico respecto a la ideología dominan</a:t>
            </a:r>
            <a:r>
              <a:rPr lang="es-MX" sz="2000" i="1" dirty="0">
                <a:latin typeface="Times New Roman" panose="02020603050405020304" pitchFamily="18" charset="0"/>
                <a:cs typeface="Times New Roman" panose="02020603050405020304" pitchFamily="18" charset="0"/>
              </a:rPr>
              <a:t>te</a:t>
            </a:r>
            <a:r>
              <a:rPr lang="es-MX" sz="2000" dirty="0">
                <a:latin typeface="Times New Roman" panose="02020603050405020304" pitchFamily="18" charset="0"/>
                <a:cs typeface="Times New Roman" panose="02020603050405020304" pitchFamily="18" charset="0"/>
              </a:rPr>
              <a:t> (Laclau, 1977). </a:t>
            </a:r>
            <a:endParaRPr lang="es-US" sz="20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2000" dirty="0">
                <a:latin typeface="Times New Roman" panose="02020603050405020304" pitchFamily="18" charset="0"/>
                <a:cs typeface="Times New Roman" panose="02020603050405020304" pitchFamily="18" charset="0"/>
              </a:rPr>
              <a:t>El populismo </a:t>
            </a:r>
            <a:r>
              <a:rPr lang="es-MX" sz="2000" b="1" i="1" dirty="0">
                <a:latin typeface="Times New Roman" panose="02020603050405020304" pitchFamily="18" charset="0"/>
                <a:cs typeface="Times New Roman" panose="02020603050405020304" pitchFamily="18" charset="0"/>
              </a:rPr>
              <a:t>no tiene necesariamente una connotación de clase</a:t>
            </a:r>
            <a:r>
              <a:rPr lang="es-MX" sz="2000" dirty="0">
                <a:latin typeface="Times New Roman" panose="02020603050405020304" pitchFamily="18" charset="0"/>
                <a:cs typeface="Times New Roman" panose="02020603050405020304" pitchFamily="18" charset="0"/>
              </a:rPr>
              <a:t>, pues tanto un </a:t>
            </a:r>
            <a:r>
              <a:rPr lang="es-MX" sz="2000" b="1" i="1" dirty="0">
                <a:latin typeface="Times New Roman" panose="02020603050405020304" pitchFamily="18" charset="0"/>
                <a:cs typeface="Times New Roman" panose="02020603050405020304" pitchFamily="18" charset="0"/>
              </a:rPr>
              <a:t>proyecto fascista como uno comunista pueden articularlo igualmente </a:t>
            </a:r>
            <a:r>
              <a:rPr lang="es-MX" sz="2000" dirty="0">
                <a:latin typeface="Times New Roman" panose="02020603050405020304" pitchFamily="18" charset="0"/>
                <a:cs typeface="Times New Roman" panose="02020603050405020304" pitchFamily="18" charset="0"/>
              </a:rPr>
              <a:t>(Laclau, 1977).</a:t>
            </a:r>
            <a:endParaRPr lang="es-US" sz="20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2000" dirty="0">
                <a:latin typeface="Times New Roman" panose="02020603050405020304" pitchFamily="18" charset="0"/>
                <a:cs typeface="Times New Roman" panose="02020603050405020304" pitchFamily="18" charset="0"/>
              </a:rPr>
              <a:t>El populismo se inscribe en el contexto de una </a:t>
            </a:r>
            <a:r>
              <a:rPr lang="es-MX" sz="2000" b="1" i="1" dirty="0">
                <a:latin typeface="Times New Roman" panose="02020603050405020304" pitchFamily="18" charset="0"/>
                <a:cs typeface="Times New Roman" panose="02020603050405020304" pitchFamily="18" charset="0"/>
              </a:rPr>
              <a:t>crisis de hegemonía, cuando las clases dominantes buscan una solución apelando al “pueblo”</a:t>
            </a:r>
            <a:r>
              <a:rPr lang="es-MX" sz="2000" dirty="0">
                <a:latin typeface="Times New Roman" panose="02020603050405020304" pitchFamily="18" charset="0"/>
                <a:cs typeface="Times New Roman" panose="02020603050405020304" pitchFamily="18" charset="0"/>
              </a:rPr>
              <a:t> (Laclau, 1977).</a:t>
            </a:r>
            <a:endParaRPr lang="es-US" sz="20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2000" dirty="0">
                <a:latin typeface="Times New Roman" panose="02020603050405020304" pitchFamily="18" charset="0"/>
                <a:cs typeface="Times New Roman" panose="02020603050405020304" pitchFamily="18" charset="0"/>
              </a:rPr>
              <a:t>Por populismo </a:t>
            </a:r>
            <a:r>
              <a:rPr lang="es-MX" sz="2000" b="1" i="1" dirty="0">
                <a:latin typeface="Times New Roman" panose="02020603050405020304" pitchFamily="18" charset="0"/>
                <a:cs typeface="Times New Roman" panose="02020603050405020304" pitchFamily="18" charset="0"/>
              </a:rPr>
              <a:t>no entendemos un tipo de movimiento (identificable con una base social especial o con una determinada orientación ideológica),</a:t>
            </a:r>
            <a:r>
              <a:rPr lang="es-MX" sz="2000" dirty="0">
                <a:latin typeface="Times New Roman" panose="02020603050405020304" pitchFamily="18" charset="0"/>
                <a:cs typeface="Times New Roman" panose="02020603050405020304" pitchFamily="18" charset="0"/>
              </a:rPr>
              <a:t> sino una </a:t>
            </a:r>
            <a:r>
              <a:rPr lang="es-MX" sz="2000" b="1" i="1" dirty="0">
                <a:latin typeface="Times New Roman" panose="02020603050405020304" pitchFamily="18" charset="0"/>
                <a:cs typeface="Times New Roman" panose="02020603050405020304" pitchFamily="18" charset="0"/>
              </a:rPr>
              <a:t>lógica política</a:t>
            </a:r>
            <a:r>
              <a:rPr lang="es-MX" sz="2000" dirty="0">
                <a:latin typeface="Times New Roman" panose="02020603050405020304" pitchFamily="18" charset="0"/>
                <a:cs typeface="Times New Roman" panose="02020603050405020304" pitchFamily="18" charset="0"/>
              </a:rPr>
              <a:t>. (Laclau, 2005).</a:t>
            </a:r>
            <a:endParaRPr lang="es-US" sz="2000"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5A98191A-F660-5395-3DE6-D822E57B6D19}"/>
              </a:ext>
            </a:extLst>
          </p:cNvPr>
          <p:cNvSpPr txBox="1"/>
          <p:nvPr/>
        </p:nvSpPr>
        <p:spPr>
          <a:xfrm>
            <a:off x="774550" y="333490"/>
            <a:ext cx="10434918" cy="646331"/>
          </a:xfrm>
          <a:prstGeom prst="rect">
            <a:avLst/>
          </a:prstGeom>
          <a:gradFill>
            <a:gsLst>
              <a:gs pos="0">
                <a:schemeClr val="tx2">
                  <a:lumMod val="50000"/>
                  <a:lumOff val="50000"/>
                </a:schemeClr>
              </a:gs>
              <a:gs pos="58000">
                <a:schemeClr val="accent4">
                  <a:lumMod val="105000"/>
                  <a:satMod val="103000"/>
                  <a:tint val="73000"/>
                </a:schemeClr>
              </a:gs>
              <a:gs pos="96000">
                <a:schemeClr val="tx2">
                  <a:lumMod val="75000"/>
                  <a:lumOff val="25000"/>
                </a:schemeClr>
              </a:gs>
            </a:gsLst>
            <a:lin ang="5400000" scaled="0"/>
          </a:gradFill>
        </p:spPr>
        <p:txBody>
          <a:bodyPr wrap="square">
            <a:spAutoFit/>
          </a:bodyPr>
          <a:lstStyle/>
          <a:p>
            <a:pPr algn="ctr"/>
            <a:r>
              <a:rPr lang="es-MX" sz="1800" b="1" dirty="0">
                <a:latin typeface="Times New Roman" panose="02020603050405020304" pitchFamily="18" charset="0"/>
                <a:cs typeface="Times New Roman" panose="02020603050405020304" pitchFamily="18" charset="0"/>
              </a:rPr>
              <a:t>¿CUÁLES SON LAS PESPECTIVAS TEÓRICAS MÁS SIGNIFICATIVAS RESPECTO AL ESTUDIO DEL POPULISMO EN AMÉRICA LATINA Y EL CARIBE?</a:t>
            </a:r>
            <a:endParaRPr lang="es-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18709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BC28D-FCCA-FD7C-4FAD-85E73DD48F1C}"/>
            </a:ext>
          </a:extLst>
        </p:cNvPr>
        <p:cNvGrpSpPr/>
        <p:nvPr/>
      </p:nvGrpSpPr>
      <p:grpSpPr>
        <a:xfrm>
          <a:off x="0" y="0"/>
          <a:ext cx="0" cy="0"/>
          <a:chOff x="0" y="0"/>
          <a:chExt cx="0" cy="0"/>
        </a:xfrm>
      </p:grpSpPr>
      <p:sp>
        <p:nvSpPr>
          <p:cNvPr id="2" name="Elipse 1">
            <a:extLst>
              <a:ext uri="{FF2B5EF4-FFF2-40B4-BE49-F238E27FC236}">
                <a16:creationId xmlns:a16="http://schemas.microsoft.com/office/drawing/2014/main" id="{DA2D7FD0-E822-B9F5-36A8-CF6A6EBD34D4}"/>
              </a:ext>
            </a:extLst>
          </p:cNvPr>
          <p:cNvSpPr/>
          <p:nvPr/>
        </p:nvSpPr>
        <p:spPr>
          <a:xfrm>
            <a:off x="2212259" y="127826"/>
            <a:ext cx="7502012" cy="1465006"/>
          </a:xfrm>
          <a:prstGeom prst="ellipse">
            <a:avLst/>
          </a:prstGeom>
          <a:effectLst>
            <a:outerShdw blurRad="76200" dir="13500000" sy="23000" kx="1200000" algn="br" rotWithShape="0">
              <a:prstClr val="black">
                <a:alpha val="2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es-MX" b="1" dirty="0">
                <a:latin typeface="Times New Roman" panose="02020603050405020304" pitchFamily="18" charset="0"/>
                <a:cs typeface="Times New Roman" panose="02020603050405020304" pitchFamily="18" charset="0"/>
              </a:rPr>
              <a:t>¿CUÁLES SON LAS PESPECTIVAS TEÓRICAS MÁS SIGNIFICATIVAS RESPECTO AL ESTUDIO DEL POPULISMO EN AMÉRICA LATINA Y EL CARIBE?</a:t>
            </a:r>
            <a:endParaRPr lang="es-US" dirty="0">
              <a:latin typeface="Times New Roman" panose="02020603050405020304" pitchFamily="18" charset="0"/>
              <a:cs typeface="Times New Roman" panose="02020603050405020304" pitchFamily="18" charset="0"/>
            </a:endParaRPr>
          </a:p>
        </p:txBody>
      </p:sp>
      <p:sp>
        <p:nvSpPr>
          <p:cNvPr id="3" name="Flecha: hacia abajo 2">
            <a:extLst>
              <a:ext uri="{FF2B5EF4-FFF2-40B4-BE49-F238E27FC236}">
                <a16:creationId xmlns:a16="http://schemas.microsoft.com/office/drawing/2014/main" id="{3846CE81-440D-5A47-7A77-6F781690C9DD}"/>
              </a:ext>
            </a:extLst>
          </p:cNvPr>
          <p:cNvSpPr/>
          <p:nvPr/>
        </p:nvSpPr>
        <p:spPr>
          <a:xfrm>
            <a:off x="4444179" y="1720647"/>
            <a:ext cx="53094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7" name="Flecha: hacia abajo 6">
            <a:extLst>
              <a:ext uri="{FF2B5EF4-FFF2-40B4-BE49-F238E27FC236}">
                <a16:creationId xmlns:a16="http://schemas.microsoft.com/office/drawing/2014/main" id="{598B0CC0-4E5E-BA56-9AB0-13DC59DA9A3F}"/>
              </a:ext>
            </a:extLst>
          </p:cNvPr>
          <p:cNvSpPr/>
          <p:nvPr/>
        </p:nvSpPr>
        <p:spPr>
          <a:xfrm>
            <a:off x="6951411" y="1720647"/>
            <a:ext cx="53094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5" name="Rectángulo 4">
            <a:extLst>
              <a:ext uri="{FF2B5EF4-FFF2-40B4-BE49-F238E27FC236}">
                <a16:creationId xmlns:a16="http://schemas.microsoft.com/office/drawing/2014/main" id="{A6D5D4A7-61E2-66FC-6E57-8E4E0F51C5B4}"/>
              </a:ext>
            </a:extLst>
          </p:cNvPr>
          <p:cNvSpPr/>
          <p:nvPr/>
        </p:nvSpPr>
        <p:spPr>
          <a:xfrm>
            <a:off x="1420760" y="2458060"/>
            <a:ext cx="9350479" cy="86523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rtlCol="0" anchor="ctr"/>
          <a:lstStyle/>
          <a:p>
            <a:pPr algn="ctr"/>
            <a:r>
              <a:rPr lang="es-MX" b="1" dirty="0">
                <a:latin typeface="Times New Roman" panose="02020603050405020304" pitchFamily="18" charset="0"/>
                <a:cs typeface="Times New Roman" panose="02020603050405020304" pitchFamily="18" charset="0"/>
              </a:rPr>
              <a:t>  </a:t>
            </a:r>
          </a:p>
          <a:p>
            <a:pPr algn="ctr"/>
            <a:r>
              <a:rPr lang="es-MX" b="1" dirty="0">
                <a:latin typeface="Times New Roman" panose="02020603050405020304" pitchFamily="18" charset="0"/>
                <a:cs typeface="Times New Roman" panose="02020603050405020304" pitchFamily="18" charset="0"/>
              </a:rPr>
              <a:t> </a:t>
            </a:r>
            <a:r>
              <a:rPr lang="es-MX" sz="2000" b="1" u="sng" dirty="0">
                <a:latin typeface="Times New Roman" panose="02020603050405020304" pitchFamily="18" charset="0"/>
                <a:cs typeface="Times New Roman" panose="02020603050405020304" pitchFamily="18" charset="0"/>
              </a:rPr>
              <a:t>CONTEXTO ACTUAL (Cuello, 2019)</a:t>
            </a:r>
            <a:endParaRPr lang="es-US" sz="2000" b="1" dirty="0">
              <a:latin typeface="Times New Roman" panose="02020603050405020304" pitchFamily="18" charset="0"/>
              <a:cs typeface="Times New Roman" panose="02020603050405020304" pitchFamily="18" charset="0"/>
            </a:endParaRPr>
          </a:p>
          <a:p>
            <a:pPr lvl="0" algn="ctr"/>
            <a:r>
              <a:rPr lang="es-MX" sz="2000" b="1" dirty="0">
                <a:latin typeface="Times New Roman" panose="02020603050405020304" pitchFamily="18" charset="0"/>
                <a:cs typeface="Times New Roman" panose="02020603050405020304" pitchFamily="18" charset="0"/>
              </a:rPr>
              <a:t>Se ubican cuatro líneas teóricas en torno al concepto de populismo en la actualidad:</a:t>
            </a:r>
            <a:endParaRPr lang="es-US" sz="2000" b="1" dirty="0">
              <a:latin typeface="Times New Roman" panose="02020603050405020304" pitchFamily="18" charset="0"/>
              <a:cs typeface="Times New Roman" panose="02020603050405020304" pitchFamily="18" charset="0"/>
            </a:endParaRPr>
          </a:p>
          <a:p>
            <a:pPr algn="ctr"/>
            <a:endParaRPr lang="es-US" dirty="0">
              <a:latin typeface="Times New Roman" panose="02020603050405020304" pitchFamily="18" charset="0"/>
              <a:cs typeface="Times New Roman" panose="02020603050405020304" pitchFamily="18" charset="0"/>
            </a:endParaRPr>
          </a:p>
        </p:txBody>
      </p:sp>
      <p:sp>
        <p:nvSpPr>
          <p:cNvPr id="9" name="Flecha: hacia abajo 8">
            <a:extLst>
              <a:ext uri="{FF2B5EF4-FFF2-40B4-BE49-F238E27FC236}">
                <a16:creationId xmlns:a16="http://schemas.microsoft.com/office/drawing/2014/main" id="{93F164C5-3BA5-5C16-0643-1726C03D3699}"/>
              </a:ext>
            </a:extLst>
          </p:cNvPr>
          <p:cNvSpPr/>
          <p:nvPr/>
        </p:nvSpPr>
        <p:spPr>
          <a:xfrm>
            <a:off x="1465008" y="3667423"/>
            <a:ext cx="53094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11" name="Flecha: hacia abajo 10">
            <a:extLst>
              <a:ext uri="{FF2B5EF4-FFF2-40B4-BE49-F238E27FC236}">
                <a16:creationId xmlns:a16="http://schemas.microsoft.com/office/drawing/2014/main" id="{937CE75A-D1DC-8C61-FB49-2B3A3D42F1E0}"/>
              </a:ext>
            </a:extLst>
          </p:cNvPr>
          <p:cNvSpPr/>
          <p:nvPr/>
        </p:nvSpPr>
        <p:spPr>
          <a:xfrm>
            <a:off x="10078066" y="3667423"/>
            <a:ext cx="53094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13" name="Flecha: hacia abajo 12">
            <a:extLst>
              <a:ext uri="{FF2B5EF4-FFF2-40B4-BE49-F238E27FC236}">
                <a16:creationId xmlns:a16="http://schemas.microsoft.com/office/drawing/2014/main" id="{5BB2DDAC-1595-C3D4-083A-74C126BD50D0}"/>
              </a:ext>
            </a:extLst>
          </p:cNvPr>
          <p:cNvSpPr/>
          <p:nvPr/>
        </p:nvSpPr>
        <p:spPr>
          <a:xfrm>
            <a:off x="4398707" y="3667423"/>
            <a:ext cx="530941" cy="138635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15" name="Flecha: hacia abajo 14">
            <a:extLst>
              <a:ext uri="{FF2B5EF4-FFF2-40B4-BE49-F238E27FC236}">
                <a16:creationId xmlns:a16="http://schemas.microsoft.com/office/drawing/2014/main" id="{41E946D7-2773-CE6E-E41B-1393D19EC717}"/>
              </a:ext>
            </a:extLst>
          </p:cNvPr>
          <p:cNvSpPr/>
          <p:nvPr/>
        </p:nvSpPr>
        <p:spPr>
          <a:xfrm>
            <a:off x="7144367" y="3667423"/>
            <a:ext cx="530941" cy="217293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17" name="Rectángulo 16">
            <a:extLst>
              <a:ext uri="{FF2B5EF4-FFF2-40B4-BE49-F238E27FC236}">
                <a16:creationId xmlns:a16="http://schemas.microsoft.com/office/drawing/2014/main" id="{AE58E398-BE30-5CA4-B9B3-211B347422A3}"/>
              </a:ext>
            </a:extLst>
          </p:cNvPr>
          <p:cNvSpPr/>
          <p:nvPr/>
        </p:nvSpPr>
        <p:spPr>
          <a:xfrm>
            <a:off x="540775" y="4399919"/>
            <a:ext cx="2379405" cy="1012732"/>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b="1" dirty="0">
                <a:solidFill>
                  <a:schemeClr val="tx1"/>
                </a:solidFill>
                <a:latin typeface="Times New Roman" panose="02020603050405020304" pitchFamily="18" charset="0"/>
                <a:cs typeface="Times New Roman" panose="02020603050405020304" pitchFamily="18" charset="0"/>
              </a:rPr>
              <a:t> </a:t>
            </a:r>
          </a:p>
          <a:p>
            <a:pPr algn="ctr"/>
            <a:r>
              <a:rPr lang="es-MX" b="1" dirty="0">
                <a:solidFill>
                  <a:schemeClr val="tx1"/>
                </a:solidFill>
                <a:latin typeface="Times New Roman" panose="02020603050405020304" pitchFamily="18" charset="0"/>
                <a:cs typeface="Times New Roman" panose="02020603050405020304" pitchFamily="18" charset="0"/>
              </a:rPr>
              <a:t>1. POPULISMO </a:t>
            </a:r>
            <a:endParaRPr lang="es-US" b="1" dirty="0">
              <a:solidFill>
                <a:schemeClr val="tx1"/>
              </a:solidFill>
              <a:latin typeface="Times New Roman" panose="02020603050405020304" pitchFamily="18" charset="0"/>
              <a:cs typeface="Times New Roman" panose="02020603050405020304" pitchFamily="18" charset="0"/>
            </a:endParaRPr>
          </a:p>
          <a:p>
            <a:pPr algn="ctr"/>
            <a:r>
              <a:rPr lang="es-MX" b="1" dirty="0">
                <a:solidFill>
                  <a:schemeClr val="tx1"/>
                </a:solidFill>
                <a:latin typeface="Times New Roman" panose="02020603050405020304" pitchFamily="18" charset="0"/>
                <a:cs typeface="Times New Roman" panose="02020603050405020304" pitchFamily="18" charset="0"/>
              </a:rPr>
              <a:t>COMO FENÓMENO CULTURAL</a:t>
            </a:r>
            <a:endParaRPr lang="es-US" b="1" dirty="0">
              <a:solidFill>
                <a:schemeClr val="tx1"/>
              </a:solidFill>
              <a:latin typeface="Times New Roman" panose="02020603050405020304" pitchFamily="18" charset="0"/>
              <a:cs typeface="Times New Roman" panose="02020603050405020304" pitchFamily="18" charset="0"/>
            </a:endParaRPr>
          </a:p>
          <a:p>
            <a:endParaRPr lang="es-US" dirty="0">
              <a:latin typeface="Times New Roman" panose="02020603050405020304" pitchFamily="18" charset="0"/>
              <a:cs typeface="Times New Roman" panose="02020603050405020304" pitchFamily="18" charset="0"/>
            </a:endParaRPr>
          </a:p>
        </p:txBody>
      </p:sp>
      <p:sp>
        <p:nvSpPr>
          <p:cNvPr id="19" name="Rectángulo 18">
            <a:extLst>
              <a:ext uri="{FF2B5EF4-FFF2-40B4-BE49-F238E27FC236}">
                <a16:creationId xmlns:a16="http://schemas.microsoft.com/office/drawing/2014/main" id="{8753FE52-26D8-32EB-0EA8-39EB1DBC448A}"/>
              </a:ext>
            </a:extLst>
          </p:cNvPr>
          <p:cNvSpPr/>
          <p:nvPr/>
        </p:nvSpPr>
        <p:spPr>
          <a:xfrm>
            <a:off x="8475407" y="4390076"/>
            <a:ext cx="3588774" cy="1012732"/>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b="1" dirty="0">
                <a:latin typeface="Times New Roman" panose="02020603050405020304" pitchFamily="18" charset="0"/>
                <a:cs typeface="Times New Roman" panose="02020603050405020304" pitchFamily="18" charset="0"/>
              </a:rPr>
              <a:t> </a:t>
            </a:r>
          </a:p>
          <a:p>
            <a:pPr algn="ctr"/>
            <a:r>
              <a:rPr lang="es-MX" b="1" dirty="0">
                <a:solidFill>
                  <a:schemeClr val="tx1"/>
                </a:solidFill>
                <a:latin typeface="Times New Roman" panose="02020603050405020304" pitchFamily="18" charset="0"/>
                <a:cs typeface="Times New Roman" panose="02020603050405020304" pitchFamily="18" charset="0"/>
              </a:rPr>
              <a:t>2. POPULISMO COMO ESTRATEGIA DE LIDERAZGO PERSONALISTA</a:t>
            </a:r>
            <a:endParaRPr lang="es-US" dirty="0">
              <a:solidFill>
                <a:schemeClr val="tx1"/>
              </a:solidFill>
              <a:latin typeface="Times New Roman" panose="02020603050405020304" pitchFamily="18" charset="0"/>
              <a:cs typeface="Times New Roman" panose="02020603050405020304" pitchFamily="18" charset="0"/>
            </a:endParaRPr>
          </a:p>
          <a:p>
            <a:endParaRPr lang="es-US" dirty="0">
              <a:latin typeface="Times New Roman" panose="02020603050405020304" pitchFamily="18" charset="0"/>
              <a:cs typeface="Times New Roman" panose="02020603050405020304" pitchFamily="18" charset="0"/>
            </a:endParaRPr>
          </a:p>
        </p:txBody>
      </p:sp>
      <p:sp>
        <p:nvSpPr>
          <p:cNvPr id="21" name="Rectángulo 20">
            <a:extLst>
              <a:ext uri="{FF2B5EF4-FFF2-40B4-BE49-F238E27FC236}">
                <a16:creationId xmlns:a16="http://schemas.microsoft.com/office/drawing/2014/main" id="{48A93479-20F8-79F0-ABC0-733ABA2F37C9}"/>
              </a:ext>
            </a:extLst>
          </p:cNvPr>
          <p:cNvSpPr/>
          <p:nvPr/>
        </p:nvSpPr>
        <p:spPr>
          <a:xfrm>
            <a:off x="3365092" y="5154530"/>
            <a:ext cx="2598173" cy="685831"/>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b="1" dirty="0">
                <a:solidFill>
                  <a:schemeClr val="tx1"/>
                </a:solidFill>
                <a:latin typeface="Times New Roman" panose="02020603050405020304" pitchFamily="18" charset="0"/>
                <a:cs typeface="Times New Roman" panose="02020603050405020304" pitchFamily="18" charset="0"/>
              </a:rPr>
              <a:t>3. POPULISMO COMO IDEOLOGÍA</a:t>
            </a:r>
            <a:endParaRPr lang="es-US" dirty="0">
              <a:solidFill>
                <a:schemeClr val="tx1"/>
              </a:solidFill>
              <a:latin typeface="Times New Roman" panose="02020603050405020304" pitchFamily="18" charset="0"/>
              <a:cs typeface="Times New Roman" panose="02020603050405020304" pitchFamily="18" charset="0"/>
            </a:endParaRPr>
          </a:p>
        </p:txBody>
      </p:sp>
      <p:sp>
        <p:nvSpPr>
          <p:cNvPr id="23" name="Rectángulo 22">
            <a:extLst>
              <a:ext uri="{FF2B5EF4-FFF2-40B4-BE49-F238E27FC236}">
                <a16:creationId xmlns:a16="http://schemas.microsoft.com/office/drawing/2014/main" id="{E913862C-1DE1-CF8A-9CE2-8EE9BD210A39}"/>
              </a:ext>
            </a:extLst>
          </p:cNvPr>
          <p:cNvSpPr/>
          <p:nvPr/>
        </p:nvSpPr>
        <p:spPr>
          <a:xfrm>
            <a:off x="6263148" y="5980386"/>
            <a:ext cx="5319251" cy="749788"/>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b="1" dirty="0">
                <a:latin typeface="Times New Roman" panose="02020603050405020304" pitchFamily="18" charset="0"/>
                <a:cs typeface="Times New Roman" panose="02020603050405020304" pitchFamily="18" charset="0"/>
              </a:rPr>
              <a:t> </a:t>
            </a:r>
          </a:p>
          <a:p>
            <a:pPr algn="ctr"/>
            <a:r>
              <a:rPr lang="es-MX" b="1" dirty="0">
                <a:solidFill>
                  <a:schemeClr val="tx1"/>
                </a:solidFill>
                <a:latin typeface="Times New Roman" panose="02020603050405020304" pitchFamily="18" charset="0"/>
                <a:cs typeface="Times New Roman" panose="02020603050405020304" pitchFamily="18" charset="0"/>
              </a:rPr>
              <a:t>4. POPULISMO COMO ENTIDAD DISCURSIVA FORMADORA DE IDENTIDADES POLÍTICAS</a:t>
            </a:r>
            <a:endParaRPr lang="es-US" dirty="0">
              <a:solidFill>
                <a:schemeClr val="tx1"/>
              </a:solidFill>
              <a:latin typeface="Times New Roman" panose="02020603050405020304" pitchFamily="18" charset="0"/>
              <a:cs typeface="Times New Roman" panose="02020603050405020304" pitchFamily="18" charset="0"/>
            </a:endParaRPr>
          </a:p>
          <a:p>
            <a:endParaRPr lang="es-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61980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05254-3A2D-DD5E-1556-EDBF527D15ED}"/>
            </a:ext>
          </a:extLst>
        </p:cNvPr>
        <p:cNvGrpSpPr/>
        <p:nvPr/>
      </p:nvGrpSpPr>
      <p:grpSpPr>
        <a:xfrm>
          <a:off x="0" y="0"/>
          <a:ext cx="0" cy="0"/>
          <a:chOff x="0" y="0"/>
          <a:chExt cx="0" cy="0"/>
        </a:xfrm>
      </p:grpSpPr>
      <p:sp>
        <p:nvSpPr>
          <p:cNvPr id="2" name="Elipse 1">
            <a:extLst>
              <a:ext uri="{FF2B5EF4-FFF2-40B4-BE49-F238E27FC236}">
                <a16:creationId xmlns:a16="http://schemas.microsoft.com/office/drawing/2014/main" id="{ED4ECAA2-E693-4BDD-F551-ED4CAEF5D5DC}"/>
              </a:ext>
            </a:extLst>
          </p:cNvPr>
          <p:cNvSpPr/>
          <p:nvPr/>
        </p:nvSpPr>
        <p:spPr>
          <a:xfrm>
            <a:off x="2212259" y="127826"/>
            <a:ext cx="7502012" cy="1465006"/>
          </a:xfrm>
          <a:prstGeom prst="ellipse">
            <a:avLst/>
          </a:prstGeom>
          <a:effectLst>
            <a:outerShdw blurRad="76200" dir="13500000" sy="23000" kx="1200000" algn="br" rotWithShape="0">
              <a:prstClr val="black">
                <a:alpha val="2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es-MX" b="1" dirty="0">
                <a:latin typeface="Times New Roman" panose="02020603050405020304" pitchFamily="18" charset="0"/>
                <a:cs typeface="Times New Roman" panose="02020603050405020304" pitchFamily="18" charset="0"/>
              </a:rPr>
              <a:t>¿CUÁLES SON LAS PESPECTIVAS TEÓRICAS MÁS SIGNIFICATIVAS RESPECTO AL ESTUDIO DEL POPULISMO EN AMÉRICA LATINA Y EL CARIBE?</a:t>
            </a:r>
            <a:endParaRPr lang="es-US" dirty="0">
              <a:latin typeface="Times New Roman" panose="02020603050405020304" pitchFamily="18" charset="0"/>
              <a:cs typeface="Times New Roman" panose="02020603050405020304" pitchFamily="18" charset="0"/>
            </a:endParaRPr>
          </a:p>
        </p:txBody>
      </p:sp>
      <p:sp>
        <p:nvSpPr>
          <p:cNvPr id="3" name="Flecha: hacia abajo 2">
            <a:extLst>
              <a:ext uri="{FF2B5EF4-FFF2-40B4-BE49-F238E27FC236}">
                <a16:creationId xmlns:a16="http://schemas.microsoft.com/office/drawing/2014/main" id="{78BF9EB4-BDC4-0EF0-25AA-C5EA8F5F267B}"/>
              </a:ext>
            </a:extLst>
          </p:cNvPr>
          <p:cNvSpPr/>
          <p:nvPr/>
        </p:nvSpPr>
        <p:spPr>
          <a:xfrm>
            <a:off x="4444179" y="1671487"/>
            <a:ext cx="53094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7" name="Flecha: hacia abajo 6">
            <a:extLst>
              <a:ext uri="{FF2B5EF4-FFF2-40B4-BE49-F238E27FC236}">
                <a16:creationId xmlns:a16="http://schemas.microsoft.com/office/drawing/2014/main" id="{36BE5678-B826-9BD3-5D46-2CA5972A7189}"/>
              </a:ext>
            </a:extLst>
          </p:cNvPr>
          <p:cNvSpPr/>
          <p:nvPr/>
        </p:nvSpPr>
        <p:spPr>
          <a:xfrm>
            <a:off x="6951411" y="1671487"/>
            <a:ext cx="53094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5" name="Rectángulo 4">
            <a:extLst>
              <a:ext uri="{FF2B5EF4-FFF2-40B4-BE49-F238E27FC236}">
                <a16:creationId xmlns:a16="http://schemas.microsoft.com/office/drawing/2014/main" id="{3A161C26-C91E-D5E0-F00B-4E30F8F0470A}"/>
              </a:ext>
            </a:extLst>
          </p:cNvPr>
          <p:cNvSpPr/>
          <p:nvPr/>
        </p:nvSpPr>
        <p:spPr>
          <a:xfrm>
            <a:off x="2423650" y="2394140"/>
            <a:ext cx="7118558" cy="86523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rtlCol="0" anchor="ctr"/>
          <a:lstStyle/>
          <a:p>
            <a:pPr algn="ctr"/>
            <a:r>
              <a:rPr lang="es-MX" sz="2400" b="1" dirty="0">
                <a:solidFill>
                  <a:schemeClr val="bg1"/>
                </a:solidFill>
                <a:latin typeface="Times New Roman" panose="02020603050405020304" pitchFamily="18" charset="0"/>
                <a:cs typeface="Times New Roman" panose="02020603050405020304" pitchFamily="18" charset="0"/>
              </a:rPr>
              <a:t>POPULISMO COMO FENÓMENO CULTURAL</a:t>
            </a:r>
            <a:endParaRPr lang="es-US" sz="2400" b="1" dirty="0">
              <a:solidFill>
                <a:schemeClr val="bg1"/>
              </a:solidFill>
              <a:latin typeface="Times New Roman" panose="02020603050405020304" pitchFamily="18" charset="0"/>
              <a:cs typeface="Times New Roman" panose="02020603050405020304" pitchFamily="18" charset="0"/>
            </a:endParaRPr>
          </a:p>
        </p:txBody>
      </p:sp>
      <p:sp>
        <p:nvSpPr>
          <p:cNvPr id="17" name="Rectángulo 16">
            <a:extLst>
              <a:ext uri="{FF2B5EF4-FFF2-40B4-BE49-F238E27FC236}">
                <a16:creationId xmlns:a16="http://schemas.microsoft.com/office/drawing/2014/main" id="{ECE8A28C-D042-42B2-C7C1-1BC3D842F019}"/>
              </a:ext>
            </a:extLst>
          </p:cNvPr>
          <p:cNvSpPr/>
          <p:nvPr/>
        </p:nvSpPr>
        <p:spPr>
          <a:xfrm>
            <a:off x="629265" y="4227871"/>
            <a:ext cx="10962967" cy="2502303"/>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lgn="just">
              <a:buFont typeface="Wingdings" panose="05000000000000000000" pitchFamily="2" charset="2"/>
              <a:buChar char="Ø"/>
            </a:pPr>
            <a:r>
              <a:rPr lang="es-MX" dirty="0">
                <a:solidFill>
                  <a:schemeClr val="tx1"/>
                </a:solidFill>
                <a:latin typeface="Times New Roman" panose="02020603050405020304" pitchFamily="18" charset="0"/>
                <a:cs typeface="Times New Roman" panose="02020603050405020304" pitchFamily="18" charset="0"/>
              </a:rPr>
              <a:t>Aproximaciones de De la Torre (2008), Roberts (2008) y Peruzotti (2008):</a:t>
            </a:r>
            <a:endParaRPr lang="es-US"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dirty="0">
                <a:solidFill>
                  <a:schemeClr val="tx1"/>
                </a:solidFill>
                <a:latin typeface="Times New Roman" panose="02020603050405020304" pitchFamily="18" charset="0"/>
                <a:cs typeface="Times New Roman" panose="02020603050405020304" pitchFamily="18" charset="0"/>
              </a:rPr>
              <a:t>Populismo como </a:t>
            </a:r>
            <a:r>
              <a:rPr lang="es-MX" b="1" i="1" dirty="0">
                <a:solidFill>
                  <a:schemeClr val="tx1"/>
                </a:solidFill>
                <a:latin typeface="Times New Roman" panose="02020603050405020304" pitchFamily="18" charset="0"/>
                <a:cs typeface="Times New Roman" panose="02020603050405020304" pitchFamily="18" charset="0"/>
              </a:rPr>
              <a:t>configuración institucional y cultura política </a:t>
            </a:r>
            <a:r>
              <a:rPr lang="es-MX" dirty="0">
                <a:solidFill>
                  <a:schemeClr val="tx1"/>
                </a:solidFill>
                <a:latin typeface="Times New Roman" panose="02020603050405020304" pitchFamily="18" charset="0"/>
                <a:cs typeface="Times New Roman" panose="02020603050405020304" pitchFamily="18" charset="0"/>
              </a:rPr>
              <a:t>(De la Torre, 2008).</a:t>
            </a:r>
            <a:endParaRPr lang="es-US"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dirty="0">
                <a:solidFill>
                  <a:schemeClr val="tx1"/>
                </a:solidFill>
                <a:latin typeface="Times New Roman" panose="02020603050405020304" pitchFamily="18" charset="0"/>
                <a:cs typeface="Times New Roman" panose="02020603050405020304" pitchFamily="18" charset="0"/>
              </a:rPr>
              <a:t>Distinción entre </a:t>
            </a:r>
            <a:r>
              <a:rPr lang="es-MX" b="1" i="1" dirty="0">
                <a:solidFill>
                  <a:schemeClr val="tx1"/>
                </a:solidFill>
                <a:latin typeface="Times New Roman" panose="02020603050405020304" pitchFamily="18" charset="0"/>
                <a:cs typeface="Times New Roman" panose="02020603050405020304" pitchFamily="18" charset="0"/>
              </a:rPr>
              <a:t>gobiernos de izquierda latinoamericanos populistas y no populistas</a:t>
            </a:r>
            <a:r>
              <a:rPr lang="es-MX" dirty="0">
                <a:solidFill>
                  <a:schemeClr val="tx1"/>
                </a:solidFill>
                <a:latin typeface="Times New Roman" panose="02020603050405020304" pitchFamily="18" charset="0"/>
                <a:cs typeface="Times New Roman" panose="02020603050405020304" pitchFamily="18" charset="0"/>
              </a:rPr>
              <a:t>: si la </a:t>
            </a:r>
            <a:r>
              <a:rPr lang="es-MX" b="1" i="1" dirty="0">
                <a:solidFill>
                  <a:schemeClr val="tx1"/>
                </a:solidFill>
                <a:latin typeface="Times New Roman" panose="02020603050405020304" pitchFamily="18" charset="0"/>
                <a:cs typeface="Times New Roman" panose="02020603050405020304" pitchFamily="18" charset="0"/>
              </a:rPr>
              <a:t>movilización es dirigida desde arriba por una personalidad dominante estamos ante un populismo</a:t>
            </a:r>
            <a:r>
              <a:rPr lang="es-MX" dirty="0">
                <a:solidFill>
                  <a:schemeClr val="tx1"/>
                </a:solidFill>
                <a:latin typeface="Times New Roman" panose="02020603050405020304" pitchFamily="18" charset="0"/>
                <a:cs typeface="Times New Roman" panose="02020603050405020304" pitchFamily="18" charset="0"/>
              </a:rPr>
              <a:t> (por ejemplo Venezuela), mientras que si es </a:t>
            </a:r>
            <a:r>
              <a:rPr lang="es-MX" b="1" i="1" dirty="0">
                <a:solidFill>
                  <a:schemeClr val="tx1"/>
                </a:solidFill>
                <a:latin typeface="Times New Roman" panose="02020603050405020304" pitchFamily="18" charset="0"/>
                <a:cs typeface="Times New Roman" panose="02020603050405020304" pitchFamily="18" charset="0"/>
              </a:rPr>
              <a:t>generada autónomamente por movimientos sociales</a:t>
            </a:r>
            <a:r>
              <a:rPr lang="es-MX" dirty="0">
                <a:solidFill>
                  <a:schemeClr val="tx1"/>
                </a:solidFill>
                <a:latin typeface="Times New Roman" panose="02020603050405020304" pitchFamily="18" charset="0"/>
                <a:cs typeface="Times New Roman" panose="02020603050405020304" pitchFamily="18" charset="0"/>
              </a:rPr>
              <a:t>, no emerge el populismo (Bolivia, Evo Morales) (Roberts, 2008).</a:t>
            </a:r>
            <a:endParaRPr lang="es-US"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dirty="0">
                <a:solidFill>
                  <a:schemeClr val="tx1"/>
                </a:solidFill>
                <a:latin typeface="Times New Roman" panose="02020603050405020304" pitchFamily="18" charset="0"/>
                <a:cs typeface="Times New Roman" panose="02020603050405020304" pitchFamily="18" charset="0"/>
              </a:rPr>
              <a:t>Forma de la </a:t>
            </a:r>
            <a:r>
              <a:rPr lang="es-MX" b="1" i="1" dirty="0">
                <a:solidFill>
                  <a:schemeClr val="tx1"/>
                </a:solidFill>
                <a:latin typeface="Times New Roman" panose="02020603050405020304" pitchFamily="18" charset="0"/>
                <a:cs typeface="Times New Roman" panose="02020603050405020304" pitchFamily="18" charset="0"/>
              </a:rPr>
              <a:t>política democrática caracterizada por una radicalización de la voluntad mayoritaria</a:t>
            </a:r>
            <a:r>
              <a:rPr lang="es-MX" dirty="0">
                <a:solidFill>
                  <a:schemeClr val="tx1"/>
                </a:solidFill>
                <a:latin typeface="Times New Roman" panose="02020603050405020304" pitchFamily="18" charset="0"/>
                <a:cs typeface="Times New Roman" panose="02020603050405020304" pitchFamily="18" charset="0"/>
              </a:rPr>
              <a:t> (Peruzotti, 2008).</a:t>
            </a:r>
            <a:endParaRPr lang="es-US" dirty="0">
              <a:solidFill>
                <a:schemeClr val="tx1"/>
              </a:solidFill>
              <a:latin typeface="Times New Roman" panose="02020603050405020304" pitchFamily="18" charset="0"/>
              <a:cs typeface="Times New Roman" panose="02020603050405020304" pitchFamily="18" charset="0"/>
            </a:endParaRPr>
          </a:p>
        </p:txBody>
      </p:sp>
      <p:sp>
        <p:nvSpPr>
          <p:cNvPr id="6" name="Flecha: hacia abajo 5">
            <a:extLst>
              <a:ext uri="{FF2B5EF4-FFF2-40B4-BE49-F238E27FC236}">
                <a16:creationId xmlns:a16="http://schemas.microsoft.com/office/drawing/2014/main" id="{B2D271A9-DC44-E79B-8770-50EE603FA6EC}"/>
              </a:ext>
            </a:extLst>
          </p:cNvPr>
          <p:cNvSpPr/>
          <p:nvPr/>
        </p:nvSpPr>
        <p:spPr>
          <a:xfrm>
            <a:off x="5717458" y="3534701"/>
            <a:ext cx="53094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Tree>
    <p:extLst>
      <p:ext uri="{BB962C8B-B14F-4D97-AF65-F5344CB8AC3E}">
        <p14:creationId xmlns:p14="http://schemas.microsoft.com/office/powerpoint/2010/main" val="1039144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DD120-40FC-EAEE-A0CD-5F5685CAA7B0}"/>
            </a:ext>
          </a:extLst>
        </p:cNvPr>
        <p:cNvGrpSpPr/>
        <p:nvPr/>
      </p:nvGrpSpPr>
      <p:grpSpPr>
        <a:xfrm>
          <a:off x="0" y="0"/>
          <a:ext cx="0" cy="0"/>
          <a:chOff x="0" y="0"/>
          <a:chExt cx="0" cy="0"/>
        </a:xfrm>
      </p:grpSpPr>
      <p:sp>
        <p:nvSpPr>
          <p:cNvPr id="2" name="Elipse 1">
            <a:extLst>
              <a:ext uri="{FF2B5EF4-FFF2-40B4-BE49-F238E27FC236}">
                <a16:creationId xmlns:a16="http://schemas.microsoft.com/office/drawing/2014/main" id="{4294E5B5-B812-6E64-341E-889AF643E938}"/>
              </a:ext>
            </a:extLst>
          </p:cNvPr>
          <p:cNvSpPr/>
          <p:nvPr/>
        </p:nvSpPr>
        <p:spPr>
          <a:xfrm>
            <a:off x="2212259" y="127826"/>
            <a:ext cx="7502012" cy="1465006"/>
          </a:xfrm>
          <a:prstGeom prst="ellipse">
            <a:avLst/>
          </a:prstGeom>
          <a:effectLst>
            <a:outerShdw blurRad="76200" dir="13500000" sy="23000" kx="1200000" algn="br" rotWithShape="0">
              <a:prstClr val="black">
                <a:alpha val="2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es-MX" b="1" dirty="0">
                <a:latin typeface="Times New Roman" panose="02020603050405020304" pitchFamily="18" charset="0"/>
                <a:cs typeface="Times New Roman" panose="02020603050405020304" pitchFamily="18" charset="0"/>
              </a:rPr>
              <a:t>¿CUÁLES SON LAS PESPECTIVAS TEÓRICAS MÁS SIGNIFICATIVAS RESPECTO AL ESTUDIO DEL POPULISMO EN AMÉRICA LATINA Y EL CARIBE?</a:t>
            </a:r>
            <a:endParaRPr lang="es-US" dirty="0">
              <a:latin typeface="Times New Roman" panose="02020603050405020304" pitchFamily="18" charset="0"/>
              <a:cs typeface="Times New Roman" panose="02020603050405020304" pitchFamily="18" charset="0"/>
            </a:endParaRPr>
          </a:p>
        </p:txBody>
      </p:sp>
      <p:sp>
        <p:nvSpPr>
          <p:cNvPr id="3" name="Flecha: hacia abajo 2">
            <a:extLst>
              <a:ext uri="{FF2B5EF4-FFF2-40B4-BE49-F238E27FC236}">
                <a16:creationId xmlns:a16="http://schemas.microsoft.com/office/drawing/2014/main" id="{D8A032B1-13FE-8615-A5C2-1DDA0D4C7604}"/>
              </a:ext>
            </a:extLst>
          </p:cNvPr>
          <p:cNvSpPr/>
          <p:nvPr/>
        </p:nvSpPr>
        <p:spPr>
          <a:xfrm>
            <a:off x="4444179" y="1671487"/>
            <a:ext cx="53094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7" name="Flecha: hacia abajo 6">
            <a:extLst>
              <a:ext uri="{FF2B5EF4-FFF2-40B4-BE49-F238E27FC236}">
                <a16:creationId xmlns:a16="http://schemas.microsoft.com/office/drawing/2014/main" id="{27315D68-935E-51C0-BE8C-C3661753A18B}"/>
              </a:ext>
            </a:extLst>
          </p:cNvPr>
          <p:cNvSpPr/>
          <p:nvPr/>
        </p:nvSpPr>
        <p:spPr>
          <a:xfrm>
            <a:off x="6951411" y="1671487"/>
            <a:ext cx="53094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5" name="Rectángulo 4">
            <a:extLst>
              <a:ext uri="{FF2B5EF4-FFF2-40B4-BE49-F238E27FC236}">
                <a16:creationId xmlns:a16="http://schemas.microsoft.com/office/drawing/2014/main" id="{60FF3247-ADEE-E9C1-F941-5CBBC7300F3E}"/>
              </a:ext>
            </a:extLst>
          </p:cNvPr>
          <p:cNvSpPr/>
          <p:nvPr/>
        </p:nvSpPr>
        <p:spPr>
          <a:xfrm>
            <a:off x="870156" y="2359740"/>
            <a:ext cx="10314039" cy="86523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rtlCol="0" anchor="ctr"/>
          <a:lstStyle/>
          <a:p>
            <a:pPr algn="ctr"/>
            <a:r>
              <a:rPr lang="es-MX" sz="2400" b="1" dirty="0">
                <a:solidFill>
                  <a:schemeClr val="bg1"/>
                </a:solidFill>
                <a:latin typeface="Times New Roman" panose="02020603050405020304" pitchFamily="18" charset="0"/>
                <a:cs typeface="Times New Roman" panose="02020603050405020304" pitchFamily="18" charset="0"/>
              </a:rPr>
              <a:t>POPULISMO COMO ESTRATEGIA DE LIDERAZGO PERSONALISTA</a:t>
            </a:r>
            <a:endParaRPr lang="es-US" sz="2400" dirty="0">
              <a:solidFill>
                <a:schemeClr val="bg1"/>
              </a:solidFill>
              <a:latin typeface="Times New Roman" panose="02020603050405020304" pitchFamily="18" charset="0"/>
              <a:cs typeface="Times New Roman" panose="02020603050405020304" pitchFamily="18" charset="0"/>
            </a:endParaRPr>
          </a:p>
        </p:txBody>
      </p:sp>
      <p:sp>
        <p:nvSpPr>
          <p:cNvPr id="17" name="Rectángulo 16">
            <a:extLst>
              <a:ext uri="{FF2B5EF4-FFF2-40B4-BE49-F238E27FC236}">
                <a16:creationId xmlns:a16="http://schemas.microsoft.com/office/drawing/2014/main" id="{B4E28347-9B99-8218-A76F-DB9A0CB3F639}"/>
              </a:ext>
            </a:extLst>
          </p:cNvPr>
          <p:cNvSpPr/>
          <p:nvPr/>
        </p:nvSpPr>
        <p:spPr>
          <a:xfrm>
            <a:off x="629265" y="4109883"/>
            <a:ext cx="10962967" cy="2620291"/>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lgn="just">
              <a:buFont typeface="Wingdings" panose="05000000000000000000" pitchFamily="2" charset="2"/>
              <a:buChar char="Ø"/>
            </a:pPr>
            <a:endParaRPr lang="es-MX"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dirty="0">
                <a:solidFill>
                  <a:schemeClr val="tx1"/>
                </a:solidFill>
                <a:latin typeface="Times New Roman" panose="02020603050405020304" pitchFamily="18" charset="0"/>
                <a:cs typeface="Times New Roman" panose="02020603050405020304" pitchFamily="18" charset="0"/>
              </a:rPr>
              <a:t>Aproximaciones de Freidenberg (2007):</a:t>
            </a:r>
            <a:endParaRPr lang="es-US"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dirty="0">
                <a:solidFill>
                  <a:schemeClr val="tx1"/>
                </a:solidFill>
                <a:latin typeface="Times New Roman" panose="02020603050405020304" pitchFamily="18" charset="0"/>
                <a:cs typeface="Times New Roman" panose="02020603050405020304" pitchFamily="18" charset="0"/>
              </a:rPr>
              <a:t>El modo de </a:t>
            </a:r>
            <a:r>
              <a:rPr lang="es-MX" b="1" i="1" dirty="0">
                <a:solidFill>
                  <a:schemeClr val="tx1"/>
                </a:solidFill>
                <a:latin typeface="Times New Roman" panose="02020603050405020304" pitchFamily="18" charset="0"/>
                <a:cs typeface="Times New Roman" panose="02020603050405020304" pitchFamily="18" charset="0"/>
              </a:rPr>
              <a:t>relación entre el líder y sus seguidores</a:t>
            </a:r>
            <a:r>
              <a:rPr lang="es-MX" i="1" dirty="0">
                <a:solidFill>
                  <a:schemeClr val="tx1"/>
                </a:solidFill>
                <a:latin typeface="Times New Roman" panose="02020603050405020304" pitchFamily="18" charset="0"/>
                <a:cs typeface="Times New Roman" panose="02020603050405020304" pitchFamily="18" charset="0"/>
              </a:rPr>
              <a:t>, el </a:t>
            </a:r>
            <a:r>
              <a:rPr lang="es-MX" b="1" i="1" dirty="0">
                <a:solidFill>
                  <a:schemeClr val="tx1"/>
                </a:solidFill>
                <a:latin typeface="Times New Roman" panose="02020603050405020304" pitchFamily="18" charset="0"/>
                <a:cs typeface="Times New Roman" panose="02020603050405020304" pitchFamily="18" charset="0"/>
              </a:rPr>
              <a:t>tipo de movilización que genera y los discursos a los que recurr</a:t>
            </a:r>
            <a:r>
              <a:rPr lang="es-MX" i="1" dirty="0">
                <a:solidFill>
                  <a:schemeClr val="tx1"/>
                </a:solidFill>
                <a:latin typeface="Times New Roman" panose="02020603050405020304" pitchFamily="18" charset="0"/>
                <a:cs typeface="Times New Roman" panose="02020603050405020304" pitchFamily="18" charset="0"/>
              </a:rPr>
              <a:t>e</a:t>
            </a:r>
            <a:r>
              <a:rPr lang="es-MX" dirty="0">
                <a:solidFill>
                  <a:schemeClr val="tx1"/>
                </a:solidFill>
                <a:latin typeface="Times New Roman" panose="02020603050405020304" pitchFamily="18" charset="0"/>
                <a:cs typeface="Times New Roman" panose="02020603050405020304" pitchFamily="18" charset="0"/>
              </a:rPr>
              <a:t>. </a:t>
            </a:r>
            <a:endParaRPr lang="es-US"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b="1" i="1" dirty="0">
                <a:solidFill>
                  <a:schemeClr val="tx1"/>
                </a:solidFill>
                <a:latin typeface="Times New Roman" panose="02020603050405020304" pitchFamily="18" charset="0"/>
                <a:cs typeface="Times New Roman" panose="02020603050405020304" pitchFamily="18" charset="0"/>
              </a:rPr>
              <a:t>Estilo de liderazgo, </a:t>
            </a:r>
            <a:r>
              <a:rPr lang="es-MX" dirty="0">
                <a:solidFill>
                  <a:schemeClr val="tx1"/>
                </a:solidFill>
                <a:latin typeface="Times New Roman" panose="02020603050405020304" pitchFamily="18" charset="0"/>
                <a:cs typeface="Times New Roman" panose="02020603050405020304" pitchFamily="18" charset="0"/>
              </a:rPr>
              <a:t>caracterizado por</a:t>
            </a:r>
            <a:r>
              <a:rPr lang="es-MX" b="1" i="1" dirty="0">
                <a:solidFill>
                  <a:schemeClr val="tx1"/>
                </a:solidFill>
                <a:latin typeface="Times New Roman" panose="02020603050405020304" pitchFamily="18" charset="0"/>
                <a:cs typeface="Times New Roman" panose="02020603050405020304" pitchFamily="18" charset="0"/>
              </a:rPr>
              <a:t> la relación directa, carismática, personalista y paternalista entre líder-seguidor</a:t>
            </a:r>
            <a:r>
              <a:rPr lang="es-MX" dirty="0">
                <a:solidFill>
                  <a:schemeClr val="tx1"/>
                </a:solidFill>
                <a:latin typeface="Times New Roman" panose="02020603050405020304" pitchFamily="18" charset="0"/>
                <a:cs typeface="Times New Roman" panose="02020603050405020304" pitchFamily="18" charset="0"/>
              </a:rPr>
              <a:t>.</a:t>
            </a:r>
            <a:endParaRPr lang="es-US"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dirty="0">
                <a:solidFill>
                  <a:schemeClr val="tx1"/>
                </a:solidFill>
                <a:latin typeface="Times New Roman" panose="02020603050405020304" pitchFamily="18" charset="0"/>
                <a:cs typeface="Times New Roman" panose="02020603050405020304" pitchFamily="18" charset="0"/>
              </a:rPr>
              <a:t>En este sentido, </a:t>
            </a:r>
            <a:r>
              <a:rPr lang="es-MX" b="1" i="1" dirty="0">
                <a:solidFill>
                  <a:schemeClr val="tx1"/>
                </a:solidFill>
                <a:latin typeface="Times New Roman" panose="02020603050405020304" pitchFamily="18" charset="0"/>
                <a:cs typeface="Times New Roman" panose="02020603050405020304" pitchFamily="18" charset="0"/>
              </a:rPr>
              <a:t>no reconoce mediaciones organizativas o institucionales, habla en nombre del pueblo y potencia la oposición de éste a los otros</a:t>
            </a:r>
            <a:r>
              <a:rPr lang="es-MX" dirty="0">
                <a:solidFill>
                  <a:schemeClr val="tx1"/>
                </a:solidFill>
                <a:latin typeface="Times New Roman" panose="02020603050405020304" pitchFamily="18" charset="0"/>
                <a:cs typeface="Times New Roman" panose="02020603050405020304" pitchFamily="18" charset="0"/>
              </a:rPr>
              <a:t>, </a:t>
            </a:r>
            <a:endParaRPr lang="es-US"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dirty="0">
                <a:solidFill>
                  <a:schemeClr val="tx1"/>
                </a:solidFill>
                <a:latin typeface="Times New Roman" panose="02020603050405020304" pitchFamily="18" charset="0"/>
                <a:cs typeface="Times New Roman" panose="02020603050405020304" pitchFamily="18" charset="0"/>
              </a:rPr>
              <a:t>En esta </a:t>
            </a:r>
            <a:r>
              <a:rPr lang="es-MX" b="1" dirty="0">
                <a:solidFill>
                  <a:schemeClr val="tx1"/>
                </a:solidFill>
                <a:latin typeface="Times New Roman" panose="02020603050405020304" pitchFamily="18" charset="0"/>
                <a:cs typeface="Times New Roman" panose="02020603050405020304" pitchFamily="18" charset="0"/>
              </a:rPr>
              <a:t>relación</a:t>
            </a:r>
            <a:r>
              <a:rPr lang="es-MX" b="1" i="1" dirty="0">
                <a:solidFill>
                  <a:schemeClr val="tx1"/>
                </a:solidFill>
                <a:latin typeface="Times New Roman" panose="02020603050405020304" pitchFamily="18" charset="0"/>
                <a:cs typeface="Times New Roman" panose="02020603050405020304" pitchFamily="18" charset="0"/>
              </a:rPr>
              <a:t>, los seguidores están convencidos de las cualidades extraordinarias del líd</a:t>
            </a:r>
            <a:r>
              <a:rPr lang="es-MX" dirty="0">
                <a:solidFill>
                  <a:schemeClr val="tx1"/>
                </a:solidFill>
                <a:latin typeface="Times New Roman" panose="02020603050405020304" pitchFamily="18" charset="0"/>
                <a:cs typeface="Times New Roman" panose="02020603050405020304" pitchFamily="18" charset="0"/>
              </a:rPr>
              <a:t>er y consideran que con ésta mejorará su situación personal o la de su entorno. </a:t>
            </a:r>
            <a:endParaRPr lang="es-US" dirty="0">
              <a:solidFill>
                <a:schemeClr val="tx1"/>
              </a:solidFill>
              <a:latin typeface="Times New Roman" panose="02020603050405020304" pitchFamily="18" charset="0"/>
              <a:cs typeface="Times New Roman" panose="02020603050405020304" pitchFamily="18" charset="0"/>
            </a:endParaRPr>
          </a:p>
          <a:p>
            <a:pPr lvl="0" algn="just"/>
            <a:endParaRPr lang="es-US" dirty="0">
              <a:solidFill>
                <a:schemeClr val="tx1"/>
              </a:solidFill>
              <a:latin typeface="Times New Roman" panose="02020603050405020304" pitchFamily="18" charset="0"/>
              <a:cs typeface="Times New Roman" panose="02020603050405020304" pitchFamily="18" charset="0"/>
            </a:endParaRPr>
          </a:p>
        </p:txBody>
      </p:sp>
      <p:sp>
        <p:nvSpPr>
          <p:cNvPr id="6" name="Flecha: hacia abajo 5">
            <a:extLst>
              <a:ext uri="{FF2B5EF4-FFF2-40B4-BE49-F238E27FC236}">
                <a16:creationId xmlns:a16="http://schemas.microsoft.com/office/drawing/2014/main" id="{1FCF6522-5EC4-BFF2-65EE-22E4A464AD93}"/>
              </a:ext>
            </a:extLst>
          </p:cNvPr>
          <p:cNvSpPr/>
          <p:nvPr/>
        </p:nvSpPr>
        <p:spPr>
          <a:xfrm>
            <a:off x="5697794" y="3429000"/>
            <a:ext cx="53094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Tree>
    <p:extLst>
      <p:ext uri="{BB962C8B-B14F-4D97-AF65-F5344CB8AC3E}">
        <p14:creationId xmlns:p14="http://schemas.microsoft.com/office/powerpoint/2010/main" val="38592809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B9A00-BA36-CAB3-C27E-C26AC921FC25}"/>
            </a:ext>
          </a:extLst>
        </p:cNvPr>
        <p:cNvGrpSpPr/>
        <p:nvPr/>
      </p:nvGrpSpPr>
      <p:grpSpPr>
        <a:xfrm>
          <a:off x="0" y="0"/>
          <a:ext cx="0" cy="0"/>
          <a:chOff x="0" y="0"/>
          <a:chExt cx="0" cy="0"/>
        </a:xfrm>
      </p:grpSpPr>
      <p:sp>
        <p:nvSpPr>
          <p:cNvPr id="2" name="Elipse 1">
            <a:extLst>
              <a:ext uri="{FF2B5EF4-FFF2-40B4-BE49-F238E27FC236}">
                <a16:creationId xmlns:a16="http://schemas.microsoft.com/office/drawing/2014/main" id="{AF9BEE13-AF20-00A4-2C35-D507E1034692}"/>
              </a:ext>
            </a:extLst>
          </p:cNvPr>
          <p:cNvSpPr/>
          <p:nvPr/>
        </p:nvSpPr>
        <p:spPr>
          <a:xfrm>
            <a:off x="2212259" y="127826"/>
            <a:ext cx="7502012" cy="1465006"/>
          </a:xfrm>
          <a:prstGeom prst="ellipse">
            <a:avLst/>
          </a:prstGeom>
          <a:effectLst>
            <a:outerShdw blurRad="76200" dir="13500000" sy="23000" kx="1200000" algn="br" rotWithShape="0">
              <a:prstClr val="black">
                <a:alpha val="2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es-MX" b="1" dirty="0">
                <a:latin typeface="Times New Roman" panose="02020603050405020304" pitchFamily="18" charset="0"/>
                <a:cs typeface="Times New Roman" panose="02020603050405020304" pitchFamily="18" charset="0"/>
              </a:rPr>
              <a:t>¿CUÁLES SON LAS PESPECTIVAS TEÓRICAS MÁS SIGNIFICATIVAS RESPECTO AL ESTUDIO DEL POPULISMO EN AMÉRICA LATINA Y EL CARIBE?</a:t>
            </a:r>
            <a:endParaRPr lang="es-US" dirty="0">
              <a:latin typeface="Times New Roman" panose="02020603050405020304" pitchFamily="18" charset="0"/>
              <a:cs typeface="Times New Roman" panose="02020603050405020304" pitchFamily="18" charset="0"/>
            </a:endParaRPr>
          </a:p>
        </p:txBody>
      </p:sp>
      <p:sp>
        <p:nvSpPr>
          <p:cNvPr id="3" name="Flecha: hacia abajo 2">
            <a:extLst>
              <a:ext uri="{FF2B5EF4-FFF2-40B4-BE49-F238E27FC236}">
                <a16:creationId xmlns:a16="http://schemas.microsoft.com/office/drawing/2014/main" id="{B11F9B39-6B0E-04F0-649A-FEAD342810B2}"/>
              </a:ext>
            </a:extLst>
          </p:cNvPr>
          <p:cNvSpPr/>
          <p:nvPr/>
        </p:nvSpPr>
        <p:spPr>
          <a:xfrm>
            <a:off x="4444179" y="1641991"/>
            <a:ext cx="53094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7" name="Flecha: hacia abajo 6">
            <a:extLst>
              <a:ext uri="{FF2B5EF4-FFF2-40B4-BE49-F238E27FC236}">
                <a16:creationId xmlns:a16="http://schemas.microsoft.com/office/drawing/2014/main" id="{EB46EB80-55CE-3810-9446-B38948718C0C}"/>
              </a:ext>
            </a:extLst>
          </p:cNvPr>
          <p:cNvSpPr/>
          <p:nvPr/>
        </p:nvSpPr>
        <p:spPr>
          <a:xfrm>
            <a:off x="6951411" y="1641991"/>
            <a:ext cx="53094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5" name="Rectángulo 4">
            <a:extLst>
              <a:ext uri="{FF2B5EF4-FFF2-40B4-BE49-F238E27FC236}">
                <a16:creationId xmlns:a16="http://schemas.microsoft.com/office/drawing/2014/main" id="{02ACC25C-3A0A-4BBA-82D8-5C84ABEA6B23}"/>
              </a:ext>
            </a:extLst>
          </p:cNvPr>
          <p:cNvSpPr/>
          <p:nvPr/>
        </p:nvSpPr>
        <p:spPr>
          <a:xfrm>
            <a:off x="3008666" y="2364644"/>
            <a:ext cx="5717460" cy="86523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rtlCol="0" anchor="ctr"/>
          <a:lstStyle/>
          <a:p>
            <a:pPr algn="ctr"/>
            <a:r>
              <a:rPr lang="es-MX" sz="2400" b="1" dirty="0">
                <a:solidFill>
                  <a:schemeClr val="bg1"/>
                </a:solidFill>
                <a:latin typeface="Times New Roman" panose="02020603050405020304" pitchFamily="18" charset="0"/>
                <a:cs typeface="Times New Roman" panose="02020603050405020304" pitchFamily="18" charset="0"/>
              </a:rPr>
              <a:t>POPULISMO COMO IDEOLOGÍA</a:t>
            </a:r>
            <a:endParaRPr lang="es-US" sz="2400" b="1" dirty="0">
              <a:solidFill>
                <a:schemeClr val="bg1"/>
              </a:solidFill>
              <a:latin typeface="Times New Roman" panose="02020603050405020304" pitchFamily="18" charset="0"/>
              <a:cs typeface="Times New Roman" panose="02020603050405020304" pitchFamily="18" charset="0"/>
            </a:endParaRPr>
          </a:p>
        </p:txBody>
      </p:sp>
      <p:sp>
        <p:nvSpPr>
          <p:cNvPr id="17" name="Rectángulo 16">
            <a:extLst>
              <a:ext uri="{FF2B5EF4-FFF2-40B4-BE49-F238E27FC236}">
                <a16:creationId xmlns:a16="http://schemas.microsoft.com/office/drawing/2014/main" id="{A01D4CA0-C575-10AB-F954-9AE02DB7D72D}"/>
              </a:ext>
            </a:extLst>
          </p:cNvPr>
          <p:cNvSpPr/>
          <p:nvPr/>
        </p:nvSpPr>
        <p:spPr>
          <a:xfrm>
            <a:off x="629265" y="4041023"/>
            <a:ext cx="10962967" cy="2728479"/>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lgn="just">
              <a:buFont typeface="Wingdings" panose="05000000000000000000" pitchFamily="2" charset="2"/>
              <a:buChar char="Ø"/>
            </a:pPr>
            <a:endParaRPr lang="es-MX"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dirty="0">
                <a:solidFill>
                  <a:schemeClr val="tx1"/>
                </a:solidFill>
                <a:latin typeface="Times New Roman" panose="02020603050405020304" pitchFamily="18" charset="0"/>
                <a:cs typeface="Times New Roman" panose="02020603050405020304" pitchFamily="18" charset="0"/>
              </a:rPr>
              <a:t>Aproximaciones de Hawkins y Kaltwasser (2017); Mudde y Kaltwasser (2018 y Müller (2017):</a:t>
            </a:r>
            <a:endParaRPr lang="es-US"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b="1" i="1" dirty="0">
                <a:solidFill>
                  <a:schemeClr val="tx1"/>
                </a:solidFill>
                <a:latin typeface="Times New Roman" panose="02020603050405020304" pitchFamily="18" charset="0"/>
                <a:cs typeface="Times New Roman" panose="02020603050405020304" pitchFamily="18" charset="0"/>
              </a:rPr>
              <a:t>Conjunto de ideas</a:t>
            </a:r>
            <a:r>
              <a:rPr lang="es-MX" dirty="0">
                <a:solidFill>
                  <a:schemeClr val="tx1"/>
                </a:solidFill>
                <a:latin typeface="Times New Roman" panose="02020603050405020304" pitchFamily="18" charset="0"/>
                <a:cs typeface="Times New Roman" panose="02020603050405020304" pitchFamily="18" charset="0"/>
              </a:rPr>
              <a:t>, cuya matriz principal es la </a:t>
            </a:r>
            <a:r>
              <a:rPr lang="es-MX" b="1" i="1" dirty="0">
                <a:solidFill>
                  <a:schemeClr val="tx1"/>
                </a:solidFill>
                <a:latin typeface="Times New Roman" panose="02020603050405020304" pitchFamily="18" charset="0"/>
                <a:cs typeface="Times New Roman" panose="02020603050405020304" pitchFamily="18" charset="0"/>
              </a:rPr>
              <a:t>oposición entre el pueblo bueno y homogéneo y una élite conspirativa identificada con el mal.</a:t>
            </a:r>
            <a:endParaRPr lang="es-US"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dirty="0">
                <a:solidFill>
                  <a:schemeClr val="tx1"/>
                </a:solidFill>
                <a:latin typeface="Times New Roman" panose="02020603050405020304" pitchFamily="18" charset="0"/>
                <a:cs typeface="Times New Roman" panose="02020603050405020304" pitchFamily="18" charset="0"/>
              </a:rPr>
              <a:t>En los marcos de esta postura, el </a:t>
            </a:r>
            <a:r>
              <a:rPr lang="es-MX" b="1" i="1" dirty="0">
                <a:solidFill>
                  <a:schemeClr val="tx1"/>
                </a:solidFill>
                <a:latin typeface="Times New Roman" panose="02020603050405020304" pitchFamily="18" charset="0"/>
                <a:cs typeface="Times New Roman" panose="02020603050405020304" pitchFamily="18" charset="0"/>
              </a:rPr>
              <a:t>populismo puede ser de izquierda o de derecha</a:t>
            </a:r>
            <a:r>
              <a:rPr lang="es-MX" dirty="0">
                <a:solidFill>
                  <a:schemeClr val="tx1"/>
                </a:solidFill>
                <a:latin typeface="Times New Roman" panose="02020603050405020304" pitchFamily="18" charset="0"/>
                <a:cs typeface="Times New Roman" panose="02020603050405020304" pitchFamily="18" charset="0"/>
              </a:rPr>
              <a:t> según </a:t>
            </a:r>
            <a:r>
              <a:rPr lang="es-MX" b="1" i="1" dirty="0">
                <a:solidFill>
                  <a:schemeClr val="tx1"/>
                </a:solidFill>
                <a:latin typeface="Times New Roman" panose="02020603050405020304" pitchFamily="18" charset="0"/>
                <a:cs typeface="Times New Roman" panose="02020603050405020304" pitchFamily="18" charset="0"/>
              </a:rPr>
              <a:t>los lazos que establezca con otras ideologías y tradiciones políticas</a:t>
            </a:r>
            <a:r>
              <a:rPr lang="es-MX" dirty="0">
                <a:solidFill>
                  <a:schemeClr val="tx1"/>
                </a:solidFill>
                <a:latin typeface="Times New Roman" panose="02020603050405020304" pitchFamily="18" charset="0"/>
                <a:cs typeface="Times New Roman" panose="02020603050405020304" pitchFamily="18" charset="0"/>
              </a:rPr>
              <a:t> en circulación en las distintas sociedades.</a:t>
            </a:r>
            <a:endParaRPr lang="es-US"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dirty="0">
                <a:solidFill>
                  <a:schemeClr val="tx1"/>
                </a:solidFill>
                <a:latin typeface="Times New Roman" panose="02020603050405020304" pitchFamily="18" charset="0"/>
                <a:cs typeface="Times New Roman" panose="02020603050405020304" pitchFamily="18" charset="0"/>
              </a:rPr>
              <a:t>Analiza la </a:t>
            </a:r>
            <a:r>
              <a:rPr lang="es-MX" b="1" i="1" dirty="0">
                <a:solidFill>
                  <a:schemeClr val="tx1"/>
                </a:solidFill>
                <a:latin typeface="Times New Roman" panose="02020603050405020304" pitchFamily="18" charset="0"/>
                <a:cs typeface="Times New Roman" panose="02020603050405020304" pitchFamily="18" charset="0"/>
              </a:rPr>
              <a:t>relación entre populismo y democracia</a:t>
            </a:r>
            <a:r>
              <a:rPr lang="es-MX" dirty="0">
                <a:solidFill>
                  <a:schemeClr val="tx1"/>
                </a:solidFill>
                <a:latin typeface="Times New Roman" panose="02020603050405020304" pitchFamily="18" charset="0"/>
                <a:cs typeface="Times New Roman" panose="02020603050405020304" pitchFamily="18" charset="0"/>
              </a:rPr>
              <a:t>, a partir de </a:t>
            </a:r>
            <a:r>
              <a:rPr lang="es-MX" b="1" i="1" dirty="0">
                <a:solidFill>
                  <a:schemeClr val="tx1"/>
                </a:solidFill>
                <a:latin typeface="Times New Roman" panose="02020603050405020304" pitchFamily="18" charset="0"/>
                <a:cs typeface="Times New Roman" panose="02020603050405020304" pitchFamily="18" charset="0"/>
              </a:rPr>
              <a:t>significar que si bien el populismo es un producto de la democracia, puede ser más o menos democrático e inclusivo según el tipo de ideología</a:t>
            </a:r>
            <a:r>
              <a:rPr lang="es-MX" dirty="0">
                <a:solidFill>
                  <a:schemeClr val="tx1"/>
                </a:solidFill>
                <a:latin typeface="Times New Roman" panose="02020603050405020304" pitchFamily="18" charset="0"/>
                <a:cs typeface="Times New Roman" panose="02020603050405020304" pitchFamily="18" charset="0"/>
              </a:rPr>
              <a:t> a que se vincule.</a:t>
            </a:r>
            <a:endParaRPr lang="es-US"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dirty="0">
                <a:solidFill>
                  <a:schemeClr val="tx1"/>
                </a:solidFill>
                <a:latin typeface="Times New Roman" panose="02020603050405020304" pitchFamily="18" charset="0"/>
                <a:cs typeface="Times New Roman" panose="02020603050405020304" pitchFamily="18" charset="0"/>
              </a:rPr>
              <a:t>El populismo tiene </a:t>
            </a:r>
            <a:r>
              <a:rPr lang="es-MX" b="1" i="1" dirty="0">
                <a:solidFill>
                  <a:schemeClr val="tx1"/>
                </a:solidFill>
                <a:latin typeface="Times New Roman" panose="02020603050405020304" pitchFamily="18" charset="0"/>
                <a:cs typeface="Times New Roman" panose="02020603050405020304" pitchFamily="18" charset="0"/>
              </a:rPr>
              <a:t>relación conflictiva con el liberalismo</a:t>
            </a:r>
            <a:r>
              <a:rPr lang="es-MX" dirty="0">
                <a:solidFill>
                  <a:schemeClr val="tx1"/>
                </a:solidFill>
                <a:latin typeface="Times New Roman" panose="02020603050405020304" pitchFamily="18" charset="0"/>
                <a:cs typeface="Times New Roman" panose="02020603050405020304" pitchFamily="18" charset="0"/>
              </a:rPr>
              <a:t> y por ello, con la forma hegemónica actual de las democracias en el mundo en general y en América Latina.</a:t>
            </a:r>
            <a:endParaRPr lang="es-US"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endParaRPr lang="es-US" dirty="0">
              <a:solidFill>
                <a:schemeClr val="tx1"/>
              </a:solidFill>
              <a:latin typeface="Times New Roman" panose="02020603050405020304" pitchFamily="18" charset="0"/>
              <a:cs typeface="Times New Roman" panose="02020603050405020304" pitchFamily="18" charset="0"/>
            </a:endParaRPr>
          </a:p>
        </p:txBody>
      </p:sp>
      <p:sp>
        <p:nvSpPr>
          <p:cNvPr id="6" name="Flecha: hacia abajo 5">
            <a:extLst>
              <a:ext uri="{FF2B5EF4-FFF2-40B4-BE49-F238E27FC236}">
                <a16:creationId xmlns:a16="http://schemas.microsoft.com/office/drawing/2014/main" id="{BFA56200-7CBA-52EA-A31B-07E0305385FD}"/>
              </a:ext>
            </a:extLst>
          </p:cNvPr>
          <p:cNvSpPr/>
          <p:nvPr/>
        </p:nvSpPr>
        <p:spPr>
          <a:xfrm>
            <a:off x="5668298" y="3377389"/>
            <a:ext cx="53094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Tree>
    <p:extLst>
      <p:ext uri="{BB962C8B-B14F-4D97-AF65-F5344CB8AC3E}">
        <p14:creationId xmlns:p14="http://schemas.microsoft.com/office/powerpoint/2010/main" val="3802825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74DFB-6931-3B5A-6DB6-F5732284641F}"/>
            </a:ext>
          </a:extLst>
        </p:cNvPr>
        <p:cNvGrpSpPr/>
        <p:nvPr/>
      </p:nvGrpSpPr>
      <p:grpSpPr>
        <a:xfrm>
          <a:off x="0" y="0"/>
          <a:ext cx="0" cy="0"/>
          <a:chOff x="0" y="0"/>
          <a:chExt cx="0" cy="0"/>
        </a:xfrm>
      </p:grpSpPr>
      <p:sp>
        <p:nvSpPr>
          <p:cNvPr id="2" name="Elipse 1">
            <a:extLst>
              <a:ext uri="{FF2B5EF4-FFF2-40B4-BE49-F238E27FC236}">
                <a16:creationId xmlns:a16="http://schemas.microsoft.com/office/drawing/2014/main" id="{5ABF78E8-EFE7-1753-97AC-192E81D34DAF}"/>
              </a:ext>
            </a:extLst>
          </p:cNvPr>
          <p:cNvSpPr/>
          <p:nvPr/>
        </p:nvSpPr>
        <p:spPr>
          <a:xfrm>
            <a:off x="2212259" y="127826"/>
            <a:ext cx="7502012" cy="1465006"/>
          </a:xfrm>
          <a:prstGeom prst="ellipse">
            <a:avLst/>
          </a:prstGeom>
          <a:effectLst>
            <a:outerShdw blurRad="76200" dir="13500000" sy="23000" kx="1200000" algn="br" rotWithShape="0">
              <a:prstClr val="black">
                <a:alpha val="2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es-MX" b="1" dirty="0">
                <a:latin typeface="Times New Roman" panose="02020603050405020304" pitchFamily="18" charset="0"/>
                <a:cs typeface="Times New Roman" panose="02020603050405020304" pitchFamily="18" charset="0"/>
              </a:rPr>
              <a:t>¿CUÁLES SON LAS PESPECTIVAS TEÓRICAS MÁS SIGNIFICATIVAS RESPECTO AL ESTUDIO DEL POPULISMO EN AMÉRICA LATINA Y EL CARIBE?</a:t>
            </a:r>
            <a:endParaRPr lang="es-US" dirty="0">
              <a:latin typeface="Times New Roman" panose="02020603050405020304" pitchFamily="18" charset="0"/>
              <a:cs typeface="Times New Roman" panose="02020603050405020304" pitchFamily="18" charset="0"/>
            </a:endParaRPr>
          </a:p>
        </p:txBody>
      </p:sp>
      <p:sp>
        <p:nvSpPr>
          <p:cNvPr id="3" name="Flecha: hacia abajo 2">
            <a:extLst>
              <a:ext uri="{FF2B5EF4-FFF2-40B4-BE49-F238E27FC236}">
                <a16:creationId xmlns:a16="http://schemas.microsoft.com/office/drawing/2014/main" id="{8AAFEB71-0570-0F43-ECF0-518C98EBF8A2}"/>
              </a:ext>
            </a:extLst>
          </p:cNvPr>
          <p:cNvSpPr/>
          <p:nvPr/>
        </p:nvSpPr>
        <p:spPr>
          <a:xfrm>
            <a:off x="4444179" y="1671487"/>
            <a:ext cx="53094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7" name="Flecha: hacia abajo 6">
            <a:extLst>
              <a:ext uri="{FF2B5EF4-FFF2-40B4-BE49-F238E27FC236}">
                <a16:creationId xmlns:a16="http://schemas.microsoft.com/office/drawing/2014/main" id="{E9A60790-AB89-F96F-A7F7-C0D114E35934}"/>
              </a:ext>
            </a:extLst>
          </p:cNvPr>
          <p:cNvSpPr/>
          <p:nvPr/>
        </p:nvSpPr>
        <p:spPr>
          <a:xfrm>
            <a:off x="6951411" y="1671487"/>
            <a:ext cx="53094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5" name="Rectángulo 4">
            <a:extLst>
              <a:ext uri="{FF2B5EF4-FFF2-40B4-BE49-F238E27FC236}">
                <a16:creationId xmlns:a16="http://schemas.microsoft.com/office/drawing/2014/main" id="{2FA03FF4-FB0C-78C9-F8D6-0EC73D7A6881}"/>
              </a:ext>
            </a:extLst>
          </p:cNvPr>
          <p:cNvSpPr/>
          <p:nvPr/>
        </p:nvSpPr>
        <p:spPr>
          <a:xfrm>
            <a:off x="870156" y="2359740"/>
            <a:ext cx="10314039" cy="86523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rtlCol="0" anchor="ctr"/>
          <a:lstStyle/>
          <a:p>
            <a:pPr algn="ctr"/>
            <a:r>
              <a:rPr lang="es-MX" sz="2400" b="1" dirty="0">
                <a:solidFill>
                  <a:schemeClr val="bg1"/>
                </a:solidFill>
                <a:latin typeface="Times New Roman" panose="02020603050405020304" pitchFamily="18" charset="0"/>
                <a:cs typeface="Times New Roman" panose="02020603050405020304" pitchFamily="18" charset="0"/>
              </a:rPr>
              <a:t>POPULISMO COMO ENTIDAD DISCURSIVA FORMADORA DE IDENTIDADES POLÍTICAS</a:t>
            </a:r>
            <a:endParaRPr lang="es-US" sz="2400" dirty="0">
              <a:solidFill>
                <a:schemeClr val="bg1"/>
              </a:solidFill>
              <a:latin typeface="Times New Roman" panose="02020603050405020304" pitchFamily="18" charset="0"/>
              <a:cs typeface="Times New Roman" panose="02020603050405020304" pitchFamily="18" charset="0"/>
            </a:endParaRPr>
          </a:p>
        </p:txBody>
      </p:sp>
      <p:sp>
        <p:nvSpPr>
          <p:cNvPr id="17" name="Rectángulo 16">
            <a:extLst>
              <a:ext uri="{FF2B5EF4-FFF2-40B4-BE49-F238E27FC236}">
                <a16:creationId xmlns:a16="http://schemas.microsoft.com/office/drawing/2014/main" id="{731DCD69-CB9D-A00A-52D9-77F48A344D46}"/>
              </a:ext>
            </a:extLst>
          </p:cNvPr>
          <p:cNvSpPr/>
          <p:nvPr/>
        </p:nvSpPr>
        <p:spPr>
          <a:xfrm>
            <a:off x="629265" y="4109883"/>
            <a:ext cx="10962967" cy="2620291"/>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lgn="just">
              <a:buFont typeface="Wingdings" panose="05000000000000000000" pitchFamily="2" charset="2"/>
              <a:buChar char="Ø"/>
            </a:pPr>
            <a:endParaRPr lang="es-MX"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dirty="0">
                <a:solidFill>
                  <a:schemeClr val="tx1"/>
                </a:solidFill>
                <a:latin typeface="Times New Roman" panose="02020603050405020304" pitchFamily="18" charset="0"/>
                <a:cs typeface="Times New Roman" panose="02020603050405020304" pitchFamily="18" charset="0"/>
              </a:rPr>
              <a:t>Aproximaciones de Laclau (2004,2005,2006); De Ípola y Portantiero(1981); Aboy Carlés(2010); Reano (2010, 2012) y Retamozo (2016):</a:t>
            </a:r>
            <a:endParaRPr lang="es-US"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dirty="0">
                <a:solidFill>
                  <a:schemeClr val="tx1"/>
                </a:solidFill>
                <a:latin typeface="Times New Roman" panose="02020603050405020304" pitchFamily="18" charset="0"/>
                <a:cs typeface="Times New Roman" panose="02020603050405020304" pitchFamily="18" charset="0"/>
              </a:rPr>
              <a:t>La </a:t>
            </a:r>
            <a:r>
              <a:rPr lang="es-MX" b="1" i="1" dirty="0">
                <a:solidFill>
                  <a:schemeClr val="tx1"/>
                </a:solidFill>
                <a:latin typeface="Times New Roman" panose="02020603050405020304" pitchFamily="18" charset="0"/>
                <a:cs typeface="Times New Roman" panose="02020603050405020304" pitchFamily="18" charset="0"/>
              </a:rPr>
              <a:t>dimensión discursiva es constitutiva de lo real en la objetividad</a:t>
            </a:r>
            <a:r>
              <a:rPr lang="es-MX" dirty="0">
                <a:solidFill>
                  <a:schemeClr val="tx1"/>
                </a:solidFill>
                <a:latin typeface="Times New Roman" panose="02020603050405020304" pitchFamily="18" charset="0"/>
                <a:cs typeface="Times New Roman" panose="02020603050405020304" pitchFamily="18" charset="0"/>
              </a:rPr>
              <a:t>.</a:t>
            </a:r>
            <a:endParaRPr lang="es-US"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dirty="0">
                <a:solidFill>
                  <a:schemeClr val="tx1"/>
                </a:solidFill>
                <a:latin typeface="Times New Roman" panose="02020603050405020304" pitchFamily="18" charset="0"/>
                <a:cs typeface="Times New Roman" panose="02020603050405020304" pitchFamily="18" charset="0"/>
              </a:rPr>
              <a:t>La realidad se constituye de </a:t>
            </a:r>
            <a:r>
              <a:rPr lang="es-MX" b="1" i="1" dirty="0">
                <a:solidFill>
                  <a:schemeClr val="tx1"/>
                </a:solidFill>
                <a:latin typeface="Times New Roman" panose="02020603050405020304" pitchFamily="18" charset="0"/>
                <a:cs typeface="Times New Roman" panose="02020603050405020304" pitchFamily="18" charset="0"/>
              </a:rPr>
              <a:t>manera discursiva y relacional</a:t>
            </a:r>
            <a:r>
              <a:rPr lang="es-MX" dirty="0">
                <a:solidFill>
                  <a:schemeClr val="tx1"/>
                </a:solidFill>
                <a:latin typeface="Times New Roman" panose="02020603050405020304" pitchFamily="18" charset="0"/>
                <a:cs typeface="Times New Roman" panose="02020603050405020304" pitchFamily="18" charset="0"/>
              </a:rPr>
              <a:t> </a:t>
            </a:r>
            <a:endParaRPr lang="es-US"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dirty="0">
                <a:solidFill>
                  <a:schemeClr val="tx1"/>
                </a:solidFill>
                <a:latin typeface="Times New Roman" panose="02020603050405020304" pitchFamily="18" charset="0"/>
                <a:cs typeface="Times New Roman" panose="02020603050405020304" pitchFamily="18" charset="0"/>
              </a:rPr>
              <a:t>Aproximación a lo </a:t>
            </a:r>
            <a:r>
              <a:rPr lang="es-MX" b="1" i="1" dirty="0">
                <a:solidFill>
                  <a:schemeClr val="tx1"/>
                </a:solidFill>
                <a:latin typeface="Times New Roman" panose="02020603050405020304" pitchFamily="18" charset="0"/>
                <a:cs typeface="Times New Roman" panose="02020603050405020304" pitchFamily="18" charset="0"/>
              </a:rPr>
              <a:t>político como sustrato de lo social</a:t>
            </a:r>
            <a:r>
              <a:rPr lang="es-MX" dirty="0">
                <a:solidFill>
                  <a:schemeClr val="tx1"/>
                </a:solidFill>
                <a:latin typeface="Times New Roman" panose="02020603050405020304" pitchFamily="18" charset="0"/>
                <a:cs typeface="Times New Roman" panose="02020603050405020304" pitchFamily="18" charset="0"/>
              </a:rPr>
              <a:t>, </a:t>
            </a:r>
            <a:r>
              <a:rPr lang="es-MX" b="1" i="1" dirty="0">
                <a:solidFill>
                  <a:schemeClr val="tx1"/>
                </a:solidFill>
                <a:latin typeface="Times New Roman" panose="02020603050405020304" pitchFamily="18" charset="0"/>
                <a:cs typeface="Times New Roman" panose="02020603050405020304" pitchFamily="18" charset="0"/>
              </a:rPr>
              <a:t>el modo en que se construye un pueblo, y la forma en que se instituye un orden político</a:t>
            </a:r>
            <a:r>
              <a:rPr lang="es-MX" dirty="0">
                <a:solidFill>
                  <a:schemeClr val="tx1"/>
                </a:solidFill>
                <a:latin typeface="Times New Roman" panose="02020603050405020304" pitchFamily="18" charset="0"/>
                <a:cs typeface="Times New Roman" panose="02020603050405020304" pitchFamily="18" charset="0"/>
              </a:rPr>
              <a:t>. </a:t>
            </a:r>
            <a:endParaRPr lang="es-US"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dirty="0">
                <a:solidFill>
                  <a:schemeClr val="tx1"/>
                </a:solidFill>
                <a:latin typeface="Times New Roman" panose="02020603050405020304" pitchFamily="18" charset="0"/>
                <a:cs typeface="Times New Roman" panose="02020603050405020304" pitchFamily="18" charset="0"/>
              </a:rPr>
              <a:t>Para Laclau, se pueden </a:t>
            </a:r>
            <a:r>
              <a:rPr lang="es-MX" b="1" i="1" dirty="0">
                <a:solidFill>
                  <a:schemeClr val="tx1"/>
                </a:solidFill>
                <a:latin typeface="Times New Roman" panose="02020603050405020304" pitchFamily="18" charset="0"/>
                <a:cs typeface="Times New Roman" panose="02020603050405020304" pitchFamily="18" charset="0"/>
              </a:rPr>
              <a:t>identificar distintos grados de intensidad del populismo como populismos de izquierda y derecha.</a:t>
            </a:r>
            <a:endParaRPr lang="es-US" dirty="0">
              <a:solidFill>
                <a:schemeClr val="tx1"/>
              </a:solidFill>
              <a:latin typeface="Times New Roman" panose="02020603050405020304" pitchFamily="18" charset="0"/>
              <a:cs typeface="Times New Roman" panose="02020603050405020304" pitchFamily="18" charset="0"/>
            </a:endParaRPr>
          </a:p>
          <a:p>
            <a:pPr lvl="0" algn="just"/>
            <a:endParaRPr lang="es-US" dirty="0">
              <a:solidFill>
                <a:schemeClr val="tx1"/>
              </a:solidFill>
              <a:latin typeface="Times New Roman" panose="02020603050405020304" pitchFamily="18" charset="0"/>
              <a:cs typeface="Times New Roman" panose="02020603050405020304" pitchFamily="18" charset="0"/>
            </a:endParaRPr>
          </a:p>
        </p:txBody>
      </p:sp>
      <p:sp>
        <p:nvSpPr>
          <p:cNvPr id="6" name="Flecha: hacia abajo 5">
            <a:extLst>
              <a:ext uri="{FF2B5EF4-FFF2-40B4-BE49-F238E27FC236}">
                <a16:creationId xmlns:a16="http://schemas.microsoft.com/office/drawing/2014/main" id="{AED479E9-06B4-D44F-9F16-D94ACDAB7A66}"/>
              </a:ext>
            </a:extLst>
          </p:cNvPr>
          <p:cNvSpPr/>
          <p:nvPr/>
        </p:nvSpPr>
        <p:spPr>
          <a:xfrm>
            <a:off x="5697794" y="3429000"/>
            <a:ext cx="53094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Tree>
    <p:extLst>
      <p:ext uri="{BB962C8B-B14F-4D97-AF65-F5344CB8AC3E}">
        <p14:creationId xmlns:p14="http://schemas.microsoft.com/office/powerpoint/2010/main" val="3009304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AF565-42DC-F92D-7E2E-6A73480D2959}"/>
            </a:ext>
          </a:extLst>
        </p:cNvPr>
        <p:cNvGrpSpPr/>
        <p:nvPr/>
      </p:nvGrpSpPr>
      <p:grpSpPr>
        <a:xfrm>
          <a:off x="0" y="0"/>
          <a:ext cx="0" cy="0"/>
          <a:chOff x="0" y="0"/>
          <a:chExt cx="0" cy="0"/>
        </a:xfrm>
      </p:grpSpPr>
      <p:sp>
        <p:nvSpPr>
          <p:cNvPr id="3" name="Flecha: hacia abajo 2">
            <a:extLst>
              <a:ext uri="{FF2B5EF4-FFF2-40B4-BE49-F238E27FC236}">
                <a16:creationId xmlns:a16="http://schemas.microsoft.com/office/drawing/2014/main" id="{60EEC02B-5B47-865A-CCD1-76792A5E6516}"/>
              </a:ext>
            </a:extLst>
          </p:cNvPr>
          <p:cNvSpPr/>
          <p:nvPr/>
        </p:nvSpPr>
        <p:spPr>
          <a:xfrm>
            <a:off x="4325843" y="801267"/>
            <a:ext cx="530941" cy="392833"/>
          </a:xfrm>
          <a:prstGeom prst="downArrow">
            <a:avLst/>
          </a:prstGeom>
          <a:gradFill>
            <a:gsLst>
              <a:gs pos="0">
                <a:schemeClr val="tx2">
                  <a:lumMod val="75000"/>
                  <a:lumOff val="25000"/>
                </a:schemeClr>
              </a:gs>
              <a:gs pos="6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7" name="Flecha: hacia abajo 6">
            <a:extLst>
              <a:ext uri="{FF2B5EF4-FFF2-40B4-BE49-F238E27FC236}">
                <a16:creationId xmlns:a16="http://schemas.microsoft.com/office/drawing/2014/main" id="{ABD88FBA-DDD8-B003-522D-98645C7E4B06}"/>
              </a:ext>
            </a:extLst>
          </p:cNvPr>
          <p:cNvSpPr/>
          <p:nvPr/>
        </p:nvSpPr>
        <p:spPr>
          <a:xfrm>
            <a:off x="6833075" y="801267"/>
            <a:ext cx="530941" cy="392833"/>
          </a:xfrm>
          <a:prstGeom prst="downArrow">
            <a:avLst/>
          </a:prstGeom>
          <a:gradFill>
            <a:gsLst>
              <a:gs pos="0">
                <a:schemeClr val="tx2">
                  <a:lumMod val="75000"/>
                  <a:lumOff val="25000"/>
                </a:schemeClr>
              </a:gs>
              <a:gs pos="6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8" name="Rectángulo: esquinas diagonales redondeadas 7">
            <a:extLst>
              <a:ext uri="{FF2B5EF4-FFF2-40B4-BE49-F238E27FC236}">
                <a16:creationId xmlns:a16="http://schemas.microsoft.com/office/drawing/2014/main" id="{DCAC9CD8-5ADA-000F-B411-4FFE3691E908}"/>
              </a:ext>
            </a:extLst>
          </p:cNvPr>
          <p:cNvSpPr/>
          <p:nvPr/>
        </p:nvSpPr>
        <p:spPr>
          <a:xfrm>
            <a:off x="247426" y="1241461"/>
            <a:ext cx="11844169" cy="5514341"/>
          </a:xfrm>
          <a:prstGeom prst="round2Diag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4"/>
          </a:lnRef>
          <a:fillRef idx="2">
            <a:schemeClr val="accent4"/>
          </a:fillRef>
          <a:effectRef idx="1">
            <a:schemeClr val="accent4"/>
          </a:effectRef>
          <a:fontRef idx="minor">
            <a:schemeClr val="dk1"/>
          </a:fontRef>
        </p:style>
        <p:txBody>
          <a:bodyPr rtlCol="0" anchor="ctr"/>
          <a:lstStyle/>
          <a:p>
            <a:pPr marL="285750" lvl="0" indent="-285750" algn="just">
              <a:buFont typeface="Wingdings" panose="05000000000000000000" pitchFamily="2" charset="2"/>
              <a:buChar char="Ø"/>
            </a:pPr>
            <a:endParaRPr lang="es-MX"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endParaRPr lang="es-MX"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endParaRPr lang="es-MX"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dirty="0">
                <a:latin typeface="Times New Roman" panose="02020603050405020304" pitchFamily="18" charset="0"/>
                <a:cs typeface="Times New Roman" panose="02020603050405020304" pitchFamily="18" charset="0"/>
              </a:rPr>
              <a:t>El populismo en las regiones de AL y Europa presenta matices interesantes que debemos destacar (Gratius, 2007; Salmorán, 2021):</a:t>
            </a:r>
            <a:endParaRPr lang="es-US" dirty="0">
              <a:latin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es-MX" dirty="0">
                <a:latin typeface="Times New Roman" panose="02020603050405020304" pitchFamily="18" charset="0"/>
                <a:cs typeface="Times New Roman" panose="02020603050405020304" pitchFamily="18" charset="0"/>
              </a:rPr>
              <a:t>Ambos </a:t>
            </a:r>
            <a:r>
              <a:rPr lang="es-MX" b="1" i="1" dirty="0">
                <a:latin typeface="Times New Roman" panose="02020603050405020304" pitchFamily="18" charset="0"/>
                <a:cs typeface="Times New Roman" panose="02020603050405020304" pitchFamily="18" charset="0"/>
              </a:rPr>
              <a:t>surgen en contextos diferentes</a:t>
            </a:r>
            <a:r>
              <a:rPr lang="es-MX" dirty="0">
                <a:latin typeface="Times New Roman" panose="02020603050405020304" pitchFamily="18" charset="0"/>
                <a:cs typeface="Times New Roman" panose="02020603050405020304" pitchFamily="18" charset="0"/>
              </a:rPr>
              <a:t>. </a:t>
            </a:r>
            <a:endParaRPr lang="es-US" dirty="0">
              <a:latin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es-MX" dirty="0">
                <a:latin typeface="Times New Roman" panose="02020603050405020304" pitchFamily="18" charset="0"/>
                <a:cs typeface="Times New Roman" panose="02020603050405020304" pitchFamily="18" charset="0"/>
              </a:rPr>
              <a:t>El </a:t>
            </a:r>
            <a:r>
              <a:rPr lang="es-MX" b="1" i="1" dirty="0">
                <a:latin typeface="Times New Roman" panose="02020603050405020304" pitchFamily="18" charset="0"/>
                <a:cs typeface="Times New Roman" panose="02020603050405020304" pitchFamily="18" charset="0"/>
              </a:rPr>
              <a:t>populismo latinoamericano es ante todo una respuesta a la exclusión social y política</a:t>
            </a:r>
            <a:r>
              <a:rPr lang="es-MX" dirty="0">
                <a:latin typeface="Times New Roman" panose="02020603050405020304" pitchFamily="18" charset="0"/>
                <a:cs typeface="Times New Roman" panose="02020603050405020304" pitchFamily="18" charset="0"/>
              </a:rPr>
              <a:t>, en Europa Occidental es, en primer lugar, una reacción a la inmigración que se alimenta del “miedo al otro”. </a:t>
            </a:r>
            <a:endParaRPr lang="es-US" dirty="0">
              <a:latin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es-MX" dirty="0">
                <a:latin typeface="Times New Roman" panose="02020603050405020304" pitchFamily="18" charset="0"/>
                <a:cs typeface="Times New Roman" panose="02020603050405020304" pitchFamily="18" charset="0"/>
              </a:rPr>
              <a:t>En el caso de </a:t>
            </a:r>
            <a:r>
              <a:rPr lang="es-MX" b="1" i="1" dirty="0">
                <a:latin typeface="Times New Roman" panose="02020603050405020304" pitchFamily="18" charset="0"/>
                <a:cs typeface="Times New Roman" panose="02020603050405020304" pitchFamily="18" charset="0"/>
              </a:rPr>
              <a:t>Europa del Este representa una protesta al proceso de modernización.</a:t>
            </a:r>
            <a:endParaRPr lang="es-US"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dirty="0">
                <a:latin typeface="Times New Roman" panose="02020603050405020304" pitchFamily="18" charset="0"/>
                <a:cs typeface="Times New Roman" panose="02020603050405020304" pitchFamily="18" charset="0"/>
              </a:rPr>
              <a:t>No obstante, </a:t>
            </a:r>
            <a:r>
              <a:rPr lang="es-MX" b="1" i="1" dirty="0">
                <a:latin typeface="Times New Roman" panose="02020603050405020304" pitchFamily="18" charset="0"/>
                <a:cs typeface="Times New Roman" panose="02020603050405020304" pitchFamily="18" charset="0"/>
              </a:rPr>
              <a:t>ambos populismos se caracterizan por líderes carismáticos, el nacionalismo y su oposición al establishment</a:t>
            </a:r>
            <a:r>
              <a:rPr lang="es-MX" dirty="0">
                <a:latin typeface="Times New Roman" panose="02020603050405020304" pitchFamily="18" charset="0"/>
                <a:cs typeface="Times New Roman" panose="02020603050405020304" pitchFamily="18" charset="0"/>
              </a:rPr>
              <a:t>.</a:t>
            </a:r>
            <a:endParaRPr lang="es-US"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dirty="0">
                <a:latin typeface="Times New Roman" panose="02020603050405020304" pitchFamily="18" charset="0"/>
                <a:cs typeface="Times New Roman" panose="02020603050405020304" pitchFamily="18" charset="0"/>
              </a:rPr>
              <a:t>Se conside</a:t>
            </a:r>
            <a:r>
              <a:rPr lang="es-MX" b="1" dirty="0">
                <a:latin typeface="Times New Roman" panose="02020603050405020304" pitchFamily="18" charset="0"/>
                <a:cs typeface="Times New Roman" panose="02020603050405020304" pitchFamily="18" charset="0"/>
              </a:rPr>
              <a:t>ran</a:t>
            </a:r>
            <a:r>
              <a:rPr lang="es-MX" b="1" i="1" dirty="0">
                <a:latin typeface="Times New Roman" panose="02020603050405020304" pitchFamily="18" charset="0"/>
                <a:cs typeface="Times New Roman" panose="02020603050405020304" pitchFamily="18" charset="0"/>
              </a:rPr>
              <a:t> dos movimientos en polos ideológicos opuestos, pues si en América Latina predomina el populismo de izquierdas, en la UE prevalece el populismo de derechas. </a:t>
            </a:r>
          </a:p>
          <a:p>
            <a:pPr marL="285750" lvl="0" indent="-285750" algn="just">
              <a:buFont typeface="Wingdings" panose="05000000000000000000" pitchFamily="2" charset="2"/>
              <a:buChar char="Ø"/>
            </a:pPr>
            <a:r>
              <a:rPr lang="es-MX" dirty="0">
                <a:latin typeface="Times New Roman" panose="02020603050405020304" pitchFamily="18" charset="0"/>
                <a:cs typeface="Times New Roman" panose="02020603050405020304" pitchFamily="18" charset="0"/>
              </a:rPr>
              <a:t>Populismo europeo está vinculado a dos fenómenos de índole social, demográfico, cultural y político  (Gratius, 2007; Salmorán, 2021):</a:t>
            </a:r>
            <a:endParaRPr lang="es-US" dirty="0">
              <a:latin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es-MX" dirty="0">
                <a:latin typeface="Times New Roman" panose="02020603050405020304" pitchFamily="18" charset="0"/>
                <a:cs typeface="Times New Roman" panose="02020603050405020304" pitchFamily="18" charset="0"/>
              </a:rPr>
              <a:t>El </a:t>
            </a:r>
            <a:r>
              <a:rPr lang="es-MX" b="1" i="1" dirty="0">
                <a:latin typeface="Times New Roman" panose="02020603050405020304" pitchFamily="18" charset="0"/>
                <a:cs typeface="Times New Roman" panose="02020603050405020304" pitchFamily="18" charset="0"/>
              </a:rPr>
              <a:t>sentimiento de inseguridad como resultado de los flujos de inmigración</a:t>
            </a:r>
            <a:r>
              <a:rPr lang="es-MX" dirty="0">
                <a:latin typeface="Times New Roman" panose="02020603050405020304" pitchFamily="18" charset="0"/>
                <a:cs typeface="Times New Roman" panose="02020603050405020304" pitchFamily="18" charset="0"/>
              </a:rPr>
              <a:t>.</a:t>
            </a:r>
            <a:endParaRPr lang="es-US" dirty="0">
              <a:latin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es-MX" dirty="0">
                <a:latin typeface="Times New Roman" panose="02020603050405020304" pitchFamily="18" charset="0"/>
                <a:cs typeface="Times New Roman" panose="02020603050405020304" pitchFamily="18" charset="0"/>
              </a:rPr>
              <a:t>La </a:t>
            </a:r>
            <a:r>
              <a:rPr lang="es-MX" b="1" i="1" dirty="0">
                <a:latin typeface="Times New Roman" panose="02020603050405020304" pitchFamily="18" charset="0"/>
                <a:cs typeface="Times New Roman" panose="02020603050405020304" pitchFamily="18" charset="0"/>
              </a:rPr>
              <a:t>crisis de la democracia representativa</a:t>
            </a:r>
            <a:r>
              <a:rPr lang="es-MX" dirty="0">
                <a:latin typeface="Times New Roman" panose="02020603050405020304" pitchFamily="18" charset="0"/>
                <a:cs typeface="Times New Roman" panose="02020603050405020304" pitchFamily="18" charset="0"/>
              </a:rPr>
              <a:t> basada en partidos políticos más cercanos al Estado que a los intereses del ciudadano y su insuficiente capacidad de ofrecer alternativas políticas. </a:t>
            </a:r>
            <a:endParaRPr lang="es-US"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dirty="0">
                <a:latin typeface="Times New Roman" panose="02020603050405020304" pitchFamily="18" charset="0"/>
                <a:cs typeface="Times New Roman" panose="02020603050405020304" pitchFamily="18" charset="0"/>
              </a:rPr>
              <a:t>Los principales </a:t>
            </a:r>
            <a:r>
              <a:rPr lang="es-MX" b="1" i="1" dirty="0">
                <a:latin typeface="Times New Roman" panose="02020603050405020304" pitchFamily="18" charset="0"/>
                <a:cs typeface="Times New Roman" panose="02020603050405020304" pitchFamily="18" charset="0"/>
              </a:rPr>
              <a:t>temas del populismo europeo son la seguridad, la migración y la oposición a la UE.</a:t>
            </a:r>
            <a:r>
              <a:rPr lang="es-MX" dirty="0">
                <a:latin typeface="Times New Roman" panose="02020603050405020304" pitchFamily="18" charset="0"/>
                <a:cs typeface="Times New Roman" panose="02020603050405020304" pitchFamily="18" charset="0"/>
              </a:rPr>
              <a:t> </a:t>
            </a:r>
            <a:endParaRPr lang="es-US"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dirty="0">
                <a:latin typeface="Times New Roman" panose="02020603050405020304" pitchFamily="18" charset="0"/>
                <a:cs typeface="Times New Roman" panose="02020603050405020304" pitchFamily="18" charset="0"/>
              </a:rPr>
              <a:t>En el caso latinoamericano, la agenda se concentra en la </a:t>
            </a:r>
            <a:r>
              <a:rPr lang="es-MX" b="1" i="1" dirty="0">
                <a:latin typeface="Times New Roman" panose="02020603050405020304" pitchFamily="18" charset="0"/>
                <a:cs typeface="Times New Roman" panose="02020603050405020304" pitchFamily="18" charset="0"/>
              </a:rPr>
              <a:t>inclusión social, la nacionalización de los recursos naturales y la oposición a Estados Unidos y al proceso de globalización</a:t>
            </a:r>
            <a:r>
              <a:rPr lang="es-MX" dirty="0">
                <a:latin typeface="Times New Roman" panose="02020603050405020304" pitchFamily="18" charset="0"/>
                <a:cs typeface="Times New Roman" panose="02020603050405020304" pitchFamily="18" charset="0"/>
              </a:rPr>
              <a:t>.</a:t>
            </a:r>
          </a:p>
          <a:p>
            <a:pPr marL="285750" lvl="0" indent="-285750" algn="just">
              <a:buFont typeface="Wingdings" panose="05000000000000000000" pitchFamily="2" charset="2"/>
              <a:buChar char="Ø"/>
            </a:pPr>
            <a:endParaRPr lang="es-MX" sz="16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endParaRPr lang="es-US" sz="1600" dirty="0">
              <a:latin typeface="Times New Roman" panose="02020603050405020304" pitchFamily="18" charset="0"/>
              <a:cs typeface="Times New Roman" panose="02020603050405020304" pitchFamily="18" charset="0"/>
            </a:endParaRPr>
          </a:p>
          <a:p>
            <a:pPr lvl="0" algn="just"/>
            <a:endParaRPr lang="es-US" sz="2000"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75696560-DA1E-07AD-C6BB-974EA678C958}"/>
              </a:ext>
            </a:extLst>
          </p:cNvPr>
          <p:cNvSpPr txBox="1"/>
          <p:nvPr/>
        </p:nvSpPr>
        <p:spPr>
          <a:xfrm>
            <a:off x="1376979" y="107575"/>
            <a:ext cx="9509760" cy="646331"/>
          </a:xfrm>
          <a:prstGeom prst="rect">
            <a:avLst/>
          </a:prstGeom>
          <a:gradFill>
            <a:gsLst>
              <a:gs pos="0">
                <a:schemeClr val="tx2">
                  <a:lumMod val="50000"/>
                  <a:lumOff val="50000"/>
                </a:schemeClr>
              </a:gs>
              <a:gs pos="58000">
                <a:schemeClr val="accent4">
                  <a:lumMod val="105000"/>
                  <a:satMod val="103000"/>
                  <a:tint val="73000"/>
                </a:schemeClr>
              </a:gs>
              <a:gs pos="96000">
                <a:schemeClr val="tx2">
                  <a:lumMod val="75000"/>
                  <a:lumOff val="25000"/>
                </a:schemeClr>
              </a:gs>
            </a:gsLst>
            <a:lin ang="5400000" scaled="0"/>
          </a:gradFill>
        </p:spPr>
        <p:txBody>
          <a:bodyPr wrap="square">
            <a:spAutoFit/>
          </a:bodyPr>
          <a:lstStyle/>
          <a:p>
            <a:pPr algn="ctr"/>
            <a:r>
              <a:rPr lang="es-MX" b="1" dirty="0">
                <a:latin typeface="Times New Roman" panose="02020603050405020304" pitchFamily="18" charset="0"/>
                <a:cs typeface="Times New Roman" panose="02020603050405020304" pitchFamily="18" charset="0"/>
              </a:rPr>
              <a:t>¿CÓMO COMPRENDER EL POPULISMO COMO FENÓMENO SOCIAL, POLÍTICO Y CULTURAL DESDE LA UE?</a:t>
            </a:r>
            <a:endParaRPr lang="es-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91127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B814D-0820-13CE-9A8D-35E737D31228}"/>
            </a:ext>
          </a:extLst>
        </p:cNvPr>
        <p:cNvGrpSpPr/>
        <p:nvPr/>
      </p:nvGrpSpPr>
      <p:grpSpPr>
        <a:xfrm>
          <a:off x="0" y="0"/>
          <a:ext cx="0" cy="0"/>
          <a:chOff x="0" y="0"/>
          <a:chExt cx="0" cy="0"/>
        </a:xfrm>
      </p:grpSpPr>
      <p:sp>
        <p:nvSpPr>
          <p:cNvPr id="3" name="Flecha: hacia abajo 2">
            <a:extLst>
              <a:ext uri="{FF2B5EF4-FFF2-40B4-BE49-F238E27FC236}">
                <a16:creationId xmlns:a16="http://schemas.microsoft.com/office/drawing/2014/main" id="{B478FAF6-2B86-F5FD-EA2D-F810B2C0B917}"/>
              </a:ext>
            </a:extLst>
          </p:cNvPr>
          <p:cNvSpPr/>
          <p:nvPr/>
        </p:nvSpPr>
        <p:spPr>
          <a:xfrm>
            <a:off x="4325843" y="801268"/>
            <a:ext cx="530941" cy="317528"/>
          </a:xfrm>
          <a:prstGeom prst="downArrow">
            <a:avLst/>
          </a:prstGeom>
          <a:gradFill>
            <a:gsLst>
              <a:gs pos="0">
                <a:schemeClr val="tx2">
                  <a:lumMod val="75000"/>
                  <a:lumOff val="25000"/>
                </a:schemeClr>
              </a:gs>
              <a:gs pos="6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7" name="Flecha: hacia abajo 6">
            <a:extLst>
              <a:ext uri="{FF2B5EF4-FFF2-40B4-BE49-F238E27FC236}">
                <a16:creationId xmlns:a16="http://schemas.microsoft.com/office/drawing/2014/main" id="{56F45712-B87D-538F-1E18-402A97875336}"/>
              </a:ext>
            </a:extLst>
          </p:cNvPr>
          <p:cNvSpPr/>
          <p:nvPr/>
        </p:nvSpPr>
        <p:spPr>
          <a:xfrm>
            <a:off x="6833075" y="801268"/>
            <a:ext cx="530941" cy="317528"/>
          </a:xfrm>
          <a:prstGeom prst="downArrow">
            <a:avLst/>
          </a:prstGeom>
          <a:gradFill>
            <a:gsLst>
              <a:gs pos="0">
                <a:schemeClr val="tx2">
                  <a:lumMod val="75000"/>
                  <a:lumOff val="25000"/>
                </a:schemeClr>
              </a:gs>
              <a:gs pos="6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8" name="Rectángulo: esquinas diagonales redondeadas 7">
            <a:extLst>
              <a:ext uri="{FF2B5EF4-FFF2-40B4-BE49-F238E27FC236}">
                <a16:creationId xmlns:a16="http://schemas.microsoft.com/office/drawing/2014/main" id="{DC1916F8-F730-FAE8-4EF4-AAC8611C01CD}"/>
              </a:ext>
            </a:extLst>
          </p:cNvPr>
          <p:cNvSpPr/>
          <p:nvPr/>
        </p:nvSpPr>
        <p:spPr>
          <a:xfrm>
            <a:off x="247426" y="1166155"/>
            <a:ext cx="11844169" cy="5616539"/>
          </a:xfrm>
          <a:prstGeom prst="round2Diag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4"/>
          </a:lnRef>
          <a:fillRef idx="2">
            <a:schemeClr val="accent4"/>
          </a:fillRef>
          <a:effectRef idx="1">
            <a:schemeClr val="accent4"/>
          </a:effectRef>
          <a:fontRef idx="minor">
            <a:schemeClr val="dk1"/>
          </a:fontRef>
        </p:style>
        <p:txBody>
          <a:bodyPr rtlCol="0" anchor="ctr"/>
          <a:lstStyle/>
          <a:p>
            <a:pPr lvl="0" algn="just"/>
            <a:endParaRPr lang="es-MX" sz="1600" dirty="0">
              <a:latin typeface="Times New Roman" panose="02020603050405020304" pitchFamily="18" charset="0"/>
              <a:cs typeface="Times New Roman" panose="02020603050405020304" pitchFamily="18" charset="0"/>
            </a:endParaRPr>
          </a:p>
          <a:p>
            <a:pPr lvl="0" algn="just"/>
            <a:endParaRPr lang="es-MX" sz="1600" dirty="0">
              <a:latin typeface="Times New Roman" panose="02020603050405020304" pitchFamily="18" charset="0"/>
              <a:cs typeface="Times New Roman" panose="02020603050405020304" pitchFamily="18" charset="0"/>
            </a:endParaRPr>
          </a:p>
          <a:p>
            <a:pPr lvl="0" algn="just"/>
            <a:endParaRPr lang="es-MX" sz="1600" dirty="0">
              <a:latin typeface="Times New Roman" panose="02020603050405020304" pitchFamily="18" charset="0"/>
              <a:cs typeface="Times New Roman" panose="02020603050405020304" pitchFamily="18" charset="0"/>
            </a:endParaRPr>
          </a:p>
          <a:p>
            <a:pPr lvl="0" algn="just"/>
            <a:endParaRPr lang="es-MX" sz="1600" dirty="0">
              <a:latin typeface="Times New Roman" panose="02020603050405020304" pitchFamily="18" charset="0"/>
              <a:cs typeface="Times New Roman" panose="02020603050405020304" pitchFamily="18" charset="0"/>
            </a:endParaRPr>
          </a:p>
          <a:p>
            <a:pPr lvl="0" algn="just"/>
            <a:r>
              <a:rPr lang="es-MX" sz="1600" dirty="0">
                <a:latin typeface="Times New Roman" panose="02020603050405020304" pitchFamily="18" charset="0"/>
                <a:cs typeface="Times New Roman" panose="02020603050405020304" pitchFamily="18" charset="0"/>
              </a:rPr>
              <a:t>Algunos elementos significativos del populismo en Europa son (Gratius, 2007; Salmorán, 2021):</a:t>
            </a:r>
            <a:endParaRPr lang="es-US" sz="16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1600" dirty="0">
                <a:latin typeface="Times New Roman" panose="02020603050405020304" pitchFamily="18" charset="0"/>
                <a:cs typeface="Times New Roman" panose="02020603050405020304" pitchFamily="18" charset="0"/>
              </a:rPr>
              <a:t>El </a:t>
            </a:r>
            <a:r>
              <a:rPr lang="es-MX" sz="1600" b="1" dirty="0">
                <a:latin typeface="Times New Roman" panose="02020603050405020304" pitchFamily="18" charset="0"/>
                <a:cs typeface="Times New Roman" panose="02020603050405020304" pitchFamily="18" charset="0"/>
              </a:rPr>
              <a:t>populismo en Europa está presente en casi todos los Estados miembro de la U</a:t>
            </a:r>
            <a:r>
              <a:rPr lang="es-MX" sz="1600" dirty="0">
                <a:latin typeface="Times New Roman" panose="02020603050405020304" pitchFamily="18" charset="0"/>
                <a:cs typeface="Times New Roman" panose="02020603050405020304" pitchFamily="18" charset="0"/>
              </a:rPr>
              <a:t>E. </a:t>
            </a:r>
            <a:endParaRPr lang="es-US" sz="16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1600" dirty="0">
                <a:latin typeface="Times New Roman" panose="02020603050405020304" pitchFamily="18" charset="0"/>
                <a:cs typeface="Times New Roman" panose="02020603050405020304" pitchFamily="18" charset="0"/>
              </a:rPr>
              <a:t>Se estima que </a:t>
            </a:r>
            <a:r>
              <a:rPr lang="es-MX" sz="1600" b="1" i="1" dirty="0">
                <a:latin typeface="Times New Roman" panose="02020603050405020304" pitchFamily="18" charset="0"/>
                <a:cs typeface="Times New Roman" panose="02020603050405020304" pitchFamily="18" charset="0"/>
              </a:rPr>
              <a:t>partidos populistas alcanzan un promedio del por ciento de los votos en el conjunto de la Unión. </a:t>
            </a:r>
            <a:endParaRPr lang="es-US" sz="16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1600" dirty="0">
                <a:latin typeface="Times New Roman" panose="02020603050405020304" pitchFamily="18" charset="0"/>
                <a:cs typeface="Times New Roman" panose="02020603050405020304" pitchFamily="18" charset="0"/>
              </a:rPr>
              <a:t>Europa Occidental: el </a:t>
            </a:r>
            <a:r>
              <a:rPr lang="es-MX" sz="1600" b="1" i="1" dirty="0">
                <a:latin typeface="Times New Roman" panose="02020603050405020304" pitchFamily="18" charset="0"/>
                <a:cs typeface="Times New Roman" panose="02020603050405020304" pitchFamily="18" charset="0"/>
              </a:rPr>
              <a:t>caso más notorio de populismo en el poder fue Italia bajo los dos gobiernos de Silvio Berlusconi (1994-1995; 2001, 2006).</a:t>
            </a:r>
            <a:r>
              <a:rPr lang="es-MX" sz="1600" dirty="0">
                <a:latin typeface="Times New Roman" panose="02020603050405020304" pitchFamily="18" charset="0"/>
                <a:cs typeface="Times New Roman" panose="02020603050405020304" pitchFamily="18" charset="0"/>
              </a:rPr>
              <a:t> </a:t>
            </a:r>
            <a:endParaRPr lang="es-US" sz="16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1600" dirty="0">
                <a:latin typeface="Times New Roman" panose="02020603050405020304" pitchFamily="18" charset="0"/>
                <a:cs typeface="Times New Roman" panose="02020603050405020304" pitchFamily="18" charset="0"/>
              </a:rPr>
              <a:t>En Austria, Francia y Países Bajos, </a:t>
            </a:r>
            <a:r>
              <a:rPr lang="es-MX" sz="1600" b="1" i="1" dirty="0">
                <a:latin typeface="Times New Roman" panose="02020603050405020304" pitchFamily="18" charset="0"/>
                <a:cs typeface="Times New Roman" panose="02020603050405020304" pitchFamily="18" charset="0"/>
              </a:rPr>
              <a:t>los populistas de la talla de Jörg Haider, Jean Marie Le Pen y Pim Fortuyn constituyen una fuerza política importante</a:t>
            </a:r>
            <a:r>
              <a:rPr lang="es-MX" sz="1600" dirty="0">
                <a:latin typeface="Times New Roman" panose="02020603050405020304" pitchFamily="18" charset="0"/>
                <a:cs typeface="Times New Roman" panose="02020603050405020304" pitchFamily="18" charset="0"/>
              </a:rPr>
              <a:t>. </a:t>
            </a:r>
            <a:endParaRPr lang="es-US" sz="16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1600" dirty="0">
                <a:latin typeface="Times New Roman" panose="02020603050405020304" pitchFamily="18" charset="0"/>
                <a:cs typeface="Times New Roman" panose="02020603050405020304" pitchFamily="18" charset="0"/>
              </a:rPr>
              <a:t>En los ejemplos citados, el </a:t>
            </a:r>
            <a:r>
              <a:rPr lang="es-MX" sz="1600" b="1" i="1" dirty="0">
                <a:latin typeface="Times New Roman" panose="02020603050405020304" pitchFamily="18" charset="0"/>
                <a:cs typeface="Times New Roman" panose="02020603050405020304" pitchFamily="18" charset="0"/>
              </a:rPr>
              <a:t>populismo es una respuesta a la inmigración y a la distancia entre ciudadanos y partidos tradicionales.</a:t>
            </a:r>
          </a:p>
          <a:p>
            <a:pPr marL="285750" lvl="0" indent="-285750" algn="just">
              <a:buFont typeface="Wingdings" panose="05000000000000000000" pitchFamily="2" charset="2"/>
              <a:buChar char="Ø"/>
            </a:pPr>
            <a:r>
              <a:rPr lang="es-MX" sz="1600" dirty="0">
                <a:latin typeface="Times New Roman" panose="02020603050405020304" pitchFamily="18" charset="0"/>
                <a:cs typeface="Times New Roman" panose="02020603050405020304" pitchFamily="18" charset="0"/>
              </a:rPr>
              <a:t>Europa del Este: el </a:t>
            </a:r>
            <a:r>
              <a:rPr lang="es-MX" sz="1600" b="1" i="1" dirty="0">
                <a:latin typeface="Times New Roman" panose="02020603050405020304" pitchFamily="18" charset="0"/>
                <a:cs typeface="Times New Roman" panose="02020603050405020304" pitchFamily="18" charset="0"/>
              </a:rPr>
              <a:t>ejemplo más destacado de populismo en el poder es el gobierno de los gemelos Lech y Jaroslaw Kaczynski</a:t>
            </a:r>
            <a:r>
              <a:rPr lang="es-MX" sz="1600" dirty="0">
                <a:latin typeface="Times New Roman" panose="02020603050405020304" pitchFamily="18" charset="0"/>
                <a:cs typeface="Times New Roman" panose="02020603050405020304" pitchFamily="18" charset="0"/>
              </a:rPr>
              <a:t>, que </a:t>
            </a:r>
            <a:r>
              <a:rPr lang="es-MX" sz="1600" b="1" i="1" dirty="0">
                <a:latin typeface="Times New Roman" panose="02020603050405020304" pitchFamily="18" charset="0"/>
                <a:cs typeface="Times New Roman" panose="02020603050405020304" pitchFamily="18" charset="0"/>
              </a:rPr>
              <a:t>sostienen una coalición entre tres partidos populistas de derecha, el PiS, el LPR y el Samoobrona</a:t>
            </a:r>
            <a:r>
              <a:rPr lang="es-MX" sz="1600" dirty="0">
                <a:latin typeface="Times New Roman" panose="02020603050405020304" pitchFamily="18" charset="0"/>
                <a:cs typeface="Times New Roman" panose="02020603050405020304" pitchFamily="18" charset="0"/>
              </a:rPr>
              <a:t>. </a:t>
            </a:r>
            <a:endParaRPr lang="es-US" sz="16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1600" dirty="0">
                <a:latin typeface="Times New Roman" panose="02020603050405020304" pitchFamily="18" charset="0"/>
                <a:cs typeface="Times New Roman" panose="02020603050405020304" pitchFamily="18" charset="0"/>
              </a:rPr>
              <a:t>El auge del populismo en esta zona de Europa, particularmente en Polonia, juega con </a:t>
            </a:r>
            <a:r>
              <a:rPr lang="es-MX" sz="1600" b="1" i="1" dirty="0">
                <a:latin typeface="Times New Roman" panose="02020603050405020304" pitchFamily="18" charset="0"/>
                <a:cs typeface="Times New Roman" panose="02020603050405020304" pitchFamily="18" charset="0"/>
              </a:rPr>
              <a:t>los sentimientos nacionalistas en contraposición a la UE y se nutre de los perdedores del proceso de transición.</a:t>
            </a:r>
          </a:p>
          <a:p>
            <a:pPr marL="285750" lvl="0" indent="-285750" algn="just">
              <a:buFont typeface="Wingdings" panose="05000000000000000000" pitchFamily="2" charset="2"/>
              <a:buChar char="Ø"/>
            </a:pPr>
            <a:r>
              <a:rPr lang="es-MX" sz="1600" dirty="0">
                <a:latin typeface="Times New Roman" panose="02020603050405020304" pitchFamily="18" charset="0"/>
                <a:cs typeface="Times New Roman" panose="02020603050405020304" pitchFamily="18" charset="0"/>
              </a:rPr>
              <a:t>En estudios políticos sobre Europa de las últimas décadas, los </a:t>
            </a:r>
            <a:r>
              <a:rPr lang="es-MX" sz="1600" b="1" i="1" dirty="0">
                <a:latin typeface="Times New Roman" panose="02020603050405020304" pitchFamily="18" charset="0"/>
                <a:cs typeface="Times New Roman" panose="02020603050405020304" pitchFamily="18" charset="0"/>
              </a:rPr>
              <a:t>términos populismo y populista</a:t>
            </a:r>
            <a:r>
              <a:rPr lang="es-MX" sz="1600" dirty="0">
                <a:latin typeface="Times New Roman" panose="02020603050405020304" pitchFamily="18" charset="0"/>
                <a:cs typeface="Times New Roman" panose="02020603050405020304" pitchFamily="18" charset="0"/>
              </a:rPr>
              <a:t> son asociados a (Gratius, 2007; Salmorán, 2021): </a:t>
            </a:r>
            <a:endParaRPr lang="es-US" sz="16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sz="1600" dirty="0">
                <a:latin typeface="Times New Roman" panose="02020603050405020304" pitchFamily="18" charset="0"/>
                <a:cs typeface="Times New Roman" panose="02020603050405020304" pitchFamily="18" charset="0"/>
              </a:rPr>
              <a:t> </a:t>
            </a:r>
            <a:r>
              <a:rPr lang="es-MX" sz="1600" b="1" i="1" dirty="0">
                <a:latin typeface="Times New Roman" panose="02020603050405020304" pitchFamily="18" charset="0"/>
                <a:cs typeface="Times New Roman" panose="02020603050405020304" pitchFamily="18" charset="0"/>
              </a:rPr>
              <a:t>Formaciones políticas guiadas por líderes carismáticos y demagógicos</a:t>
            </a:r>
            <a:r>
              <a:rPr lang="es-MX" sz="1600" dirty="0">
                <a:latin typeface="Times New Roman" panose="02020603050405020304" pitchFamily="18" charset="0"/>
                <a:cs typeface="Times New Roman" panose="02020603050405020304" pitchFamily="18" charset="0"/>
              </a:rPr>
              <a:t>, que critican duramente a los </a:t>
            </a:r>
            <a:r>
              <a:rPr lang="es-MX" sz="1600" b="1" i="1" dirty="0">
                <a:latin typeface="Times New Roman" panose="02020603050405020304" pitchFamily="18" charset="0"/>
                <a:cs typeface="Times New Roman" panose="02020603050405020304" pitchFamily="18" charset="0"/>
              </a:rPr>
              <a:t>regímenes democráticos contemporáneos</a:t>
            </a:r>
            <a:r>
              <a:rPr lang="es-MX" sz="1600" dirty="0">
                <a:latin typeface="Times New Roman" panose="02020603050405020304" pitchFamily="18" charset="0"/>
                <a:cs typeface="Times New Roman" panose="02020603050405020304" pitchFamily="18" charset="0"/>
              </a:rPr>
              <a:t>;</a:t>
            </a:r>
            <a:endParaRPr lang="es-US" sz="16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sz="1600" dirty="0">
                <a:latin typeface="Times New Roman" panose="02020603050405020304" pitchFamily="18" charset="0"/>
                <a:cs typeface="Times New Roman" panose="02020603050405020304" pitchFamily="18" charset="0"/>
              </a:rPr>
              <a:t> Se </a:t>
            </a:r>
            <a:r>
              <a:rPr lang="es-MX" sz="1600" b="1" i="1" dirty="0">
                <a:latin typeface="Times New Roman" panose="02020603050405020304" pitchFamily="18" charset="0"/>
                <a:cs typeface="Times New Roman" panose="02020603050405020304" pitchFamily="18" charset="0"/>
              </a:rPr>
              <a:t>oponen al proyecto europeísta, cuyo discurso comporta, además, una abierta retórica contra la inmigración</a:t>
            </a:r>
            <a:r>
              <a:rPr lang="es-MX" sz="1600" dirty="0">
                <a:latin typeface="Times New Roman" panose="02020603050405020304" pitchFamily="18" charset="0"/>
                <a:cs typeface="Times New Roman" panose="02020603050405020304" pitchFamily="18" charset="0"/>
              </a:rPr>
              <a:t> en nombre de la </a:t>
            </a:r>
            <a:r>
              <a:rPr lang="es-MX" sz="1600" b="1" i="1" dirty="0">
                <a:latin typeface="Times New Roman" panose="02020603050405020304" pitchFamily="18" charset="0"/>
                <a:cs typeface="Times New Roman" panose="02020603050405020304" pitchFamily="18" charset="0"/>
              </a:rPr>
              <a:t>defensa de la “identidad” o “soberanía nacional”.</a:t>
            </a:r>
            <a:endParaRPr lang="es-US" sz="16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sz="1600" dirty="0">
                <a:latin typeface="Times New Roman" panose="02020603050405020304" pitchFamily="18" charset="0"/>
                <a:cs typeface="Times New Roman" panose="02020603050405020304" pitchFamily="18" charset="0"/>
              </a:rPr>
              <a:t> No obstante, el p</a:t>
            </a:r>
            <a:r>
              <a:rPr lang="es-MX" sz="1600" b="1" i="1" dirty="0">
                <a:latin typeface="Times New Roman" panose="02020603050405020304" pitchFamily="18" charset="0"/>
                <a:cs typeface="Times New Roman" panose="02020603050405020304" pitchFamily="18" charset="0"/>
              </a:rPr>
              <a:t>opulismo no es una noción que denota exclusivamente actores de derecha o extrema derecha.</a:t>
            </a:r>
            <a:endParaRPr lang="es-US" sz="16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sz="1600" dirty="0">
                <a:latin typeface="Times New Roman" panose="02020603050405020304" pitchFamily="18" charset="0"/>
                <a:cs typeface="Times New Roman" panose="02020603050405020304" pitchFamily="18" charset="0"/>
              </a:rPr>
              <a:t> Igualmente, </a:t>
            </a:r>
            <a:r>
              <a:rPr lang="es-MX" sz="1600" b="1" i="1" dirty="0">
                <a:latin typeface="Times New Roman" panose="02020603050405020304" pitchFamily="18" charset="0"/>
                <a:cs typeface="Times New Roman" panose="02020603050405020304" pitchFamily="18" charset="0"/>
              </a:rPr>
              <a:t>no todos los movimientos y líderes que adoptan los postulados ideológicos de la derecha </a:t>
            </a:r>
            <a:r>
              <a:rPr lang="es-MX" sz="1600" i="1" dirty="0">
                <a:latin typeface="Times New Roman" panose="02020603050405020304" pitchFamily="18" charset="0"/>
                <a:cs typeface="Times New Roman" panose="02020603050405020304" pitchFamily="18" charset="0"/>
              </a:rPr>
              <a:t>son reconducibles a</a:t>
            </a:r>
            <a:r>
              <a:rPr lang="es-MX" sz="1600" b="1" i="1" dirty="0">
                <a:latin typeface="Times New Roman" panose="02020603050405020304" pitchFamily="18" charset="0"/>
                <a:cs typeface="Times New Roman" panose="02020603050405020304" pitchFamily="18" charset="0"/>
              </a:rPr>
              <a:t> la noción de populismo</a:t>
            </a:r>
            <a:r>
              <a:rPr lang="es-MX" sz="1600" dirty="0">
                <a:latin typeface="Times New Roman" panose="02020603050405020304" pitchFamily="18" charset="0"/>
                <a:cs typeface="Times New Roman" panose="02020603050405020304" pitchFamily="18" charset="0"/>
              </a:rPr>
              <a:t>.</a:t>
            </a:r>
            <a:endParaRPr lang="es-US" sz="16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endParaRPr lang="es-MX" sz="1600" b="1" i="1"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endParaRPr lang="es-US"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endParaRPr lang="es-US"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4864CE50-6452-9866-2B6A-97056A8B2A7D}"/>
              </a:ext>
            </a:extLst>
          </p:cNvPr>
          <p:cNvSpPr txBox="1"/>
          <p:nvPr/>
        </p:nvSpPr>
        <p:spPr>
          <a:xfrm>
            <a:off x="1376979" y="107575"/>
            <a:ext cx="9509760" cy="646331"/>
          </a:xfrm>
          <a:prstGeom prst="rect">
            <a:avLst/>
          </a:prstGeom>
          <a:gradFill>
            <a:gsLst>
              <a:gs pos="0">
                <a:schemeClr val="tx2">
                  <a:lumMod val="50000"/>
                  <a:lumOff val="50000"/>
                </a:schemeClr>
              </a:gs>
              <a:gs pos="58000">
                <a:schemeClr val="accent4">
                  <a:lumMod val="105000"/>
                  <a:satMod val="103000"/>
                  <a:tint val="73000"/>
                </a:schemeClr>
              </a:gs>
              <a:gs pos="96000">
                <a:schemeClr val="tx2">
                  <a:lumMod val="75000"/>
                  <a:lumOff val="25000"/>
                </a:schemeClr>
              </a:gs>
            </a:gsLst>
            <a:lin ang="5400000" scaled="0"/>
          </a:gradFill>
        </p:spPr>
        <p:txBody>
          <a:bodyPr wrap="square">
            <a:spAutoFit/>
          </a:bodyPr>
          <a:lstStyle/>
          <a:p>
            <a:pPr algn="ctr"/>
            <a:r>
              <a:rPr lang="es-MX" b="1" dirty="0">
                <a:latin typeface="Times New Roman" panose="02020603050405020304" pitchFamily="18" charset="0"/>
                <a:cs typeface="Times New Roman" panose="02020603050405020304" pitchFamily="18" charset="0"/>
              </a:rPr>
              <a:t>¿CÓMO COMPRENDER EL POPULISMO COMO FENÓMENO SOCIAL, POLÍTICO Y CULTURAL DESDE LA UE?</a:t>
            </a:r>
            <a:endParaRPr lang="es-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01205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405D0-8CD8-C794-C05F-3C6BFBA78EB5}"/>
            </a:ext>
          </a:extLst>
        </p:cNvPr>
        <p:cNvGrpSpPr/>
        <p:nvPr/>
      </p:nvGrpSpPr>
      <p:grpSpPr>
        <a:xfrm>
          <a:off x="0" y="0"/>
          <a:ext cx="0" cy="0"/>
          <a:chOff x="0" y="0"/>
          <a:chExt cx="0" cy="0"/>
        </a:xfrm>
      </p:grpSpPr>
      <p:sp>
        <p:nvSpPr>
          <p:cNvPr id="3" name="Flecha: hacia abajo 2">
            <a:extLst>
              <a:ext uri="{FF2B5EF4-FFF2-40B4-BE49-F238E27FC236}">
                <a16:creationId xmlns:a16="http://schemas.microsoft.com/office/drawing/2014/main" id="{B5017059-BAA6-6DDB-BF2C-D9B593807EE8}"/>
              </a:ext>
            </a:extLst>
          </p:cNvPr>
          <p:cNvSpPr/>
          <p:nvPr/>
        </p:nvSpPr>
        <p:spPr>
          <a:xfrm>
            <a:off x="4325843" y="801268"/>
            <a:ext cx="530941" cy="317528"/>
          </a:xfrm>
          <a:prstGeom prst="downArrow">
            <a:avLst/>
          </a:prstGeom>
          <a:gradFill>
            <a:gsLst>
              <a:gs pos="0">
                <a:schemeClr val="tx2">
                  <a:lumMod val="75000"/>
                  <a:lumOff val="25000"/>
                </a:schemeClr>
              </a:gs>
              <a:gs pos="6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7" name="Flecha: hacia abajo 6">
            <a:extLst>
              <a:ext uri="{FF2B5EF4-FFF2-40B4-BE49-F238E27FC236}">
                <a16:creationId xmlns:a16="http://schemas.microsoft.com/office/drawing/2014/main" id="{3439D48D-F3DD-5609-C401-242866E0DAA2}"/>
              </a:ext>
            </a:extLst>
          </p:cNvPr>
          <p:cNvSpPr/>
          <p:nvPr/>
        </p:nvSpPr>
        <p:spPr>
          <a:xfrm>
            <a:off x="6833075" y="801268"/>
            <a:ext cx="530941" cy="317528"/>
          </a:xfrm>
          <a:prstGeom prst="downArrow">
            <a:avLst/>
          </a:prstGeom>
          <a:gradFill>
            <a:gsLst>
              <a:gs pos="0">
                <a:schemeClr val="tx2">
                  <a:lumMod val="75000"/>
                  <a:lumOff val="25000"/>
                </a:schemeClr>
              </a:gs>
              <a:gs pos="6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8" name="Rectángulo: esquinas diagonales redondeadas 7">
            <a:extLst>
              <a:ext uri="{FF2B5EF4-FFF2-40B4-BE49-F238E27FC236}">
                <a16:creationId xmlns:a16="http://schemas.microsoft.com/office/drawing/2014/main" id="{39C2968E-6580-01B0-BDD0-5D2C8D4572E1}"/>
              </a:ext>
            </a:extLst>
          </p:cNvPr>
          <p:cNvSpPr/>
          <p:nvPr/>
        </p:nvSpPr>
        <p:spPr>
          <a:xfrm>
            <a:off x="247426" y="1166155"/>
            <a:ext cx="11844169" cy="5616539"/>
          </a:xfrm>
          <a:prstGeom prst="round2Diag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4"/>
          </a:lnRef>
          <a:fillRef idx="2">
            <a:schemeClr val="accent4"/>
          </a:fillRef>
          <a:effectRef idx="1">
            <a:schemeClr val="accent4"/>
          </a:effectRef>
          <a:fontRef idx="minor">
            <a:schemeClr val="dk1"/>
          </a:fontRef>
        </p:style>
        <p:txBody>
          <a:bodyPr rtlCol="0" anchor="ctr"/>
          <a:lstStyle/>
          <a:p>
            <a:pPr marL="285750" lvl="0" indent="-285750" algn="just">
              <a:buFont typeface="Wingdings" panose="05000000000000000000" pitchFamily="2" charset="2"/>
              <a:buChar char="Ø"/>
            </a:pPr>
            <a:endParaRPr lang="es-MX" sz="16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1600" dirty="0">
                <a:latin typeface="Times New Roman" panose="02020603050405020304" pitchFamily="18" charset="0"/>
                <a:cs typeface="Times New Roman" panose="02020603050405020304" pitchFamily="18" charset="0"/>
              </a:rPr>
              <a:t>Para Gratius (2007) y Salmorán (2021) entre los factores que han condicionado el surgimiento de formaciones políticas populistas se encuentran:</a:t>
            </a:r>
            <a:endParaRPr lang="es-US" sz="1600" dirty="0">
              <a:latin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es-MX" sz="1600" dirty="0">
                <a:latin typeface="Times New Roman" panose="02020603050405020304" pitchFamily="18" charset="0"/>
                <a:cs typeface="Times New Roman" panose="02020603050405020304" pitchFamily="18" charset="0"/>
              </a:rPr>
              <a:t>La </a:t>
            </a:r>
            <a:r>
              <a:rPr lang="es-MX" sz="1600" b="1" i="1" dirty="0">
                <a:latin typeface="Times New Roman" panose="02020603050405020304" pitchFamily="18" charset="0"/>
                <a:cs typeface="Times New Roman" panose="02020603050405020304" pitchFamily="18" charset="0"/>
              </a:rPr>
              <a:t>caída de la Unión Soviética y del sistema comunista</a:t>
            </a:r>
            <a:r>
              <a:rPr lang="es-MX" sz="1600" dirty="0">
                <a:latin typeface="Times New Roman" panose="02020603050405020304" pitchFamily="18" charset="0"/>
                <a:cs typeface="Times New Roman" panose="02020603050405020304" pitchFamily="18" charset="0"/>
              </a:rPr>
              <a:t>. </a:t>
            </a:r>
            <a:endParaRPr lang="es-US" sz="1600" dirty="0">
              <a:latin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es-MX" sz="1600" dirty="0">
                <a:latin typeface="Times New Roman" panose="02020603050405020304" pitchFamily="18" charset="0"/>
                <a:cs typeface="Times New Roman" panose="02020603050405020304" pitchFamily="18" charset="0"/>
              </a:rPr>
              <a:t>El </a:t>
            </a:r>
            <a:r>
              <a:rPr lang="es-MX" sz="1600" b="1" i="1" dirty="0">
                <a:latin typeface="Times New Roman" panose="02020603050405020304" pitchFamily="18" charset="0"/>
                <a:cs typeface="Times New Roman" panose="02020603050405020304" pitchFamily="18" charset="0"/>
              </a:rPr>
              <a:t>fin de la “política ideológica” y el consecuente debilitamiento</a:t>
            </a:r>
            <a:r>
              <a:rPr lang="es-MX" sz="1600" dirty="0">
                <a:latin typeface="Times New Roman" panose="02020603050405020304" pitchFamily="18" charset="0"/>
                <a:cs typeface="Times New Roman" panose="02020603050405020304" pitchFamily="18" charset="0"/>
              </a:rPr>
              <a:t>, si no es que neutralización, de los </a:t>
            </a:r>
            <a:r>
              <a:rPr lang="es-MX" sz="1600" b="1" i="1" dirty="0">
                <a:latin typeface="Times New Roman" panose="02020603050405020304" pitchFamily="18" charset="0"/>
                <a:cs typeface="Times New Roman" panose="02020603050405020304" pitchFamily="18" charset="0"/>
              </a:rPr>
              <a:t>actores tradicionales de movilización política en el seno las democracias occidentales.</a:t>
            </a:r>
            <a:endParaRPr lang="es-US" sz="1600" dirty="0">
              <a:latin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es-MX" sz="1600" dirty="0">
                <a:latin typeface="Times New Roman" panose="02020603050405020304" pitchFamily="18" charset="0"/>
                <a:cs typeface="Times New Roman" panose="02020603050405020304" pitchFamily="18" charset="0"/>
              </a:rPr>
              <a:t>Las </a:t>
            </a:r>
            <a:r>
              <a:rPr lang="es-MX" sz="1600" b="1" i="1" dirty="0">
                <a:latin typeface="Times New Roman" panose="02020603050405020304" pitchFamily="18" charset="0"/>
                <a:cs typeface="Times New Roman" panose="02020603050405020304" pitchFamily="18" charset="0"/>
              </a:rPr>
              <a:t>convulsiones provocadas por la globalización.</a:t>
            </a:r>
            <a:endParaRPr lang="es-US" sz="1600" dirty="0">
              <a:latin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es-MX" sz="1600" dirty="0">
                <a:latin typeface="Times New Roman" panose="02020603050405020304" pitchFamily="18" charset="0"/>
                <a:cs typeface="Times New Roman" panose="02020603050405020304" pitchFamily="18" charset="0"/>
              </a:rPr>
              <a:t>Las </a:t>
            </a:r>
            <a:r>
              <a:rPr lang="es-MX" sz="1600" b="1" i="1" dirty="0">
                <a:latin typeface="Times New Roman" panose="02020603050405020304" pitchFamily="18" charset="0"/>
                <a:cs typeface="Times New Roman" panose="02020603050405020304" pitchFamily="18" charset="0"/>
              </a:rPr>
              <a:t>oleadas migratorias masivas</a:t>
            </a:r>
            <a:r>
              <a:rPr lang="es-MX" sz="1600" dirty="0">
                <a:latin typeface="Times New Roman" panose="02020603050405020304" pitchFamily="18" charset="0"/>
                <a:cs typeface="Times New Roman" panose="02020603050405020304" pitchFamily="18" charset="0"/>
              </a:rPr>
              <a:t>, presentadas como factores que han alterado la composición étnica, cultural y religiosa de las sociedades europeas, </a:t>
            </a:r>
            <a:r>
              <a:rPr lang="es-MX" sz="1600" b="1" i="1" dirty="0">
                <a:latin typeface="Times New Roman" panose="02020603050405020304" pitchFamily="18" charset="0"/>
                <a:cs typeface="Times New Roman" panose="02020603050405020304" pitchFamily="18" charset="0"/>
              </a:rPr>
              <a:t>provocando evidentes reacciones xenófobas</a:t>
            </a:r>
            <a:r>
              <a:rPr lang="es-MX" sz="1600" dirty="0">
                <a:latin typeface="Times New Roman" panose="02020603050405020304" pitchFamily="18" charset="0"/>
                <a:cs typeface="Times New Roman" panose="02020603050405020304" pitchFamily="18" charset="0"/>
              </a:rPr>
              <a:t>. </a:t>
            </a:r>
          </a:p>
          <a:p>
            <a:pPr algn="just"/>
            <a:r>
              <a:rPr lang="es-MX" sz="1600" b="1" u="sng" dirty="0">
                <a:latin typeface="Times New Roman" panose="02020603050405020304" pitchFamily="18" charset="0"/>
                <a:cs typeface="Times New Roman" panose="02020603050405020304" pitchFamily="18" charset="0"/>
              </a:rPr>
              <a:t>Desde el ámbito político, se pueden indicar tres fenómenos:</a:t>
            </a:r>
            <a:endParaRPr lang="es-US" sz="1600" b="1" u="sng"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sz="1600" dirty="0">
                <a:latin typeface="Times New Roman" panose="02020603050405020304" pitchFamily="18" charset="0"/>
                <a:cs typeface="Times New Roman" panose="02020603050405020304" pitchFamily="18" charset="0"/>
              </a:rPr>
              <a:t>El </a:t>
            </a:r>
            <a:r>
              <a:rPr lang="es-MX" sz="1600" b="1" i="1" dirty="0">
                <a:latin typeface="Times New Roman" panose="02020603050405020304" pitchFamily="18" charset="0"/>
                <a:cs typeface="Times New Roman" panose="02020603050405020304" pitchFamily="18" charset="0"/>
              </a:rPr>
              <a:t>debilitamiento de los sujetos y canales tradicionales de mediación política</a:t>
            </a:r>
            <a:r>
              <a:rPr lang="es-MX" sz="1600" dirty="0">
                <a:latin typeface="Times New Roman" panose="02020603050405020304" pitchFamily="18" charset="0"/>
                <a:cs typeface="Times New Roman" panose="02020603050405020304" pitchFamily="18" charset="0"/>
              </a:rPr>
              <a:t> (el ejercido por los partidos).</a:t>
            </a:r>
            <a:endParaRPr lang="es-US" sz="16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sz="1600" dirty="0">
                <a:latin typeface="Times New Roman" panose="02020603050405020304" pitchFamily="18" charset="0"/>
                <a:cs typeface="Times New Roman" panose="02020603050405020304" pitchFamily="18" charset="0"/>
              </a:rPr>
              <a:t>La </a:t>
            </a:r>
            <a:r>
              <a:rPr lang="es-MX" sz="1600" b="1" i="1" dirty="0">
                <a:latin typeface="Times New Roman" panose="02020603050405020304" pitchFamily="18" charset="0"/>
                <a:cs typeface="Times New Roman" panose="02020603050405020304" pitchFamily="18" charset="0"/>
              </a:rPr>
              <a:t>afirmación de la “personalización” del poder que ha transformado la competencia política </a:t>
            </a:r>
            <a:r>
              <a:rPr lang="es-MX" sz="1600" dirty="0">
                <a:latin typeface="Times New Roman" panose="02020603050405020304" pitchFamily="18" charset="0"/>
                <a:cs typeface="Times New Roman" panose="02020603050405020304" pitchFamily="18" charset="0"/>
              </a:rPr>
              <a:t>en una </a:t>
            </a:r>
            <a:r>
              <a:rPr lang="es-MX" sz="1600" b="1" i="1" dirty="0">
                <a:latin typeface="Times New Roman" panose="02020603050405020304" pitchFamily="18" charset="0"/>
                <a:cs typeface="Times New Roman" panose="02020603050405020304" pitchFamily="18" charset="0"/>
              </a:rPr>
              <a:t>confrontación o enfrentamiento de personalidades individuales</a:t>
            </a:r>
            <a:r>
              <a:rPr lang="es-MX" sz="1600" dirty="0">
                <a:latin typeface="Times New Roman" panose="02020603050405020304" pitchFamily="18" charset="0"/>
                <a:cs typeface="Times New Roman" panose="02020603050405020304" pitchFamily="18" charset="0"/>
              </a:rPr>
              <a:t>. </a:t>
            </a:r>
            <a:endParaRPr lang="es-US" sz="16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sz="1600" dirty="0">
                <a:latin typeface="Times New Roman" panose="02020603050405020304" pitchFamily="18" charset="0"/>
                <a:cs typeface="Times New Roman" panose="02020603050405020304" pitchFamily="18" charset="0"/>
              </a:rPr>
              <a:t>La </a:t>
            </a:r>
            <a:r>
              <a:rPr lang="es-MX" sz="1600" b="1" i="1" dirty="0">
                <a:latin typeface="Times New Roman" panose="02020603050405020304" pitchFamily="18" charset="0"/>
                <a:cs typeface="Times New Roman" panose="02020603050405020304" pitchFamily="18" charset="0"/>
              </a:rPr>
              <a:t>influencia siempre creciente de los medios de comunicación masiva </a:t>
            </a:r>
            <a:r>
              <a:rPr lang="es-MX" sz="1600" dirty="0">
                <a:latin typeface="Times New Roman" panose="02020603050405020304" pitchFamily="18" charset="0"/>
                <a:cs typeface="Times New Roman" panose="02020603050405020304" pitchFamily="18" charset="0"/>
              </a:rPr>
              <a:t>(TV e internet) que se erigen como los </a:t>
            </a:r>
            <a:r>
              <a:rPr lang="es-MX" sz="1600" b="1" i="1" dirty="0">
                <a:latin typeface="Times New Roman" panose="02020603050405020304" pitchFamily="18" charset="0"/>
                <a:cs typeface="Times New Roman" panose="02020603050405020304" pitchFamily="18" charset="0"/>
              </a:rPr>
              <a:t>canales de contacto “directo” entre el líder y las masas.</a:t>
            </a:r>
            <a:endParaRPr lang="es-US" sz="16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1600" dirty="0">
                <a:latin typeface="Times New Roman" panose="02020603050405020304" pitchFamily="18" charset="0"/>
                <a:cs typeface="Times New Roman" panose="02020603050405020304" pitchFamily="18" charset="0"/>
              </a:rPr>
              <a:t>Para Gratius(2007); Salmorán(2021) y Tejada Vargas( 2024):</a:t>
            </a:r>
            <a:endParaRPr lang="es-US" sz="16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sz="1600" dirty="0">
                <a:latin typeface="Times New Roman" panose="02020603050405020304" pitchFamily="18" charset="0"/>
                <a:cs typeface="Times New Roman" panose="02020603050405020304" pitchFamily="18" charset="0"/>
              </a:rPr>
              <a:t>En Europa el </a:t>
            </a:r>
            <a:r>
              <a:rPr lang="es-MX" sz="1600" b="1" i="1" dirty="0">
                <a:latin typeface="Times New Roman" panose="02020603050405020304" pitchFamily="18" charset="0"/>
                <a:cs typeface="Times New Roman" panose="02020603050405020304" pitchFamily="18" charset="0"/>
              </a:rPr>
              <a:t>vocablo populismo se ha afirmado como una categoría netamente política</a:t>
            </a:r>
            <a:r>
              <a:rPr lang="es-MX" sz="1600" dirty="0">
                <a:latin typeface="Times New Roman" panose="02020603050405020304" pitchFamily="18" charset="0"/>
                <a:cs typeface="Times New Roman" panose="02020603050405020304" pitchFamily="18" charset="0"/>
              </a:rPr>
              <a:t>, no reducible al resultado acumulativo de determinadas condiciones económicas, sociales y culturales. </a:t>
            </a:r>
            <a:endParaRPr lang="es-US" sz="16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sz="1600" dirty="0">
                <a:latin typeface="Times New Roman" panose="02020603050405020304" pitchFamily="18" charset="0"/>
                <a:cs typeface="Times New Roman" panose="02020603050405020304" pitchFamily="18" charset="0"/>
              </a:rPr>
              <a:t>El populismo </a:t>
            </a:r>
            <a:r>
              <a:rPr lang="es-MX" sz="1600" b="1" i="1" dirty="0">
                <a:latin typeface="Times New Roman" panose="02020603050405020304" pitchFamily="18" charset="0"/>
                <a:cs typeface="Times New Roman" panose="02020603050405020304" pitchFamily="18" charset="0"/>
              </a:rPr>
              <a:t>es un fenómeno político</a:t>
            </a:r>
            <a:r>
              <a:rPr lang="es-MX" sz="1600" dirty="0">
                <a:latin typeface="Times New Roman" panose="02020603050405020304" pitchFamily="18" charset="0"/>
                <a:cs typeface="Times New Roman" panose="02020603050405020304" pitchFamily="18" charset="0"/>
              </a:rPr>
              <a:t>.</a:t>
            </a:r>
            <a:endParaRPr lang="es-US" sz="16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1600" dirty="0">
                <a:latin typeface="Times New Roman" panose="02020603050405020304" pitchFamily="18" charset="0"/>
                <a:cs typeface="Times New Roman" panose="02020603050405020304" pitchFamily="18" charset="0"/>
              </a:rPr>
              <a:t>Tanto en América Latina, como Europa los </a:t>
            </a:r>
            <a:r>
              <a:rPr lang="es-MX" sz="1600" b="1" i="1" dirty="0">
                <a:latin typeface="Times New Roman" panose="02020603050405020304" pitchFamily="18" charset="0"/>
                <a:cs typeface="Times New Roman" panose="02020603050405020304" pitchFamily="18" charset="0"/>
              </a:rPr>
              <a:t>populistas de izquierda siguen una lógica de abajo hacia arriba</a:t>
            </a:r>
            <a:r>
              <a:rPr lang="es-MX" sz="1600" dirty="0">
                <a:latin typeface="Times New Roman" panose="02020603050405020304" pitchFamily="18" charset="0"/>
                <a:cs typeface="Times New Roman" panose="02020603050405020304" pitchFamily="18" charset="0"/>
              </a:rPr>
              <a:t>, utilizando como </a:t>
            </a:r>
            <a:r>
              <a:rPr lang="es-MX" sz="1600" b="1" i="1" dirty="0">
                <a:latin typeface="Times New Roman" panose="02020603050405020304" pitchFamily="18" charset="0"/>
                <a:cs typeface="Times New Roman" panose="02020603050405020304" pitchFamily="18" charset="0"/>
              </a:rPr>
              <a:t>principal criterio el nivel socioeconómico y político</a:t>
            </a:r>
            <a:r>
              <a:rPr lang="es-MX" sz="1600" dirty="0">
                <a:latin typeface="Times New Roman" panose="02020603050405020304" pitchFamily="18" charset="0"/>
                <a:cs typeface="Times New Roman" panose="02020603050405020304" pitchFamily="18" charset="0"/>
              </a:rPr>
              <a:t>. </a:t>
            </a:r>
            <a:endParaRPr lang="es-US" sz="1600"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1600" dirty="0">
                <a:latin typeface="Times New Roman" panose="02020603050405020304" pitchFamily="18" charset="0"/>
                <a:cs typeface="Times New Roman" panose="02020603050405020304" pitchFamily="18" charset="0"/>
              </a:rPr>
              <a:t>Por tanto, </a:t>
            </a:r>
            <a:r>
              <a:rPr lang="es-MX" sz="1600" b="1" i="1" dirty="0">
                <a:latin typeface="Times New Roman" panose="02020603050405020304" pitchFamily="18" charset="0"/>
                <a:cs typeface="Times New Roman" panose="02020603050405020304" pitchFamily="18" charset="0"/>
              </a:rPr>
              <a:t>el "enemigo del pueblo" estará constituido principalmente por las élites políticas, económicas y culturales</a:t>
            </a:r>
            <a:r>
              <a:rPr lang="es-MX" sz="1600" dirty="0">
                <a:latin typeface="Times New Roman" panose="02020603050405020304" pitchFamily="18" charset="0"/>
                <a:cs typeface="Times New Roman" panose="02020603050405020304" pitchFamily="18" charset="0"/>
              </a:rPr>
              <a:t>. </a:t>
            </a:r>
            <a:endParaRPr lang="es-US" sz="1600"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sz="1600" dirty="0">
                <a:latin typeface="Times New Roman" panose="02020603050405020304" pitchFamily="18" charset="0"/>
                <a:cs typeface="Times New Roman" panose="02020603050405020304" pitchFamily="18" charset="0"/>
              </a:rPr>
              <a:t>Ejemplos: en el </a:t>
            </a:r>
            <a:r>
              <a:rPr lang="es-MX" sz="1600" b="1" i="1" dirty="0">
                <a:latin typeface="Times New Roman" panose="02020603050405020304" pitchFamily="18" charset="0"/>
                <a:cs typeface="Times New Roman" panose="02020603050405020304" pitchFamily="18" charset="0"/>
              </a:rPr>
              <a:t>continente europeo encontramos los casos</a:t>
            </a:r>
            <a:r>
              <a:rPr lang="es-MX" sz="1600" dirty="0">
                <a:latin typeface="Times New Roman" panose="02020603050405020304" pitchFamily="18" charset="0"/>
                <a:cs typeface="Times New Roman" panose="02020603050405020304" pitchFamily="18" charset="0"/>
              </a:rPr>
              <a:t> de: Jean–Luc Mélenchon, en Francia y Pablo Iglesias, en España.</a:t>
            </a:r>
          </a:p>
          <a:p>
            <a:pPr lvl="0" algn="just"/>
            <a:endParaRPr lang="es-US" sz="1600" dirty="0">
              <a:latin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37F136A2-3712-0F15-0E6B-FFC5014AB577}"/>
              </a:ext>
            </a:extLst>
          </p:cNvPr>
          <p:cNvSpPr txBox="1"/>
          <p:nvPr/>
        </p:nvSpPr>
        <p:spPr>
          <a:xfrm>
            <a:off x="1376979" y="107575"/>
            <a:ext cx="9509760" cy="646331"/>
          </a:xfrm>
          <a:prstGeom prst="rect">
            <a:avLst/>
          </a:prstGeom>
          <a:gradFill>
            <a:gsLst>
              <a:gs pos="0">
                <a:schemeClr val="tx2">
                  <a:lumMod val="50000"/>
                  <a:lumOff val="50000"/>
                </a:schemeClr>
              </a:gs>
              <a:gs pos="58000">
                <a:schemeClr val="accent4">
                  <a:lumMod val="105000"/>
                  <a:satMod val="103000"/>
                  <a:tint val="73000"/>
                </a:schemeClr>
              </a:gs>
              <a:gs pos="96000">
                <a:schemeClr val="tx2">
                  <a:lumMod val="75000"/>
                  <a:lumOff val="25000"/>
                </a:schemeClr>
              </a:gs>
            </a:gsLst>
            <a:lin ang="5400000" scaled="0"/>
          </a:gradFill>
        </p:spPr>
        <p:txBody>
          <a:bodyPr wrap="square">
            <a:spAutoFit/>
          </a:bodyPr>
          <a:lstStyle/>
          <a:p>
            <a:pPr algn="ctr"/>
            <a:r>
              <a:rPr lang="es-MX" b="1" dirty="0">
                <a:latin typeface="Times New Roman" panose="02020603050405020304" pitchFamily="18" charset="0"/>
                <a:cs typeface="Times New Roman" panose="02020603050405020304" pitchFamily="18" charset="0"/>
              </a:rPr>
              <a:t>¿CÓMO COMPRENDER EL POPULISMO COMO FENÓMENO SOCIAL, POLÍTICO Y CULTURAL DESDE LA UE?</a:t>
            </a:r>
            <a:endParaRPr lang="es-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49334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EA81D-E148-8B5E-4219-71FDA14514E3}"/>
            </a:ext>
          </a:extLst>
        </p:cNvPr>
        <p:cNvGrpSpPr/>
        <p:nvPr/>
      </p:nvGrpSpPr>
      <p:grpSpPr>
        <a:xfrm>
          <a:off x="0" y="0"/>
          <a:ext cx="0" cy="0"/>
          <a:chOff x="0" y="0"/>
          <a:chExt cx="0" cy="0"/>
        </a:xfrm>
      </p:grpSpPr>
      <p:sp>
        <p:nvSpPr>
          <p:cNvPr id="4" name="Globo: flecha hacia abajo 3">
            <a:extLst>
              <a:ext uri="{FF2B5EF4-FFF2-40B4-BE49-F238E27FC236}">
                <a16:creationId xmlns:a16="http://schemas.microsoft.com/office/drawing/2014/main" id="{A1DF4882-6C84-CF13-6D3E-B8318F1BDE9D}"/>
              </a:ext>
            </a:extLst>
          </p:cNvPr>
          <p:cNvSpPr/>
          <p:nvPr/>
        </p:nvSpPr>
        <p:spPr>
          <a:xfrm>
            <a:off x="1818967" y="432619"/>
            <a:ext cx="8780207" cy="1268361"/>
          </a:xfrm>
          <a:prstGeom prst="downArrowCallou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3">
            <a:schemeClr val="accent4"/>
          </a:fillRef>
          <a:effectRef idx="2">
            <a:schemeClr val="accent4"/>
          </a:effectRef>
          <a:fontRef idx="minor">
            <a:schemeClr val="lt1"/>
          </a:fontRef>
        </p:style>
        <p:txBody>
          <a:bodyPr rtlCol="0" anchor="ctr"/>
          <a:lstStyle/>
          <a:p>
            <a:pPr algn="ctr"/>
            <a:r>
              <a:rPr lang="es-MX" sz="2400" b="1" dirty="0">
                <a:latin typeface="Times New Roman" panose="02020603050405020304" pitchFamily="18" charset="0"/>
                <a:ea typeface="Calibri" panose="020F0502020204030204" pitchFamily="34" charset="0"/>
                <a:cs typeface="Times New Roman" panose="02020603050405020304" pitchFamily="18" charset="0"/>
              </a:rPr>
              <a:t>Resumiendo las </a:t>
            </a:r>
            <a:r>
              <a:rPr lang="es-MX" sz="2400" b="1" i="1" dirty="0">
                <a:latin typeface="Times New Roman" panose="02020603050405020304" pitchFamily="18" charset="0"/>
                <a:ea typeface="Calibri" panose="020F0502020204030204" pitchFamily="34" charset="0"/>
                <a:cs typeface="Times New Roman" panose="02020603050405020304" pitchFamily="18" charset="0"/>
              </a:rPr>
              <a:t>claves comparativas del populismo en AL y EU</a:t>
            </a:r>
            <a:r>
              <a:rPr lang="es-MX" sz="2400" b="1" dirty="0">
                <a:latin typeface="Times New Roman" panose="02020603050405020304" pitchFamily="18" charset="0"/>
                <a:ea typeface="Calibri" panose="020F0502020204030204" pitchFamily="34" charset="0"/>
                <a:cs typeface="Times New Roman" panose="02020603050405020304" pitchFamily="18" charset="0"/>
              </a:rPr>
              <a:t>:</a:t>
            </a:r>
            <a:endParaRPr lang="es-US" sz="2400" b="1" dirty="0">
              <a:latin typeface="Times New Roman" panose="02020603050405020304" pitchFamily="18" charset="0"/>
              <a:cs typeface="Times New Roman" panose="02020603050405020304" pitchFamily="18" charset="0"/>
            </a:endParaRPr>
          </a:p>
        </p:txBody>
      </p:sp>
      <p:sp>
        <p:nvSpPr>
          <p:cNvPr id="5" name="Rectángulo: esquinas redondeadas 4">
            <a:extLst>
              <a:ext uri="{FF2B5EF4-FFF2-40B4-BE49-F238E27FC236}">
                <a16:creationId xmlns:a16="http://schemas.microsoft.com/office/drawing/2014/main" id="{DFBAE5EC-E87A-98E1-40D2-234041884354}"/>
              </a:ext>
            </a:extLst>
          </p:cNvPr>
          <p:cNvSpPr/>
          <p:nvPr/>
        </p:nvSpPr>
        <p:spPr>
          <a:xfrm>
            <a:off x="2222089" y="1930919"/>
            <a:ext cx="7973961" cy="835742"/>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3">
            <a:schemeClr val="accent4"/>
          </a:fillRef>
          <a:effectRef idx="2">
            <a:schemeClr val="accent4"/>
          </a:effectRef>
          <a:fontRef idx="minor">
            <a:schemeClr val="lt1"/>
          </a:fontRef>
        </p:style>
        <p:txBody>
          <a:bodyPr rtlCol="0" anchor="ctr"/>
          <a:lstStyle/>
          <a:p>
            <a:pPr marR="0" lvl="0" algn="ctr"/>
            <a:r>
              <a:rPr lang="es-MX" sz="2000" dirty="0">
                <a:latin typeface="Times New Roman" panose="02020603050405020304" pitchFamily="18" charset="0"/>
                <a:ea typeface="Calibri" panose="020F0502020204030204" pitchFamily="34" charset="0"/>
                <a:cs typeface="Times New Roman" panose="02020603050405020304" pitchFamily="18" charset="0"/>
              </a:rPr>
              <a:t>El esquema ideológico de los esfuerzos latinoamericanos y europeos populistas está construido en torno a tres ideas principales: </a:t>
            </a:r>
            <a:endParaRPr lang="es-US" sz="20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15" name="Flecha: hacia abajo 14">
            <a:extLst>
              <a:ext uri="{FF2B5EF4-FFF2-40B4-BE49-F238E27FC236}">
                <a16:creationId xmlns:a16="http://schemas.microsoft.com/office/drawing/2014/main" id="{1808656C-52B9-73CF-F6AF-614BFE61BE1B}"/>
              </a:ext>
            </a:extLst>
          </p:cNvPr>
          <p:cNvSpPr/>
          <p:nvPr/>
        </p:nvSpPr>
        <p:spPr>
          <a:xfrm>
            <a:off x="5943598" y="2996380"/>
            <a:ext cx="530941" cy="865239"/>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17" name="Rectángulo 16">
            <a:extLst>
              <a:ext uri="{FF2B5EF4-FFF2-40B4-BE49-F238E27FC236}">
                <a16:creationId xmlns:a16="http://schemas.microsoft.com/office/drawing/2014/main" id="{D4AB6340-B2BB-C4F4-01A1-7E19F4017068}"/>
              </a:ext>
            </a:extLst>
          </p:cNvPr>
          <p:cNvSpPr/>
          <p:nvPr/>
        </p:nvSpPr>
        <p:spPr>
          <a:xfrm>
            <a:off x="599766" y="4067316"/>
            <a:ext cx="11149781" cy="2584765"/>
          </a:xfrm>
          <a:prstGeom prst="rect">
            <a:avLst/>
          </a:prstGeom>
          <a:ln>
            <a:noFill/>
          </a:ln>
          <a:effectLst/>
          <a:scene3d>
            <a:camera prst="orthographicFront">
              <a:rot lat="0" lon="0" rev="0"/>
            </a:camera>
            <a:lightRig rig="glow" dir="t">
              <a:rot lat="0" lon="0" rev="14100000"/>
            </a:lightRig>
          </a:scene3d>
          <a:sp3d prstMaterial="softEdge">
            <a:bevelT w="127000" prst="artDeco"/>
          </a:sp3d>
        </p:spPr>
        <p:style>
          <a:lnRef idx="3">
            <a:schemeClr val="lt1"/>
          </a:lnRef>
          <a:fillRef idx="1">
            <a:schemeClr val="accent4"/>
          </a:fillRef>
          <a:effectRef idx="1">
            <a:schemeClr val="accent4"/>
          </a:effectRef>
          <a:fontRef idx="minor">
            <a:schemeClr val="lt1"/>
          </a:fontRef>
        </p:style>
        <p:txBody>
          <a:bodyPr rtlCol="0" anchor="ctr"/>
          <a:lstStyle/>
          <a:p>
            <a:pPr marL="342900" lvl="0" indent="-342900" algn="just">
              <a:buFont typeface="+mj-lt"/>
              <a:buAutoNum type="arabicPeriod"/>
            </a:pPr>
            <a:r>
              <a:rPr lang="es-MX" sz="2000" dirty="0">
                <a:solidFill>
                  <a:schemeClr val="tx1"/>
                </a:solidFill>
                <a:latin typeface="Times New Roman" panose="02020603050405020304" pitchFamily="18" charset="0"/>
                <a:cs typeface="Times New Roman" panose="02020603050405020304" pitchFamily="18" charset="0"/>
              </a:rPr>
              <a:t>El </a:t>
            </a:r>
            <a:r>
              <a:rPr lang="es-MX" sz="2000" b="1" i="1" dirty="0">
                <a:solidFill>
                  <a:schemeClr val="tx1"/>
                </a:solidFill>
                <a:latin typeface="Times New Roman" panose="02020603050405020304" pitchFamily="18" charset="0"/>
                <a:cs typeface="Times New Roman" panose="02020603050405020304" pitchFamily="18" charset="0"/>
              </a:rPr>
              <a:t>apelo al “pueblo” como sujeto político unitario</a:t>
            </a:r>
            <a:r>
              <a:rPr lang="es-MX" sz="2000" dirty="0">
                <a:solidFill>
                  <a:schemeClr val="tx1"/>
                </a:solidFill>
                <a:latin typeface="Times New Roman" panose="02020603050405020304" pitchFamily="18" charset="0"/>
                <a:cs typeface="Times New Roman" panose="02020603050405020304" pitchFamily="18" charset="0"/>
              </a:rPr>
              <a:t>.</a:t>
            </a:r>
            <a:endParaRPr lang="es-US" sz="2000" dirty="0">
              <a:solidFill>
                <a:schemeClr val="tx1"/>
              </a:solidFill>
              <a:latin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es-MX" sz="2000" dirty="0">
                <a:solidFill>
                  <a:schemeClr val="tx1"/>
                </a:solidFill>
                <a:latin typeface="Times New Roman" panose="02020603050405020304" pitchFamily="18" charset="0"/>
                <a:cs typeface="Times New Roman" panose="02020603050405020304" pitchFamily="18" charset="0"/>
              </a:rPr>
              <a:t>Una </a:t>
            </a:r>
            <a:r>
              <a:rPr lang="es-MX" sz="2000" b="1" i="1" dirty="0">
                <a:solidFill>
                  <a:schemeClr val="tx1"/>
                </a:solidFill>
                <a:latin typeface="Times New Roman" panose="02020603050405020304" pitchFamily="18" charset="0"/>
                <a:cs typeface="Times New Roman" panose="02020603050405020304" pitchFamily="18" charset="0"/>
              </a:rPr>
              <a:t>visión de la política entendida como una lucha entre el “pueblo” y sus “enemigos”,</a:t>
            </a:r>
            <a:r>
              <a:rPr lang="es-MX" sz="2000" dirty="0">
                <a:solidFill>
                  <a:schemeClr val="tx1"/>
                </a:solidFill>
                <a:latin typeface="Times New Roman" panose="02020603050405020304" pitchFamily="18" charset="0"/>
                <a:cs typeface="Times New Roman" panose="02020603050405020304" pitchFamily="18" charset="0"/>
              </a:rPr>
              <a:t> </a:t>
            </a:r>
            <a:r>
              <a:rPr lang="es-MX" sz="2000" b="1" i="1" dirty="0">
                <a:solidFill>
                  <a:schemeClr val="tx1"/>
                </a:solidFill>
                <a:latin typeface="Times New Roman" panose="02020603050405020304" pitchFamily="18" charset="0"/>
                <a:cs typeface="Times New Roman" panose="02020603050405020304" pitchFamily="18" charset="0"/>
              </a:rPr>
              <a:t>representados por las élites políticas, económicas y culturales</a:t>
            </a:r>
            <a:r>
              <a:rPr lang="es-MX" sz="2000" dirty="0">
                <a:solidFill>
                  <a:schemeClr val="tx1"/>
                </a:solidFill>
                <a:latin typeface="Times New Roman" panose="02020603050405020304" pitchFamily="18" charset="0"/>
                <a:cs typeface="Times New Roman" panose="02020603050405020304" pitchFamily="18" charset="0"/>
              </a:rPr>
              <a:t>, a las que viene imputada la </a:t>
            </a:r>
            <a:r>
              <a:rPr lang="es-MX" sz="2000" b="1" i="1" dirty="0">
                <a:solidFill>
                  <a:schemeClr val="tx1"/>
                </a:solidFill>
                <a:latin typeface="Times New Roman" panose="02020603050405020304" pitchFamily="18" charset="0"/>
                <a:cs typeface="Times New Roman" panose="02020603050405020304" pitchFamily="18" charset="0"/>
              </a:rPr>
              <a:t>responsabilidad de haber atentado contra la soberanía, bienestar e, inclusive, la identidad colectiva del “pueblo</a:t>
            </a:r>
            <a:r>
              <a:rPr lang="es-MX" sz="2000" dirty="0">
                <a:solidFill>
                  <a:schemeClr val="tx1"/>
                </a:solidFill>
                <a:latin typeface="Times New Roman" panose="02020603050405020304" pitchFamily="18" charset="0"/>
                <a:cs typeface="Times New Roman" panose="02020603050405020304" pitchFamily="18" charset="0"/>
              </a:rPr>
              <a:t>”. </a:t>
            </a:r>
            <a:endParaRPr lang="es-US" sz="2000" dirty="0">
              <a:solidFill>
                <a:schemeClr val="tx1"/>
              </a:solidFill>
              <a:latin typeface="Times New Roman" panose="02020603050405020304" pitchFamily="18" charset="0"/>
              <a:cs typeface="Times New Roman" panose="02020603050405020304" pitchFamily="18" charset="0"/>
            </a:endParaRPr>
          </a:p>
          <a:p>
            <a:pPr marL="342900" lvl="0" indent="-342900" algn="just">
              <a:buFont typeface="+mj-lt"/>
              <a:buAutoNum type="arabicPeriod"/>
            </a:pPr>
            <a:r>
              <a:rPr lang="es-MX" sz="2000" dirty="0">
                <a:solidFill>
                  <a:schemeClr val="tx1"/>
                </a:solidFill>
                <a:latin typeface="Times New Roman" panose="02020603050405020304" pitchFamily="18" charset="0"/>
                <a:cs typeface="Times New Roman" panose="02020603050405020304" pitchFamily="18" charset="0"/>
              </a:rPr>
              <a:t>La </a:t>
            </a:r>
            <a:r>
              <a:rPr lang="es-MX" sz="2000" b="1" i="1" dirty="0">
                <a:solidFill>
                  <a:schemeClr val="tx1"/>
                </a:solidFill>
                <a:latin typeface="Times New Roman" panose="02020603050405020304" pitchFamily="18" charset="0"/>
                <a:cs typeface="Times New Roman" panose="02020603050405020304" pitchFamily="18" charset="0"/>
              </a:rPr>
              <a:t>aspiración de restablecer la “soberanía popular” mediante la institución de una especie de democracia que trascienda las mediaciones </a:t>
            </a:r>
            <a:r>
              <a:rPr lang="es-MX" sz="2000" dirty="0">
                <a:solidFill>
                  <a:schemeClr val="tx1"/>
                </a:solidFill>
                <a:latin typeface="Times New Roman" panose="02020603050405020304" pitchFamily="18" charset="0"/>
                <a:cs typeface="Times New Roman" panose="02020603050405020304" pitchFamily="18" charset="0"/>
              </a:rPr>
              <a:t>(por ejemplo los partidos políticos).</a:t>
            </a:r>
            <a:endParaRPr lang="es-US"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3239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43702-0567-BC4C-481E-861C85463187}"/>
            </a:ext>
          </a:extLst>
        </p:cNvPr>
        <p:cNvGrpSpPr/>
        <p:nvPr/>
      </p:nvGrpSpPr>
      <p:grpSpPr>
        <a:xfrm>
          <a:off x="0" y="0"/>
          <a:ext cx="0" cy="0"/>
          <a:chOff x="0" y="0"/>
          <a:chExt cx="0" cy="0"/>
        </a:xfrm>
      </p:grpSpPr>
      <p:sp>
        <p:nvSpPr>
          <p:cNvPr id="5" name="Rectángulo 4">
            <a:extLst>
              <a:ext uri="{FF2B5EF4-FFF2-40B4-BE49-F238E27FC236}">
                <a16:creationId xmlns:a16="http://schemas.microsoft.com/office/drawing/2014/main" id="{FBF157A7-E58E-5EB7-7D20-3F60CEA5A11E}"/>
              </a:ext>
            </a:extLst>
          </p:cNvPr>
          <p:cNvSpPr/>
          <p:nvPr/>
        </p:nvSpPr>
        <p:spPr>
          <a:xfrm>
            <a:off x="599767" y="1415845"/>
            <a:ext cx="11149781" cy="3584417"/>
          </a:xfrm>
          <a:prstGeom prst="rect">
            <a:avLst/>
          </a:prstGeom>
          <a:ln>
            <a:noFill/>
          </a:ln>
          <a:effectLst/>
          <a:scene3d>
            <a:camera prst="orthographicFront">
              <a:rot lat="0" lon="0" rev="0"/>
            </a:camera>
            <a:lightRig rig="glow" dir="t">
              <a:rot lat="0" lon="0" rev="14100000"/>
            </a:lightRig>
          </a:scene3d>
          <a:sp3d prstMaterial="softEdge">
            <a:bevelT w="127000" prst="artDeco"/>
          </a:sp3d>
        </p:spPr>
        <p:style>
          <a:lnRef idx="3">
            <a:schemeClr val="lt1"/>
          </a:lnRef>
          <a:fillRef idx="1">
            <a:schemeClr val="accent4"/>
          </a:fillRef>
          <a:effectRef idx="1">
            <a:schemeClr val="accent4"/>
          </a:effectRef>
          <a:fontRef idx="minor">
            <a:schemeClr val="lt1"/>
          </a:fontRef>
        </p:style>
        <p:txBody>
          <a:bodyPr rtlCol="0" anchor="ctr"/>
          <a:lstStyle/>
          <a:p>
            <a:pPr marL="342900" marR="0" lvl="0" indent="-342900" algn="just">
              <a:buFont typeface="Wingdings" panose="05000000000000000000" pitchFamily="2" charset="2"/>
              <a:buChar char=""/>
            </a:pPr>
            <a:r>
              <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En las últimas décadas, los estudios políticos sobre Europa refieren que los </a:t>
            </a:r>
            <a:r>
              <a:rPr lang="es-MX" sz="20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términos populismo y populista</a:t>
            </a:r>
            <a:r>
              <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son asociados a(Gratius, 2007; Salmorán, 2021): </a:t>
            </a:r>
          </a:p>
          <a:p>
            <a:pPr marR="0" lvl="0" algn="just"/>
            <a:endParaRPr lang="es-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buFont typeface="Symbol" panose="05050102010706020507" pitchFamily="18" charset="2"/>
              <a:buChar char=""/>
            </a:pPr>
            <a:r>
              <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s-MX" sz="20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Formaciones políticas guiadas por líderes carismáticos y demagógicos</a:t>
            </a:r>
            <a:r>
              <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que critican duramente a los </a:t>
            </a:r>
            <a:r>
              <a:rPr lang="es-MX" sz="20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regímenes democráticos contemporáneos</a:t>
            </a:r>
            <a:r>
              <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s-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buFont typeface="Symbol" panose="05050102010706020507" pitchFamily="18" charset="2"/>
              <a:buChar char=""/>
            </a:pPr>
            <a:r>
              <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Se </a:t>
            </a:r>
            <a:r>
              <a:rPr lang="es-MX" sz="20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oponen al proyecto europeísta, cuyo discurso comporta una abierta retórica contra la inmigración</a:t>
            </a:r>
            <a:r>
              <a:rPr lang="es-MX"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en nombre de la </a:t>
            </a:r>
            <a:r>
              <a:rPr lang="es-MX" sz="2000" b="1"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defensa de la “identidad” o “soberanía nacional”.</a:t>
            </a:r>
            <a:endParaRPr lang="es-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419634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36461-2CE4-54D2-5811-4B324600B729}"/>
            </a:ext>
          </a:extLst>
        </p:cNvPr>
        <p:cNvGrpSpPr/>
        <p:nvPr/>
      </p:nvGrpSpPr>
      <p:grpSpPr>
        <a:xfrm>
          <a:off x="0" y="0"/>
          <a:ext cx="0" cy="0"/>
          <a:chOff x="0" y="0"/>
          <a:chExt cx="0" cy="0"/>
        </a:xfrm>
      </p:grpSpPr>
      <p:sp>
        <p:nvSpPr>
          <p:cNvPr id="2" name="Elipse 1">
            <a:extLst>
              <a:ext uri="{FF2B5EF4-FFF2-40B4-BE49-F238E27FC236}">
                <a16:creationId xmlns:a16="http://schemas.microsoft.com/office/drawing/2014/main" id="{69F26748-1B14-29C4-61A6-921288F30C32}"/>
              </a:ext>
            </a:extLst>
          </p:cNvPr>
          <p:cNvSpPr/>
          <p:nvPr/>
        </p:nvSpPr>
        <p:spPr>
          <a:xfrm>
            <a:off x="2212259" y="825916"/>
            <a:ext cx="7502012" cy="1465006"/>
          </a:xfrm>
          <a:prstGeom prst="ellipse">
            <a:avLst/>
          </a:prstGeom>
          <a:effectLst>
            <a:outerShdw blurRad="76200" dir="13500000" sy="23000" kx="1200000" algn="br" rotWithShape="0">
              <a:prstClr val="black">
                <a:alpha val="2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s-MX" sz="2400" b="1" dirty="0">
              <a:latin typeface="Times New Roman" panose="02020603050405020304" pitchFamily="18" charset="0"/>
              <a:cs typeface="Times New Roman" panose="02020603050405020304" pitchFamily="18" charset="0"/>
            </a:endParaRPr>
          </a:p>
          <a:p>
            <a:pPr algn="ctr"/>
            <a:r>
              <a:rPr lang="es-MX" sz="2400" b="1" dirty="0">
                <a:latin typeface="Times New Roman" panose="02020603050405020304" pitchFamily="18" charset="0"/>
                <a:cs typeface="Times New Roman" panose="02020603050405020304" pitchFamily="18" charset="0"/>
              </a:rPr>
              <a:t>¿QUÉ CRITERIOS MARCAN AL POPULISMO DE EXTREMA DERECHA EN LA UE?</a:t>
            </a:r>
            <a:endParaRPr lang="es-US" sz="2400" dirty="0">
              <a:latin typeface="Times New Roman" panose="02020603050405020304" pitchFamily="18" charset="0"/>
              <a:cs typeface="Times New Roman" panose="02020603050405020304" pitchFamily="18" charset="0"/>
            </a:endParaRPr>
          </a:p>
          <a:p>
            <a:pPr algn="ctr"/>
            <a:endParaRPr lang="es-US" sz="2000" dirty="0">
              <a:latin typeface="Times New Roman" panose="02020603050405020304" pitchFamily="18" charset="0"/>
              <a:cs typeface="Times New Roman" panose="02020603050405020304" pitchFamily="18" charset="0"/>
            </a:endParaRPr>
          </a:p>
        </p:txBody>
      </p:sp>
      <p:sp>
        <p:nvSpPr>
          <p:cNvPr id="3" name="Flecha: hacia abajo 2">
            <a:extLst>
              <a:ext uri="{FF2B5EF4-FFF2-40B4-BE49-F238E27FC236}">
                <a16:creationId xmlns:a16="http://schemas.microsoft.com/office/drawing/2014/main" id="{E66FA7E9-F06A-1141-8E04-9511C1ADB35C}"/>
              </a:ext>
            </a:extLst>
          </p:cNvPr>
          <p:cNvSpPr/>
          <p:nvPr/>
        </p:nvSpPr>
        <p:spPr>
          <a:xfrm>
            <a:off x="4444179" y="2487564"/>
            <a:ext cx="530941" cy="865239"/>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7" name="Flecha: hacia abajo 6">
            <a:extLst>
              <a:ext uri="{FF2B5EF4-FFF2-40B4-BE49-F238E27FC236}">
                <a16:creationId xmlns:a16="http://schemas.microsoft.com/office/drawing/2014/main" id="{2744C5EE-1DC7-B671-C12F-5E16F2CBCC8B}"/>
              </a:ext>
            </a:extLst>
          </p:cNvPr>
          <p:cNvSpPr/>
          <p:nvPr/>
        </p:nvSpPr>
        <p:spPr>
          <a:xfrm>
            <a:off x="6951411" y="2487564"/>
            <a:ext cx="530941" cy="865239"/>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8" name="Rectángulo: esquinas diagonales redondeadas 7">
            <a:extLst>
              <a:ext uri="{FF2B5EF4-FFF2-40B4-BE49-F238E27FC236}">
                <a16:creationId xmlns:a16="http://schemas.microsoft.com/office/drawing/2014/main" id="{C52E3EED-1E65-354D-44E3-EC28CA76A992}"/>
              </a:ext>
            </a:extLst>
          </p:cNvPr>
          <p:cNvSpPr/>
          <p:nvPr/>
        </p:nvSpPr>
        <p:spPr>
          <a:xfrm>
            <a:off x="580103" y="3549444"/>
            <a:ext cx="11071123" cy="2241757"/>
          </a:xfrm>
          <a:prstGeom prst="round2Diag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4"/>
          </a:lnRef>
          <a:fillRef idx="2">
            <a:schemeClr val="accent4"/>
          </a:fillRef>
          <a:effectRef idx="1">
            <a:schemeClr val="accent4"/>
          </a:effectRef>
          <a:fontRef idx="minor">
            <a:schemeClr val="dk1"/>
          </a:fontRef>
        </p:style>
        <p:txBody>
          <a:bodyPr rtlCol="0" anchor="ctr"/>
          <a:lstStyle/>
          <a:p>
            <a:pPr marL="285750" lvl="0" indent="-285750" algn="just">
              <a:buFont typeface="Wingdings" panose="05000000000000000000" pitchFamily="2" charset="2"/>
              <a:buChar char="Ø"/>
            </a:pPr>
            <a:r>
              <a:rPr lang="es-MX" dirty="0">
                <a:latin typeface="Times New Roman" panose="02020603050405020304" pitchFamily="18" charset="0"/>
                <a:cs typeface="Times New Roman" panose="02020603050405020304" pitchFamily="18" charset="0"/>
              </a:rPr>
              <a:t>Para Gratius(2007); Salmorán(2021) y Tejada Vargas( 2024):</a:t>
            </a:r>
            <a:endParaRPr lang="es-US"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dirty="0">
                <a:latin typeface="Times New Roman" panose="02020603050405020304" pitchFamily="18" charset="0"/>
                <a:cs typeface="Times New Roman" panose="02020603050405020304" pitchFamily="18" charset="0"/>
              </a:rPr>
              <a:t>El </a:t>
            </a:r>
            <a:r>
              <a:rPr lang="es-MX" b="1" i="1" dirty="0">
                <a:latin typeface="Times New Roman" panose="02020603050405020304" pitchFamily="18" charset="0"/>
                <a:cs typeface="Times New Roman" panose="02020603050405020304" pitchFamily="18" charset="0"/>
              </a:rPr>
              <a:t>populismo es relativamente reciente en Europa</a:t>
            </a:r>
            <a:r>
              <a:rPr lang="es-MX" dirty="0">
                <a:latin typeface="Times New Roman" panose="02020603050405020304" pitchFamily="18" charset="0"/>
                <a:cs typeface="Times New Roman" panose="02020603050405020304" pitchFamily="18" charset="0"/>
              </a:rPr>
              <a:t> y está </a:t>
            </a:r>
            <a:r>
              <a:rPr lang="es-MX" b="1" i="1" dirty="0">
                <a:latin typeface="Times New Roman" panose="02020603050405020304" pitchFamily="18" charset="0"/>
                <a:cs typeface="Times New Roman" panose="02020603050405020304" pitchFamily="18" charset="0"/>
              </a:rPr>
              <a:t>directamente vinculado a la aparición de partidos populistas de extrema derecha</a:t>
            </a:r>
            <a:r>
              <a:rPr lang="es-MX" dirty="0">
                <a:latin typeface="Times New Roman" panose="02020603050405020304" pitchFamily="18" charset="0"/>
                <a:cs typeface="Times New Roman" panose="02020603050405020304" pitchFamily="18" charset="0"/>
              </a:rPr>
              <a:t>.</a:t>
            </a:r>
            <a:endParaRPr lang="es-US"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dirty="0">
                <a:latin typeface="Times New Roman" panose="02020603050405020304" pitchFamily="18" charset="0"/>
                <a:cs typeface="Times New Roman" panose="02020603050405020304" pitchFamily="18" charset="0"/>
              </a:rPr>
              <a:t>Éstos se </a:t>
            </a:r>
            <a:r>
              <a:rPr lang="es-MX" b="1" i="1" dirty="0">
                <a:latin typeface="Times New Roman" panose="02020603050405020304" pitchFamily="18" charset="0"/>
                <a:cs typeface="Times New Roman" panose="02020603050405020304" pitchFamily="18" charset="0"/>
              </a:rPr>
              <a:t>oponen a la inmigración, defienden valores tradicionales y están crecientemente en contra de la Unión Europea</a:t>
            </a:r>
            <a:r>
              <a:rPr lang="es-MX" dirty="0">
                <a:latin typeface="Times New Roman" panose="02020603050405020304" pitchFamily="18" charset="0"/>
                <a:cs typeface="Times New Roman" panose="02020603050405020304" pitchFamily="18" charset="0"/>
              </a:rPr>
              <a:t>.</a:t>
            </a:r>
            <a:endParaRPr lang="es-US"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dirty="0">
                <a:latin typeface="Times New Roman" panose="02020603050405020304" pitchFamily="18" charset="0"/>
                <a:cs typeface="Times New Roman" panose="02020603050405020304" pitchFamily="18" charset="0"/>
              </a:rPr>
              <a:t>La </a:t>
            </a:r>
            <a:r>
              <a:rPr lang="es-MX" b="1" i="1" dirty="0">
                <a:latin typeface="Times New Roman" panose="02020603050405020304" pitchFamily="18" charset="0"/>
                <a:cs typeface="Times New Roman" panose="02020603050405020304" pitchFamily="18" charset="0"/>
              </a:rPr>
              <a:t>lógica que siguen los populismos de derecha</a:t>
            </a:r>
            <a:r>
              <a:rPr lang="es-MX" dirty="0">
                <a:latin typeface="Times New Roman" panose="02020603050405020304" pitchFamily="18" charset="0"/>
                <a:cs typeface="Times New Roman" panose="02020603050405020304" pitchFamily="18" charset="0"/>
              </a:rPr>
              <a:t> es: </a:t>
            </a:r>
            <a:r>
              <a:rPr lang="es-MX" b="1" i="1" dirty="0">
                <a:latin typeface="Times New Roman" panose="02020603050405020304" pitchFamily="18" charset="0"/>
                <a:cs typeface="Times New Roman" panose="02020603050405020304" pitchFamily="18" charset="0"/>
              </a:rPr>
              <a:t>de arriba hacia abajo</a:t>
            </a:r>
            <a:r>
              <a:rPr lang="es-MX" dirty="0">
                <a:latin typeface="Times New Roman" panose="02020603050405020304" pitchFamily="18" charset="0"/>
                <a:cs typeface="Times New Roman" panose="02020603050405020304" pitchFamily="18" charset="0"/>
              </a:rPr>
              <a:t>. </a:t>
            </a:r>
            <a:endParaRPr lang="es-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9346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EB422-8A75-24BD-895D-74244771A961}"/>
            </a:ext>
          </a:extLst>
        </p:cNvPr>
        <p:cNvGrpSpPr/>
        <p:nvPr/>
      </p:nvGrpSpPr>
      <p:grpSpPr>
        <a:xfrm>
          <a:off x="0" y="0"/>
          <a:ext cx="0" cy="0"/>
          <a:chOff x="0" y="0"/>
          <a:chExt cx="0" cy="0"/>
        </a:xfrm>
      </p:grpSpPr>
      <p:sp>
        <p:nvSpPr>
          <p:cNvPr id="2" name="Elipse 1">
            <a:extLst>
              <a:ext uri="{FF2B5EF4-FFF2-40B4-BE49-F238E27FC236}">
                <a16:creationId xmlns:a16="http://schemas.microsoft.com/office/drawing/2014/main" id="{500DD24E-FA84-0B6C-0CF3-6C8866A317E0}"/>
              </a:ext>
            </a:extLst>
          </p:cNvPr>
          <p:cNvSpPr/>
          <p:nvPr/>
        </p:nvSpPr>
        <p:spPr>
          <a:xfrm>
            <a:off x="2212259" y="442460"/>
            <a:ext cx="7502012" cy="1465006"/>
          </a:xfrm>
          <a:prstGeom prst="ellipse">
            <a:avLst/>
          </a:prstGeom>
          <a:effectLst>
            <a:outerShdw blurRad="76200" dir="13500000" sy="23000" kx="1200000" algn="br" rotWithShape="0">
              <a:prstClr val="black">
                <a:alpha val="2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s-MX" sz="2400" b="1" dirty="0">
              <a:latin typeface="Times New Roman" panose="02020603050405020304" pitchFamily="18" charset="0"/>
              <a:cs typeface="Times New Roman" panose="02020603050405020304" pitchFamily="18" charset="0"/>
            </a:endParaRPr>
          </a:p>
          <a:p>
            <a:pPr algn="ctr"/>
            <a:r>
              <a:rPr lang="es-MX" sz="2400" b="1" dirty="0">
                <a:latin typeface="Times New Roman" panose="02020603050405020304" pitchFamily="18" charset="0"/>
                <a:cs typeface="Times New Roman" panose="02020603050405020304" pitchFamily="18" charset="0"/>
              </a:rPr>
              <a:t>¿QUÉ CRITERIOS MARCAN AL POPULISMO DE EXTREMA DERECHA EN LA UE?</a:t>
            </a:r>
            <a:endParaRPr lang="es-US" sz="2400" dirty="0">
              <a:latin typeface="Times New Roman" panose="02020603050405020304" pitchFamily="18" charset="0"/>
              <a:cs typeface="Times New Roman" panose="02020603050405020304" pitchFamily="18" charset="0"/>
            </a:endParaRPr>
          </a:p>
          <a:p>
            <a:pPr algn="ctr"/>
            <a:endParaRPr lang="es-US" sz="2000" dirty="0">
              <a:latin typeface="Times New Roman" panose="02020603050405020304" pitchFamily="18" charset="0"/>
              <a:cs typeface="Times New Roman" panose="02020603050405020304" pitchFamily="18" charset="0"/>
            </a:endParaRPr>
          </a:p>
        </p:txBody>
      </p:sp>
      <p:sp>
        <p:nvSpPr>
          <p:cNvPr id="3" name="Flecha: hacia abajo 2">
            <a:extLst>
              <a:ext uri="{FF2B5EF4-FFF2-40B4-BE49-F238E27FC236}">
                <a16:creationId xmlns:a16="http://schemas.microsoft.com/office/drawing/2014/main" id="{B79A059B-A0A2-F821-9063-A2AFC5C43C8B}"/>
              </a:ext>
            </a:extLst>
          </p:cNvPr>
          <p:cNvSpPr/>
          <p:nvPr/>
        </p:nvSpPr>
        <p:spPr>
          <a:xfrm>
            <a:off x="4444179" y="2104108"/>
            <a:ext cx="530941" cy="865239"/>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7" name="Flecha: hacia abajo 6">
            <a:extLst>
              <a:ext uri="{FF2B5EF4-FFF2-40B4-BE49-F238E27FC236}">
                <a16:creationId xmlns:a16="http://schemas.microsoft.com/office/drawing/2014/main" id="{F1473F8A-3D65-7B93-5E00-8C68E0CB1471}"/>
              </a:ext>
            </a:extLst>
          </p:cNvPr>
          <p:cNvSpPr/>
          <p:nvPr/>
        </p:nvSpPr>
        <p:spPr>
          <a:xfrm>
            <a:off x="6951411" y="2104108"/>
            <a:ext cx="530941" cy="865239"/>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8" name="Rectángulo: esquinas diagonales redondeadas 7">
            <a:extLst>
              <a:ext uri="{FF2B5EF4-FFF2-40B4-BE49-F238E27FC236}">
                <a16:creationId xmlns:a16="http://schemas.microsoft.com/office/drawing/2014/main" id="{00C933A9-5F44-F64D-7527-BB216508343B}"/>
              </a:ext>
            </a:extLst>
          </p:cNvPr>
          <p:cNvSpPr/>
          <p:nvPr/>
        </p:nvSpPr>
        <p:spPr>
          <a:xfrm>
            <a:off x="580103" y="3165988"/>
            <a:ext cx="11071123" cy="3048001"/>
          </a:xfrm>
          <a:prstGeom prst="round2Diag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4"/>
          </a:lnRef>
          <a:fillRef idx="2">
            <a:schemeClr val="accent4"/>
          </a:fillRef>
          <a:effectRef idx="1">
            <a:schemeClr val="accent4"/>
          </a:effectRef>
          <a:fontRef idx="minor">
            <a:schemeClr val="dk1"/>
          </a:fontRef>
        </p:style>
        <p:txBody>
          <a:bodyPr rtlCol="0" anchor="ctr"/>
          <a:lstStyle/>
          <a:p>
            <a:pPr marL="285750" lvl="0" indent="-285750" algn="just">
              <a:buFont typeface="Wingdings" panose="05000000000000000000" pitchFamily="2" charset="2"/>
              <a:buChar char="Ø"/>
            </a:pPr>
            <a:endParaRPr lang="es-MX"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dirty="0">
                <a:latin typeface="Times New Roman" panose="02020603050405020304" pitchFamily="18" charset="0"/>
                <a:cs typeface="Times New Roman" panose="02020603050405020304" pitchFamily="18" charset="0"/>
              </a:rPr>
              <a:t>Para Gratius(2007); Salmorán(2021) y Tejada Vargas( 2024):</a:t>
            </a:r>
            <a:endParaRPr lang="es-US" dirty="0">
              <a:latin typeface="Times New Roman" panose="02020603050405020304" pitchFamily="18" charset="0"/>
              <a:cs typeface="Times New Roman" panose="02020603050405020304" pitchFamily="18" charset="0"/>
            </a:endParaRPr>
          </a:p>
          <a:p>
            <a:pPr lvl="0" algn="just"/>
            <a:r>
              <a:rPr lang="es-MX" dirty="0">
                <a:latin typeface="Times New Roman" panose="02020603050405020304" pitchFamily="18" charset="0"/>
                <a:cs typeface="Times New Roman" panose="02020603050405020304" pitchFamily="18" charset="0"/>
              </a:rPr>
              <a:t>Su criterio es:</a:t>
            </a:r>
            <a:endParaRPr lang="es-US"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b="1" i="1" dirty="0">
                <a:latin typeface="Times New Roman" panose="02020603050405020304" pitchFamily="18" charset="0"/>
                <a:cs typeface="Times New Roman" panose="02020603050405020304" pitchFamily="18" charset="0"/>
              </a:rPr>
              <a:t>No pertenecer al mismo grupo étnico y cultural</a:t>
            </a:r>
            <a:r>
              <a:rPr lang="es-MX" dirty="0">
                <a:latin typeface="Times New Roman" panose="02020603050405020304" pitchFamily="18" charset="0"/>
                <a:cs typeface="Times New Roman" panose="02020603050405020304" pitchFamily="18" charset="0"/>
              </a:rPr>
              <a:t>. </a:t>
            </a:r>
            <a:endParaRPr lang="es-US"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dirty="0">
                <a:latin typeface="Times New Roman" panose="02020603050405020304" pitchFamily="18" charset="0"/>
                <a:cs typeface="Times New Roman" panose="02020603050405020304" pitchFamily="18" charset="0"/>
              </a:rPr>
              <a:t>No </a:t>
            </a:r>
            <a:r>
              <a:rPr lang="es-MX" b="1" i="1" dirty="0">
                <a:latin typeface="Times New Roman" panose="02020603050405020304" pitchFamily="18" charset="0"/>
                <a:cs typeface="Times New Roman" panose="02020603050405020304" pitchFamily="18" charset="0"/>
              </a:rPr>
              <a:t>identificarse con él, es decir, el «enemigo del pueblo» predominante es otro grupo étnico o cultural: los refugiados, los inmigrantes, los extranjeros, las minorías sexuales, los musulmanes, la población no cristiana</a:t>
            </a:r>
            <a:r>
              <a:rPr lang="es-MX" dirty="0">
                <a:latin typeface="Times New Roman" panose="02020603050405020304" pitchFamily="18" charset="0"/>
                <a:cs typeface="Times New Roman" panose="02020603050405020304" pitchFamily="18" charset="0"/>
              </a:rPr>
              <a:t>. </a:t>
            </a:r>
            <a:endParaRPr lang="es-US"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dirty="0">
                <a:latin typeface="Times New Roman" panose="02020603050405020304" pitchFamily="18" charset="0"/>
                <a:cs typeface="Times New Roman" panose="02020603050405020304" pitchFamily="18" charset="0"/>
              </a:rPr>
              <a:t>Señalan </a:t>
            </a:r>
            <a:r>
              <a:rPr lang="es-MX" b="1" i="1" dirty="0">
                <a:latin typeface="Times New Roman" panose="02020603050405020304" pitchFamily="18" charset="0"/>
                <a:cs typeface="Times New Roman" panose="02020603050405020304" pitchFamily="18" charset="0"/>
              </a:rPr>
              <a:t>a los actores de la sociedad civil e incluso corrientes de pensamiento como el multiculturalismo y el liberalismo</a:t>
            </a:r>
            <a:r>
              <a:rPr lang="es-MX" dirty="0">
                <a:latin typeface="Times New Roman" panose="02020603050405020304" pitchFamily="18" charset="0"/>
                <a:cs typeface="Times New Roman" panose="02020603050405020304" pitchFamily="18" charset="0"/>
              </a:rPr>
              <a:t>.</a:t>
            </a:r>
            <a:endParaRPr lang="es-US" dirty="0">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es-MX" dirty="0">
                <a:latin typeface="Times New Roman" panose="02020603050405020304" pitchFamily="18" charset="0"/>
                <a:cs typeface="Times New Roman" panose="02020603050405020304" pitchFamily="18" charset="0"/>
              </a:rPr>
              <a:t>Muestran un antiglobalismo.</a:t>
            </a:r>
            <a:endParaRPr lang="es-US" dirty="0">
              <a:latin typeface="Times New Roman" panose="02020603050405020304" pitchFamily="18" charset="0"/>
              <a:cs typeface="Times New Roman" panose="02020603050405020304" pitchFamily="18" charset="0"/>
            </a:endParaRPr>
          </a:p>
          <a:p>
            <a:pPr lvl="0" algn="just"/>
            <a:endParaRPr lang="es-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9604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16B67-B1D0-A6FA-DC97-153D6201FDF2}"/>
            </a:ext>
          </a:extLst>
        </p:cNvPr>
        <p:cNvGrpSpPr/>
        <p:nvPr/>
      </p:nvGrpSpPr>
      <p:grpSpPr>
        <a:xfrm>
          <a:off x="0" y="0"/>
          <a:ext cx="0" cy="0"/>
          <a:chOff x="0" y="0"/>
          <a:chExt cx="0" cy="0"/>
        </a:xfrm>
      </p:grpSpPr>
      <p:sp>
        <p:nvSpPr>
          <p:cNvPr id="2" name="Elipse 1">
            <a:extLst>
              <a:ext uri="{FF2B5EF4-FFF2-40B4-BE49-F238E27FC236}">
                <a16:creationId xmlns:a16="http://schemas.microsoft.com/office/drawing/2014/main" id="{20AF638D-D0BA-FE0E-1505-3A2A1AE992D3}"/>
              </a:ext>
            </a:extLst>
          </p:cNvPr>
          <p:cNvSpPr/>
          <p:nvPr/>
        </p:nvSpPr>
        <p:spPr>
          <a:xfrm>
            <a:off x="2212259" y="68824"/>
            <a:ext cx="7502012" cy="1592832"/>
          </a:xfrm>
          <a:prstGeom prst="ellipse">
            <a:avLst/>
          </a:prstGeom>
          <a:effectLst>
            <a:outerShdw blurRad="76200" dir="13500000" sy="23000" kx="1200000" algn="br" rotWithShape="0">
              <a:prstClr val="black">
                <a:alpha val="2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s-MX" sz="2000" b="1" dirty="0">
              <a:latin typeface="Times New Roman" panose="02020603050405020304" pitchFamily="18" charset="0"/>
              <a:cs typeface="Times New Roman" panose="02020603050405020304" pitchFamily="18" charset="0"/>
            </a:endParaRPr>
          </a:p>
          <a:p>
            <a:pPr algn="ctr"/>
            <a:r>
              <a:rPr lang="es-MX" sz="2000" b="1" dirty="0">
                <a:latin typeface="Times New Roman" panose="02020603050405020304" pitchFamily="18" charset="0"/>
                <a:cs typeface="Times New Roman" panose="02020603050405020304" pitchFamily="18" charset="0"/>
              </a:rPr>
              <a:t>¿QUÉ IMPLICACIONES SOCIOCULTURALES SE PODRÍAN DESTACAR EN LA LUCHA CONTRA EL POPULISMO DE EXTREMA DERECHA?</a:t>
            </a:r>
            <a:endParaRPr lang="es-US" sz="2000" dirty="0">
              <a:latin typeface="Times New Roman" panose="02020603050405020304" pitchFamily="18" charset="0"/>
              <a:cs typeface="Times New Roman" panose="02020603050405020304" pitchFamily="18" charset="0"/>
            </a:endParaRPr>
          </a:p>
          <a:p>
            <a:pPr algn="ctr"/>
            <a:endParaRPr lang="es-US" dirty="0">
              <a:latin typeface="Times New Roman" panose="02020603050405020304" pitchFamily="18" charset="0"/>
              <a:cs typeface="Times New Roman" panose="02020603050405020304" pitchFamily="18" charset="0"/>
            </a:endParaRPr>
          </a:p>
        </p:txBody>
      </p:sp>
      <p:sp>
        <p:nvSpPr>
          <p:cNvPr id="3" name="Flecha: hacia abajo 2">
            <a:extLst>
              <a:ext uri="{FF2B5EF4-FFF2-40B4-BE49-F238E27FC236}">
                <a16:creationId xmlns:a16="http://schemas.microsoft.com/office/drawing/2014/main" id="{CF488117-6D8B-0C16-91B7-54DEBFCE0268}"/>
              </a:ext>
            </a:extLst>
          </p:cNvPr>
          <p:cNvSpPr/>
          <p:nvPr/>
        </p:nvSpPr>
        <p:spPr>
          <a:xfrm>
            <a:off x="4444179" y="1671487"/>
            <a:ext cx="53094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7" name="Flecha: hacia abajo 6">
            <a:extLst>
              <a:ext uri="{FF2B5EF4-FFF2-40B4-BE49-F238E27FC236}">
                <a16:creationId xmlns:a16="http://schemas.microsoft.com/office/drawing/2014/main" id="{03244551-CD23-DE88-4564-C34ADC55430E}"/>
              </a:ext>
            </a:extLst>
          </p:cNvPr>
          <p:cNvSpPr/>
          <p:nvPr/>
        </p:nvSpPr>
        <p:spPr>
          <a:xfrm>
            <a:off x="6951411" y="1671487"/>
            <a:ext cx="53094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5" name="Rectángulo 4">
            <a:extLst>
              <a:ext uri="{FF2B5EF4-FFF2-40B4-BE49-F238E27FC236}">
                <a16:creationId xmlns:a16="http://schemas.microsoft.com/office/drawing/2014/main" id="{AE7E3C07-61A9-64D0-E419-BAC7F94D5EC2}"/>
              </a:ext>
            </a:extLst>
          </p:cNvPr>
          <p:cNvSpPr/>
          <p:nvPr/>
        </p:nvSpPr>
        <p:spPr>
          <a:xfrm>
            <a:off x="870156" y="2359740"/>
            <a:ext cx="10314039" cy="1307692"/>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rtlCol="0" anchor="ctr"/>
          <a:lstStyle/>
          <a:p>
            <a:pPr marL="285750" lvl="0" indent="-285750" algn="just">
              <a:buFont typeface="Arial" panose="020B0604020202020204" pitchFamily="34" charset="0"/>
              <a:buChar char="•"/>
            </a:pPr>
            <a:r>
              <a:rPr lang="es-MX" dirty="0"/>
              <a:t>La</a:t>
            </a:r>
            <a:r>
              <a:rPr lang="es-ES" dirty="0"/>
              <a:t> lucha contra el populismo de extrema derecha en la Unión Europea y América Latina y el Caribe tiene profundas implicaciones socioculturales que trascienden la contención política. </a:t>
            </a:r>
            <a:endParaRPr lang="es-US" dirty="0"/>
          </a:p>
          <a:p>
            <a:pPr marL="285750" lvl="0" indent="-285750" algn="just">
              <a:buFont typeface="Arial" panose="020B0604020202020204" pitchFamily="34" charset="0"/>
              <a:buChar char="•"/>
            </a:pPr>
            <a:r>
              <a:rPr lang="es-ES" dirty="0"/>
              <a:t>Es importante reconocer que ambos contextos, aunque diferentes, comparten desafíos y oportunidades en la promoción de una </a:t>
            </a:r>
            <a:r>
              <a:rPr lang="es-ES" b="1" i="1" dirty="0"/>
              <a:t>cultura democrática y el diálogo intercultural.</a:t>
            </a:r>
            <a:endParaRPr lang="es-US" dirty="0"/>
          </a:p>
        </p:txBody>
      </p:sp>
      <p:sp>
        <p:nvSpPr>
          <p:cNvPr id="6" name="Flecha: hacia abajo 5">
            <a:extLst>
              <a:ext uri="{FF2B5EF4-FFF2-40B4-BE49-F238E27FC236}">
                <a16:creationId xmlns:a16="http://schemas.microsoft.com/office/drawing/2014/main" id="{5C441AC0-B5FD-7214-290F-DE9CAD2B36DF}"/>
              </a:ext>
            </a:extLst>
          </p:cNvPr>
          <p:cNvSpPr/>
          <p:nvPr/>
        </p:nvSpPr>
        <p:spPr>
          <a:xfrm>
            <a:off x="1401097" y="3927982"/>
            <a:ext cx="102747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8" name="Flecha: hacia abajo 7">
            <a:extLst>
              <a:ext uri="{FF2B5EF4-FFF2-40B4-BE49-F238E27FC236}">
                <a16:creationId xmlns:a16="http://schemas.microsoft.com/office/drawing/2014/main" id="{E1042C24-7A29-92A2-0498-BBD8A7F11FE1}"/>
              </a:ext>
            </a:extLst>
          </p:cNvPr>
          <p:cNvSpPr/>
          <p:nvPr/>
        </p:nvSpPr>
        <p:spPr>
          <a:xfrm>
            <a:off x="9438968" y="3927982"/>
            <a:ext cx="102747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10" name="Rectángulo 9">
            <a:extLst>
              <a:ext uri="{FF2B5EF4-FFF2-40B4-BE49-F238E27FC236}">
                <a16:creationId xmlns:a16="http://schemas.microsoft.com/office/drawing/2014/main" id="{B38281D4-A830-09AF-00C5-0C8C17D6D2E4}"/>
              </a:ext>
            </a:extLst>
          </p:cNvPr>
          <p:cNvSpPr/>
          <p:nvPr/>
        </p:nvSpPr>
        <p:spPr>
          <a:xfrm>
            <a:off x="752169" y="4670323"/>
            <a:ext cx="2507225" cy="929142"/>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s-ES" sz="2400" b="1" dirty="0">
                <a:solidFill>
                  <a:schemeClr val="tx1"/>
                </a:solidFill>
                <a:latin typeface="Times New Roman" panose="02020603050405020304" pitchFamily="18" charset="0"/>
                <a:cs typeface="Times New Roman" panose="02020603050405020304" pitchFamily="18" charset="0"/>
              </a:rPr>
              <a:t>UNIÓN EUROPEA</a:t>
            </a:r>
            <a:endParaRPr lang="es-US" sz="2400" b="1" dirty="0">
              <a:solidFill>
                <a:schemeClr val="tx1"/>
              </a:solidFill>
              <a:latin typeface="Times New Roman" panose="02020603050405020304" pitchFamily="18" charset="0"/>
              <a:cs typeface="Times New Roman" panose="02020603050405020304" pitchFamily="18" charset="0"/>
            </a:endParaRPr>
          </a:p>
        </p:txBody>
      </p:sp>
      <p:sp>
        <p:nvSpPr>
          <p:cNvPr id="12" name="CuadroTexto 11">
            <a:extLst>
              <a:ext uri="{FF2B5EF4-FFF2-40B4-BE49-F238E27FC236}">
                <a16:creationId xmlns:a16="http://schemas.microsoft.com/office/drawing/2014/main" id="{0CAB0955-9BAD-FEF5-4DC8-06F0D3445896}"/>
              </a:ext>
            </a:extLst>
          </p:cNvPr>
          <p:cNvSpPr txBox="1"/>
          <p:nvPr/>
        </p:nvSpPr>
        <p:spPr>
          <a:xfrm>
            <a:off x="2979175" y="3927982"/>
            <a:ext cx="6096000" cy="707886"/>
          </a:xfrm>
          <a:prstGeom prst="rect">
            <a:avLst/>
          </a:prstGeom>
          <a:noFill/>
        </p:spPr>
        <p:txBody>
          <a:bodyPr wrap="square">
            <a:spAutoFit/>
          </a:bodyPr>
          <a:lstStyle/>
          <a:p>
            <a:pPr algn="ctr"/>
            <a:r>
              <a:rPr lang="es-ES"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FOMENTO DE LA CULTURA DEMOCRÁTICA Y DIÁLOGO INTERCULTURAL </a:t>
            </a:r>
            <a:endParaRPr lang="es-US" sz="2000" dirty="0">
              <a:solidFill>
                <a:srgbClr val="FF0000"/>
              </a:solidFill>
              <a:latin typeface="Times New Roman" panose="02020603050405020304" pitchFamily="18" charset="0"/>
              <a:cs typeface="Times New Roman" panose="02020603050405020304" pitchFamily="18" charset="0"/>
            </a:endParaRPr>
          </a:p>
        </p:txBody>
      </p:sp>
      <p:sp>
        <p:nvSpPr>
          <p:cNvPr id="14" name="Rectángulo 13">
            <a:extLst>
              <a:ext uri="{FF2B5EF4-FFF2-40B4-BE49-F238E27FC236}">
                <a16:creationId xmlns:a16="http://schemas.microsoft.com/office/drawing/2014/main" id="{2ABF777E-B146-8249-43BF-C57202BAC46F}"/>
              </a:ext>
            </a:extLst>
          </p:cNvPr>
          <p:cNvSpPr/>
          <p:nvPr/>
        </p:nvSpPr>
        <p:spPr>
          <a:xfrm>
            <a:off x="8809704" y="4635868"/>
            <a:ext cx="2507225" cy="929142"/>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s-ES" sz="2400" b="1" dirty="0">
                <a:solidFill>
                  <a:schemeClr val="tx1"/>
                </a:solidFill>
                <a:latin typeface="Times New Roman" panose="02020603050405020304" pitchFamily="18" charset="0"/>
                <a:cs typeface="Times New Roman" panose="02020603050405020304" pitchFamily="18" charset="0"/>
              </a:rPr>
              <a:t>AMÉRICA LATINA</a:t>
            </a:r>
            <a:endParaRPr lang="es-US" sz="2400" b="1" dirty="0">
              <a:solidFill>
                <a:schemeClr val="tx1"/>
              </a:solidFill>
              <a:latin typeface="Times New Roman" panose="02020603050405020304" pitchFamily="18" charset="0"/>
              <a:cs typeface="Times New Roman" panose="02020603050405020304" pitchFamily="18" charset="0"/>
            </a:endParaRPr>
          </a:p>
        </p:txBody>
      </p:sp>
      <p:sp>
        <p:nvSpPr>
          <p:cNvPr id="16" name="Flecha: hacia abajo 15">
            <a:extLst>
              <a:ext uri="{FF2B5EF4-FFF2-40B4-BE49-F238E27FC236}">
                <a16:creationId xmlns:a16="http://schemas.microsoft.com/office/drawing/2014/main" id="{377781DC-540C-3C63-D96B-5E94034BE0ED}"/>
              </a:ext>
            </a:extLst>
          </p:cNvPr>
          <p:cNvSpPr/>
          <p:nvPr/>
        </p:nvSpPr>
        <p:spPr>
          <a:xfrm>
            <a:off x="1681318" y="5633920"/>
            <a:ext cx="530941" cy="23593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19" name="Flecha: hacia abajo 18">
            <a:extLst>
              <a:ext uri="{FF2B5EF4-FFF2-40B4-BE49-F238E27FC236}">
                <a16:creationId xmlns:a16="http://schemas.microsoft.com/office/drawing/2014/main" id="{76E5ED33-46BC-2CC9-8F58-7E3186AEC221}"/>
              </a:ext>
            </a:extLst>
          </p:cNvPr>
          <p:cNvSpPr/>
          <p:nvPr/>
        </p:nvSpPr>
        <p:spPr>
          <a:xfrm>
            <a:off x="9797845" y="5599465"/>
            <a:ext cx="530941" cy="23593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21" name="CuadroTexto 20">
            <a:extLst>
              <a:ext uri="{FF2B5EF4-FFF2-40B4-BE49-F238E27FC236}">
                <a16:creationId xmlns:a16="http://schemas.microsoft.com/office/drawing/2014/main" id="{BABD1904-B0C1-07A8-3A92-4191F1823F05}"/>
              </a:ext>
            </a:extLst>
          </p:cNvPr>
          <p:cNvSpPr txBox="1"/>
          <p:nvPr/>
        </p:nvSpPr>
        <p:spPr>
          <a:xfrm>
            <a:off x="-835741" y="5899373"/>
            <a:ext cx="6096000" cy="1000274"/>
          </a:xfrm>
          <a:prstGeom prst="rect">
            <a:avLst/>
          </a:prstGeom>
          <a:noFill/>
        </p:spPr>
        <p:txBody>
          <a:bodyPr wrap="square">
            <a:spAutoFit/>
          </a:bodyPr>
          <a:lstStyle/>
          <a:p>
            <a:pPr marL="285750" marR="0" indent="-285750" algn="ctr">
              <a:buFont typeface="Arial" panose="020B0604020202020204" pitchFamily="34" charset="0"/>
              <a:buChar char="•"/>
            </a:pPr>
            <a:r>
              <a:rPr lang="es-ES" sz="16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Refuerzo de las instituciones supranacionales</a:t>
            </a:r>
          </a:p>
          <a:p>
            <a:pPr marL="285750" indent="-285750" algn="ctr">
              <a:buFont typeface="Arial" panose="020B0604020202020204" pitchFamily="34" charset="0"/>
              <a:buChar char="•"/>
            </a:pPr>
            <a:r>
              <a:rPr lang="es-ES" sz="1600" b="1" dirty="0">
                <a:solidFill>
                  <a:srgbClr val="FF0000"/>
                </a:solidFill>
                <a:latin typeface="Times New Roman" panose="02020603050405020304" pitchFamily="18" charset="0"/>
                <a:cs typeface="Times New Roman" panose="02020603050405020304" pitchFamily="18" charset="0"/>
              </a:rPr>
              <a:t>Educación cívica y mediática</a:t>
            </a:r>
            <a:endParaRPr lang="es-US" sz="1600" dirty="0">
              <a:solidFill>
                <a:srgbClr val="FF0000"/>
              </a:solidFill>
              <a:latin typeface="Times New Roman" panose="02020603050405020304" pitchFamily="18" charset="0"/>
              <a:cs typeface="Times New Roman" panose="02020603050405020304" pitchFamily="18" charset="0"/>
            </a:endParaRPr>
          </a:p>
          <a:p>
            <a:pPr marL="285750" indent="-285750" algn="ctr">
              <a:buFont typeface="Arial" panose="020B0604020202020204" pitchFamily="34" charset="0"/>
              <a:buChar char="•"/>
            </a:pPr>
            <a:r>
              <a:rPr lang="es-ES" sz="1600" b="1" dirty="0">
                <a:solidFill>
                  <a:srgbClr val="FF0000"/>
                </a:solidFill>
                <a:latin typeface="Times New Roman" panose="02020603050405020304" pitchFamily="18" charset="0"/>
                <a:cs typeface="Times New Roman" panose="02020603050405020304" pitchFamily="18" charset="0"/>
              </a:rPr>
              <a:t>Participación ciudadana</a:t>
            </a:r>
            <a:endParaRPr lang="es-US" sz="1600" dirty="0">
              <a:solidFill>
                <a:srgbClr val="FF0000"/>
              </a:solidFill>
              <a:latin typeface="Times New Roman" panose="02020603050405020304" pitchFamily="18" charset="0"/>
              <a:cs typeface="Times New Roman" panose="02020603050405020304" pitchFamily="18" charset="0"/>
            </a:endParaRPr>
          </a:p>
          <a:p>
            <a:pPr marL="0" marR="0" algn="ctr">
              <a:buNone/>
            </a:pPr>
            <a:endParaRPr lang="es-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3" name="CuadroTexto 22">
            <a:extLst>
              <a:ext uri="{FF2B5EF4-FFF2-40B4-BE49-F238E27FC236}">
                <a16:creationId xmlns:a16="http://schemas.microsoft.com/office/drawing/2014/main" id="{6EC47399-9CA1-8E9A-8A81-61B275880144}"/>
              </a:ext>
            </a:extLst>
          </p:cNvPr>
          <p:cNvSpPr txBox="1"/>
          <p:nvPr/>
        </p:nvSpPr>
        <p:spPr>
          <a:xfrm>
            <a:off x="6666271" y="5894809"/>
            <a:ext cx="6096000" cy="1277273"/>
          </a:xfrm>
          <a:prstGeom prst="rect">
            <a:avLst/>
          </a:prstGeom>
          <a:noFill/>
        </p:spPr>
        <p:txBody>
          <a:bodyPr wrap="square">
            <a:spAutoFit/>
          </a:bodyPr>
          <a:lstStyle/>
          <a:p>
            <a:pPr marL="285750" indent="-285750" algn="ctr">
              <a:buFont typeface="Arial" panose="020B0604020202020204" pitchFamily="34" charset="0"/>
              <a:buChar char="•"/>
            </a:pPr>
            <a:r>
              <a:rPr lang="es-ES" sz="1600" b="1" dirty="0">
                <a:solidFill>
                  <a:srgbClr val="FF0000"/>
                </a:solidFill>
                <a:latin typeface="Times New Roman" panose="02020603050405020304" pitchFamily="18" charset="0"/>
                <a:cs typeface="Times New Roman" panose="02020603050405020304" pitchFamily="18" charset="0"/>
              </a:rPr>
              <a:t>Revitalización de la democracia participativa</a:t>
            </a:r>
            <a:endParaRPr lang="es-US" sz="1600" b="1" dirty="0">
              <a:solidFill>
                <a:srgbClr val="FF0000"/>
              </a:solidFill>
              <a:latin typeface="Times New Roman" panose="02020603050405020304" pitchFamily="18" charset="0"/>
              <a:cs typeface="Times New Roman" panose="02020603050405020304" pitchFamily="18" charset="0"/>
            </a:endParaRPr>
          </a:p>
          <a:p>
            <a:pPr marL="285750" indent="-285750" algn="ctr">
              <a:buFont typeface="Arial" panose="020B0604020202020204" pitchFamily="34" charset="0"/>
              <a:buChar char="•"/>
            </a:pPr>
            <a:r>
              <a:rPr lang="es-ES" sz="1600" b="1" dirty="0">
                <a:solidFill>
                  <a:srgbClr val="FF0000"/>
                </a:solidFill>
                <a:latin typeface="Times New Roman" panose="02020603050405020304" pitchFamily="18" charset="0"/>
                <a:cs typeface="Times New Roman" panose="02020603050405020304" pitchFamily="18" charset="0"/>
              </a:rPr>
              <a:t>Fortalecimiento de la justicia electoral</a:t>
            </a:r>
          </a:p>
          <a:p>
            <a:pPr marL="285750" indent="-285750" algn="ctr">
              <a:buFont typeface="Arial" panose="020B0604020202020204" pitchFamily="34" charset="0"/>
              <a:buChar char="•"/>
            </a:pPr>
            <a:r>
              <a:rPr lang="es-ES" sz="1600" b="1" dirty="0">
                <a:solidFill>
                  <a:srgbClr val="FF0000"/>
                </a:solidFill>
                <a:latin typeface="Times New Roman" panose="02020603050405020304" pitchFamily="18" charset="0"/>
                <a:cs typeface="Times New Roman" panose="02020603050405020304" pitchFamily="18" charset="0"/>
              </a:rPr>
              <a:t>Rechazo a la polarización como estrategia</a:t>
            </a:r>
            <a:endParaRPr lang="es-US" sz="1600" b="1" dirty="0">
              <a:solidFill>
                <a:srgbClr val="FF0000"/>
              </a:solidFill>
              <a:latin typeface="Times New Roman" panose="02020603050405020304" pitchFamily="18" charset="0"/>
              <a:cs typeface="Times New Roman" panose="02020603050405020304" pitchFamily="18" charset="0"/>
            </a:endParaRPr>
          </a:p>
          <a:p>
            <a:endParaRPr lang="es-US" dirty="0"/>
          </a:p>
          <a:p>
            <a:pPr marL="0" marR="0" algn="ctr">
              <a:buNone/>
            </a:pPr>
            <a:endParaRPr lang="es-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825566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CF651-DD8E-8C77-8353-CB740F6BBAA1}"/>
            </a:ext>
          </a:extLst>
        </p:cNvPr>
        <p:cNvGrpSpPr/>
        <p:nvPr/>
      </p:nvGrpSpPr>
      <p:grpSpPr>
        <a:xfrm>
          <a:off x="0" y="0"/>
          <a:ext cx="0" cy="0"/>
          <a:chOff x="0" y="0"/>
          <a:chExt cx="0" cy="0"/>
        </a:xfrm>
      </p:grpSpPr>
      <p:sp>
        <p:nvSpPr>
          <p:cNvPr id="2" name="Elipse 1">
            <a:extLst>
              <a:ext uri="{FF2B5EF4-FFF2-40B4-BE49-F238E27FC236}">
                <a16:creationId xmlns:a16="http://schemas.microsoft.com/office/drawing/2014/main" id="{62A040DB-5876-CB36-E57F-E53AB6306ABD}"/>
              </a:ext>
            </a:extLst>
          </p:cNvPr>
          <p:cNvSpPr/>
          <p:nvPr/>
        </p:nvSpPr>
        <p:spPr>
          <a:xfrm>
            <a:off x="2212259" y="865240"/>
            <a:ext cx="7502012" cy="1592832"/>
          </a:xfrm>
          <a:prstGeom prst="ellipse">
            <a:avLst/>
          </a:prstGeom>
          <a:effectLst>
            <a:outerShdw blurRad="76200" dir="13500000" sy="23000" kx="1200000" algn="br" rotWithShape="0">
              <a:prstClr val="black">
                <a:alpha val="2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s-MX" sz="2000" b="1" dirty="0">
              <a:latin typeface="Times New Roman" panose="02020603050405020304" pitchFamily="18" charset="0"/>
              <a:cs typeface="Times New Roman" panose="02020603050405020304" pitchFamily="18" charset="0"/>
            </a:endParaRPr>
          </a:p>
          <a:p>
            <a:pPr algn="ctr"/>
            <a:r>
              <a:rPr lang="es-MX" sz="2000" b="1" dirty="0">
                <a:latin typeface="Times New Roman" panose="02020603050405020304" pitchFamily="18" charset="0"/>
                <a:cs typeface="Times New Roman" panose="02020603050405020304" pitchFamily="18" charset="0"/>
              </a:rPr>
              <a:t>¿QUÉ IMPLICACIONES SOCIOCULTURALES SE PODRÍAN DESTACAR EN LA LUCHA CONTRA EL POPULISMO DE EXTREMA DERECHA?</a:t>
            </a:r>
            <a:endParaRPr lang="es-US" sz="2000" dirty="0">
              <a:latin typeface="Times New Roman" panose="02020603050405020304" pitchFamily="18" charset="0"/>
              <a:cs typeface="Times New Roman" panose="02020603050405020304" pitchFamily="18" charset="0"/>
            </a:endParaRPr>
          </a:p>
          <a:p>
            <a:pPr algn="ctr"/>
            <a:endParaRPr lang="es-US" dirty="0">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13F043F3-9AD0-A2FC-EACA-1CA20FF15B85}"/>
              </a:ext>
            </a:extLst>
          </p:cNvPr>
          <p:cNvSpPr/>
          <p:nvPr/>
        </p:nvSpPr>
        <p:spPr>
          <a:xfrm>
            <a:off x="2138273" y="3217319"/>
            <a:ext cx="7502012" cy="707886"/>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rtlCol="0" anchor="ctr"/>
          <a:lstStyle/>
          <a:p>
            <a:r>
              <a:rPr lang="es-ES" b="1" dirty="0"/>
              <a:t>  </a:t>
            </a:r>
            <a:r>
              <a:rPr lang="es-ES" b="1" dirty="0">
                <a:latin typeface="Times New Roman" panose="02020603050405020304" pitchFamily="18" charset="0"/>
                <a:cs typeface="Times New Roman" panose="02020603050405020304" pitchFamily="18" charset="0"/>
              </a:rPr>
              <a:t>FORTALECIMIENTO DEL DIÁLOGO INTERCULTURAL EN LA UE</a:t>
            </a:r>
            <a:endParaRPr lang="es-US" dirty="0">
              <a:latin typeface="Times New Roman" panose="02020603050405020304" pitchFamily="18" charset="0"/>
              <a:cs typeface="Times New Roman" panose="02020603050405020304" pitchFamily="18" charset="0"/>
            </a:endParaRPr>
          </a:p>
        </p:txBody>
      </p:sp>
      <p:sp>
        <p:nvSpPr>
          <p:cNvPr id="6" name="Flecha: hacia abajo 5">
            <a:extLst>
              <a:ext uri="{FF2B5EF4-FFF2-40B4-BE49-F238E27FC236}">
                <a16:creationId xmlns:a16="http://schemas.microsoft.com/office/drawing/2014/main" id="{04F3A975-AD22-04DF-9F4E-B1ED09A20283}"/>
              </a:ext>
            </a:extLst>
          </p:cNvPr>
          <p:cNvSpPr/>
          <p:nvPr/>
        </p:nvSpPr>
        <p:spPr>
          <a:xfrm>
            <a:off x="5260259" y="2516414"/>
            <a:ext cx="102747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10" name="Rectángulo 9">
            <a:extLst>
              <a:ext uri="{FF2B5EF4-FFF2-40B4-BE49-F238E27FC236}">
                <a16:creationId xmlns:a16="http://schemas.microsoft.com/office/drawing/2014/main" id="{86C46BAD-F3FB-9ED6-CE54-352E42DBD977}"/>
              </a:ext>
            </a:extLst>
          </p:cNvPr>
          <p:cNvSpPr/>
          <p:nvPr/>
        </p:nvSpPr>
        <p:spPr>
          <a:xfrm>
            <a:off x="223440" y="4913993"/>
            <a:ext cx="2507225" cy="929142"/>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Times New Roman" panose="02020603050405020304" pitchFamily="18" charset="0"/>
                <a:cs typeface="Times New Roman" panose="02020603050405020304" pitchFamily="18" charset="0"/>
              </a:rPr>
              <a:t>Revalorización de la diversidad como activo</a:t>
            </a:r>
            <a:endParaRPr lang="es-US" dirty="0">
              <a:solidFill>
                <a:schemeClr val="tx1"/>
              </a:solidFill>
              <a:latin typeface="Times New Roman" panose="02020603050405020304" pitchFamily="18" charset="0"/>
              <a:cs typeface="Times New Roman" panose="02020603050405020304" pitchFamily="18" charset="0"/>
            </a:endParaRPr>
          </a:p>
        </p:txBody>
      </p:sp>
      <p:sp>
        <p:nvSpPr>
          <p:cNvPr id="14" name="Rectángulo 13">
            <a:extLst>
              <a:ext uri="{FF2B5EF4-FFF2-40B4-BE49-F238E27FC236}">
                <a16:creationId xmlns:a16="http://schemas.microsoft.com/office/drawing/2014/main" id="{FB249E97-643A-801B-E3BD-C9AE3B9639CC}"/>
              </a:ext>
            </a:extLst>
          </p:cNvPr>
          <p:cNvSpPr/>
          <p:nvPr/>
        </p:nvSpPr>
        <p:spPr>
          <a:xfrm>
            <a:off x="9461335" y="4913993"/>
            <a:ext cx="2507225" cy="929142"/>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Times New Roman" panose="02020603050405020304" pitchFamily="18" charset="0"/>
                <a:cs typeface="Times New Roman" panose="02020603050405020304" pitchFamily="18" charset="0"/>
              </a:rPr>
              <a:t>Memoria histórica inclusiva</a:t>
            </a:r>
            <a:endParaRPr lang="es-US" dirty="0">
              <a:solidFill>
                <a:schemeClr val="tx1"/>
              </a:solidFill>
              <a:latin typeface="Times New Roman" panose="02020603050405020304" pitchFamily="18" charset="0"/>
              <a:cs typeface="Times New Roman" panose="02020603050405020304" pitchFamily="18" charset="0"/>
            </a:endParaRPr>
          </a:p>
        </p:txBody>
      </p:sp>
      <p:sp>
        <p:nvSpPr>
          <p:cNvPr id="9" name="Rectángulo 8">
            <a:extLst>
              <a:ext uri="{FF2B5EF4-FFF2-40B4-BE49-F238E27FC236}">
                <a16:creationId xmlns:a16="http://schemas.microsoft.com/office/drawing/2014/main" id="{2868E569-BCF9-4B38-F253-F728E185159B}"/>
              </a:ext>
            </a:extLst>
          </p:cNvPr>
          <p:cNvSpPr/>
          <p:nvPr/>
        </p:nvSpPr>
        <p:spPr>
          <a:xfrm>
            <a:off x="4635666" y="4913993"/>
            <a:ext cx="2507225" cy="929142"/>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Times New Roman" panose="02020603050405020304" pitchFamily="18" charset="0"/>
                <a:cs typeface="Times New Roman" panose="02020603050405020304" pitchFamily="18" charset="0"/>
              </a:rPr>
              <a:t>Crítica al “choque de civilizaciones</a:t>
            </a:r>
            <a:endParaRPr lang="es-US" dirty="0">
              <a:solidFill>
                <a:schemeClr val="tx1"/>
              </a:solidFill>
              <a:latin typeface="Times New Roman" panose="02020603050405020304" pitchFamily="18" charset="0"/>
              <a:cs typeface="Times New Roman" panose="02020603050405020304" pitchFamily="18" charset="0"/>
            </a:endParaRPr>
          </a:p>
        </p:txBody>
      </p:sp>
      <p:sp>
        <p:nvSpPr>
          <p:cNvPr id="11" name="Flecha: doblada hacia arriba 10">
            <a:extLst>
              <a:ext uri="{FF2B5EF4-FFF2-40B4-BE49-F238E27FC236}">
                <a16:creationId xmlns:a16="http://schemas.microsoft.com/office/drawing/2014/main" id="{0D33197C-6011-8A28-3F24-4D89B6A6F811}"/>
              </a:ext>
            </a:extLst>
          </p:cNvPr>
          <p:cNvSpPr/>
          <p:nvPr/>
        </p:nvSpPr>
        <p:spPr>
          <a:xfrm flipV="1">
            <a:off x="9797845" y="3536838"/>
            <a:ext cx="929150" cy="1187559"/>
          </a:xfrm>
          <a:prstGeom prst="bentUpArrow">
            <a:avLst/>
          </a:prstGeom>
          <a:ln>
            <a:noFill/>
          </a:ln>
          <a:effectLst>
            <a:innerShdw blurRad="63500" dist="50800" dir="16200000">
              <a:prstClr val="black">
                <a:alpha val="50000"/>
              </a:prstClr>
            </a:innerShdw>
          </a:effectLst>
          <a:scene3d>
            <a:camera prst="orthographicFront">
              <a:rot lat="0" lon="0" rev="0"/>
            </a:camera>
            <a:lightRig rig="contrasting" dir="t">
              <a:rot lat="0" lon="0" rev="7800000"/>
            </a:lightRig>
          </a:scene3d>
          <a:sp3d>
            <a:bevelT w="139700" h="139700"/>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s-US"/>
          </a:p>
        </p:txBody>
      </p:sp>
      <p:sp>
        <p:nvSpPr>
          <p:cNvPr id="15" name="Flecha: doblada hacia arriba 14">
            <a:extLst>
              <a:ext uri="{FF2B5EF4-FFF2-40B4-BE49-F238E27FC236}">
                <a16:creationId xmlns:a16="http://schemas.microsoft.com/office/drawing/2014/main" id="{900A048C-63FE-DCB5-1236-C1D3229190B6}"/>
              </a:ext>
            </a:extLst>
          </p:cNvPr>
          <p:cNvSpPr/>
          <p:nvPr/>
        </p:nvSpPr>
        <p:spPr>
          <a:xfrm flipH="1" flipV="1">
            <a:off x="973394" y="3536836"/>
            <a:ext cx="1007319" cy="1187559"/>
          </a:xfrm>
          <a:prstGeom prst="bentUpArrow">
            <a:avLst/>
          </a:prstGeom>
          <a:ln>
            <a:noFill/>
          </a:ln>
          <a:effectLst>
            <a:innerShdw blurRad="63500" dist="50800" dir="16200000">
              <a:prstClr val="black">
                <a:alpha val="50000"/>
              </a:prstClr>
            </a:innerShdw>
          </a:effectLst>
          <a:scene3d>
            <a:camera prst="orthographicFront">
              <a:rot lat="0" lon="0" rev="0"/>
            </a:camera>
            <a:lightRig rig="contrasting" dir="t">
              <a:rot lat="0" lon="0" rev="7800000"/>
            </a:lightRig>
          </a:scene3d>
          <a:sp3d>
            <a:bevelT w="139700" h="139700"/>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s-US"/>
          </a:p>
        </p:txBody>
      </p:sp>
      <p:sp>
        <p:nvSpPr>
          <p:cNvPr id="17" name="Flecha: hacia abajo 16">
            <a:extLst>
              <a:ext uri="{FF2B5EF4-FFF2-40B4-BE49-F238E27FC236}">
                <a16:creationId xmlns:a16="http://schemas.microsoft.com/office/drawing/2014/main" id="{3C148C5B-D139-E641-B33F-895F9DD1FD44}"/>
              </a:ext>
            </a:extLst>
          </p:cNvPr>
          <p:cNvSpPr/>
          <p:nvPr/>
        </p:nvSpPr>
        <p:spPr>
          <a:xfrm>
            <a:off x="5584723" y="4114800"/>
            <a:ext cx="511277" cy="609595"/>
          </a:xfrm>
          <a:prstGeom prst="downArrow">
            <a:avLst/>
          </a:prstGeom>
          <a:ln>
            <a:noFill/>
          </a:ln>
          <a:effectLst/>
          <a:scene3d>
            <a:camera prst="orthographicFront">
              <a:rot lat="0" lon="0" rev="0"/>
            </a:camera>
            <a:lightRig rig="contrasting" dir="t">
              <a:rot lat="0" lon="0" rev="7800000"/>
            </a:lightRig>
          </a:scene3d>
          <a:sp3d>
            <a:bevelT w="139700" h="139700"/>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s-US"/>
          </a:p>
        </p:txBody>
      </p:sp>
    </p:spTree>
    <p:extLst>
      <p:ext uri="{BB962C8B-B14F-4D97-AF65-F5344CB8AC3E}">
        <p14:creationId xmlns:p14="http://schemas.microsoft.com/office/powerpoint/2010/main" val="24678683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04CF9-E242-CB72-A645-A43449898814}"/>
            </a:ext>
          </a:extLst>
        </p:cNvPr>
        <p:cNvGrpSpPr/>
        <p:nvPr/>
      </p:nvGrpSpPr>
      <p:grpSpPr>
        <a:xfrm>
          <a:off x="0" y="0"/>
          <a:ext cx="0" cy="0"/>
          <a:chOff x="0" y="0"/>
          <a:chExt cx="0" cy="0"/>
        </a:xfrm>
      </p:grpSpPr>
      <p:sp>
        <p:nvSpPr>
          <p:cNvPr id="2" name="Elipse 1">
            <a:extLst>
              <a:ext uri="{FF2B5EF4-FFF2-40B4-BE49-F238E27FC236}">
                <a16:creationId xmlns:a16="http://schemas.microsoft.com/office/drawing/2014/main" id="{F31353A7-F507-EA89-9B3A-DDB87620B739}"/>
              </a:ext>
            </a:extLst>
          </p:cNvPr>
          <p:cNvSpPr/>
          <p:nvPr/>
        </p:nvSpPr>
        <p:spPr>
          <a:xfrm>
            <a:off x="2212259" y="78660"/>
            <a:ext cx="7502012" cy="1592832"/>
          </a:xfrm>
          <a:prstGeom prst="ellipse">
            <a:avLst/>
          </a:prstGeom>
          <a:effectLst>
            <a:outerShdw blurRad="76200" dir="13500000" sy="23000" kx="1200000" algn="br" rotWithShape="0">
              <a:prstClr val="black">
                <a:alpha val="2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s-MX" sz="2000" b="1" dirty="0">
              <a:latin typeface="Times New Roman" panose="02020603050405020304" pitchFamily="18" charset="0"/>
              <a:cs typeface="Times New Roman" panose="02020603050405020304" pitchFamily="18" charset="0"/>
            </a:endParaRPr>
          </a:p>
          <a:p>
            <a:pPr algn="ctr"/>
            <a:r>
              <a:rPr lang="es-MX" sz="2000" b="1" dirty="0">
                <a:latin typeface="Times New Roman" panose="02020603050405020304" pitchFamily="18" charset="0"/>
                <a:cs typeface="Times New Roman" panose="02020603050405020304" pitchFamily="18" charset="0"/>
              </a:rPr>
              <a:t>¿QUÉ IMPLICACIONES SOCIOCULTURALES SE PODRÍAN DESTACAR EN LA LUCHA CONTRA EL POPULISMO DE EXTREMA DERECHA?</a:t>
            </a:r>
            <a:endParaRPr lang="es-US" sz="2000" dirty="0">
              <a:latin typeface="Times New Roman" panose="02020603050405020304" pitchFamily="18" charset="0"/>
              <a:cs typeface="Times New Roman" panose="02020603050405020304" pitchFamily="18" charset="0"/>
            </a:endParaRPr>
          </a:p>
          <a:p>
            <a:pPr algn="ctr"/>
            <a:endParaRPr lang="es-US" dirty="0">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A05C85BE-9B69-4206-D861-CB4634577302}"/>
              </a:ext>
            </a:extLst>
          </p:cNvPr>
          <p:cNvSpPr/>
          <p:nvPr/>
        </p:nvSpPr>
        <p:spPr>
          <a:xfrm>
            <a:off x="2494813" y="2385086"/>
            <a:ext cx="6788930" cy="88486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rtlCol="0" anchor="ctr"/>
          <a:lstStyle/>
          <a:p>
            <a:r>
              <a:rPr lang="es-ES" b="1" dirty="0"/>
              <a:t>  </a:t>
            </a:r>
          </a:p>
          <a:p>
            <a:pPr algn="ctr"/>
            <a:r>
              <a:rPr lang="es-ES" b="1" dirty="0">
                <a:latin typeface="Times New Roman" panose="02020603050405020304" pitchFamily="18" charset="0"/>
                <a:cs typeface="Times New Roman" panose="02020603050405020304" pitchFamily="18" charset="0"/>
              </a:rPr>
              <a:t>FORTALECIMIENTO DE LA CULTURA DEMOCRÁTICA Y EL DIÁLOGO INTERCULTURAL EN LA UE y AL</a:t>
            </a:r>
            <a:endParaRPr lang="es-US" dirty="0">
              <a:latin typeface="Times New Roman" panose="02020603050405020304" pitchFamily="18" charset="0"/>
              <a:cs typeface="Times New Roman" panose="02020603050405020304" pitchFamily="18" charset="0"/>
            </a:endParaRPr>
          </a:p>
          <a:p>
            <a:endParaRPr lang="es-US" dirty="0">
              <a:latin typeface="Times New Roman" panose="02020603050405020304" pitchFamily="18" charset="0"/>
              <a:cs typeface="Times New Roman" panose="02020603050405020304" pitchFamily="18" charset="0"/>
            </a:endParaRPr>
          </a:p>
        </p:txBody>
      </p:sp>
      <p:sp>
        <p:nvSpPr>
          <p:cNvPr id="6" name="Flecha: hacia abajo 5">
            <a:extLst>
              <a:ext uri="{FF2B5EF4-FFF2-40B4-BE49-F238E27FC236}">
                <a16:creationId xmlns:a16="http://schemas.microsoft.com/office/drawing/2014/main" id="{CF39BA93-DD1F-A083-972A-2BF29A087CA3}"/>
              </a:ext>
            </a:extLst>
          </p:cNvPr>
          <p:cNvSpPr/>
          <p:nvPr/>
        </p:nvSpPr>
        <p:spPr>
          <a:xfrm>
            <a:off x="5260259" y="1729834"/>
            <a:ext cx="102747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10" name="Rectángulo 9">
            <a:extLst>
              <a:ext uri="{FF2B5EF4-FFF2-40B4-BE49-F238E27FC236}">
                <a16:creationId xmlns:a16="http://schemas.microsoft.com/office/drawing/2014/main" id="{CDF02EFD-BCA3-6360-1629-A228AE44026C}"/>
              </a:ext>
            </a:extLst>
          </p:cNvPr>
          <p:cNvSpPr/>
          <p:nvPr/>
        </p:nvSpPr>
        <p:spPr>
          <a:xfrm>
            <a:off x="115285" y="4010910"/>
            <a:ext cx="3984766" cy="1592832"/>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dirty="0">
              <a:solidFill>
                <a:schemeClr val="tx1"/>
              </a:solidFill>
              <a:latin typeface="Times New Roman" panose="02020603050405020304" pitchFamily="18" charset="0"/>
              <a:cs typeface="Times New Roman" panose="02020603050405020304" pitchFamily="18" charset="0"/>
            </a:endParaRPr>
          </a:p>
          <a:p>
            <a:pPr algn="just"/>
            <a:r>
              <a:rPr lang="es-ES" dirty="0">
                <a:solidFill>
                  <a:schemeClr val="tx1"/>
                </a:solidFill>
                <a:latin typeface="Times New Roman" panose="02020603050405020304" pitchFamily="18" charset="0"/>
                <a:cs typeface="Times New Roman" panose="02020603050405020304" pitchFamily="18" charset="0"/>
              </a:rPr>
              <a:t>En ambos contextos se deben prever los riesgos, dentro de las acciones para fomentar la cultural democrática y el diálogo intercultural</a:t>
            </a:r>
            <a:endParaRPr lang="es-US" dirty="0">
              <a:solidFill>
                <a:schemeClr val="tx1"/>
              </a:solidFill>
              <a:latin typeface="Times New Roman" panose="02020603050405020304" pitchFamily="18" charset="0"/>
              <a:cs typeface="Times New Roman" panose="02020603050405020304" pitchFamily="18" charset="0"/>
            </a:endParaRPr>
          </a:p>
          <a:p>
            <a:pPr algn="ctr"/>
            <a:endParaRPr lang="es-US" dirty="0">
              <a:solidFill>
                <a:schemeClr val="tx1"/>
              </a:solidFill>
              <a:latin typeface="Times New Roman" panose="02020603050405020304" pitchFamily="18" charset="0"/>
              <a:cs typeface="Times New Roman" panose="02020603050405020304" pitchFamily="18" charset="0"/>
            </a:endParaRPr>
          </a:p>
        </p:txBody>
      </p:sp>
      <p:sp>
        <p:nvSpPr>
          <p:cNvPr id="14" name="Rectángulo 13">
            <a:extLst>
              <a:ext uri="{FF2B5EF4-FFF2-40B4-BE49-F238E27FC236}">
                <a16:creationId xmlns:a16="http://schemas.microsoft.com/office/drawing/2014/main" id="{7034CC2B-97B3-8382-2311-58332A58F4A7}"/>
              </a:ext>
            </a:extLst>
          </p:cNvPr>
          <p:cNvSpPr/>
          <p:nvPr/>
        </p:nvSpPr>
        <p:spPr>
          <a:xfrm>
            <a:off x="7477431" y="5688393"/>
            <a:ext cx="3896277" cy="1090947"/>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dirty="0">
                <a:solidFill>
                  <a:schemeClr val="tx1"/>
                </a:solidFill>
                <a:latin typeface="Times New Roman" panose="02020603050405020304" pitchFamily="18" charset="0"/>
                <a:cs typeface="Times New Roman" panose="02020603050405020304" pitchFamily="18" charset="0"/>
              </a:rPr>
              <a:t>Esto puede derivar en medidas autoritarias (ej. censura, vigilancia masiva) que debilitan la democracia. </a:t>
            </a:r>
            <a:endParaRPr lang="es-US" dirty="0">
              <a:solidFill>
                <a:schemeClr val="tx1"/>
              </a:solidFill>
              <a:latin typeface="Times New Roman" panose="02020603050405020304" pitchFamily="18" charset="0"/>
              <a:cs typeface="Times New Roman" panose="02020603050405020304" pitchFamily="18" charset="0"/>
            </a:endParaRPr>
          </a:p>
        </p:txBody>
      </p:sp>
      <p:sp>
        <p:nvSpPr>
          <p:cNvPr id="9" name="Rectángulo 8">
            <a:extLst>
              <a:ext uri="{FF2B5EF4-FFF2-40B4-BE49-F238E27FC236}">
                <a16:creationId xmlns:a16="http://schemas.microsoft.com/office/drawing/2014/main" id="{57B617FE-0B3A-C4DE-71F4-64B6475E3927}"/>
              </a:ext>
            </a:extLst>
          </p:cNvPr>
          <p:cNvSpPr/>
          <p:nvPr/>
        </p:nvSpPr>
        <p:spPr>
          <a:xfrm>
            <a:off x="6665539" y="4543896"/>
            <a:ext cx="5214532" cy="611406"/>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latin typeface="Times New Roman" panose="02020603050405020304" pitchFamily="18" charset="0"/>
                <a:cs typeface="Times New Roman" panose="02020603050405020304" pitchFamily="18" charset="0"/>
              </a:rPr>
              <a:t>SOBRERREACCIÓN CONTRA EL POPULISMO </a:t>
            </a:r>
            <a:endParaRPr lang="es-US" b="1" dirty="0">
              <a:solidFill>
                <a:schemeClr val="tx1"/>
              </a:solidFill>
              <a:latin typeface="Times New Roman" panose="02020603050405020304" pitchFamily="18" charset="0"/>
              <a:cs typeface="Times New Roman" panose="02020603050405020304" pitchFamily="18" charset="0"/>
            </a:endParaRPr>
          </a:p>
        </p:txBody>
      </p:sp>
      <p:sp>
        <p:nvSpPr>
          <p:cNvPr id="11" name="Flecha: doblada hacia arriba 10">
            <a:extLst>
              <a:ext uri="{FF2B5EF4-FFF2-40B4-BE49-F238E27FC236}">
                <a16:creationId xmlns:a16="http://schemas.microsoft.com/office/drawing/2014/main" id="{BF68A350-3035-E9D4-CF21-93927EE692D1}"/>
              </a:ext>
            </a:extLst>
          </p:cNvPr>
          <p:cNvSpPr/>
          <p:nvPr/>
        </p:nvSpPr>
        <p:spPr>
          <a:xfrm flipV="1">
            <a:off x="9333267" y="2750255"/>
            <a:ext cx="931609" cy="1592830"/>
          </a:xfrm>
          <a:prstGeom prst="bentUpArrow">
            <a:avLst/>
          </a:prstGeom>
          <a:ln>
            <a:noFill/>
          </a:ln>
          <a:effectLst>
            <a:innerShdw blurRad="63500" dist="50800" dir="16200000">
              <a:prstClr val="black">
                <a:alpha val="50000"/>
              </a:prstClr>
            </a:innerShdw>
          </a:effectLst>
          <a:scene3d>
            <a:camera prst="orthographicFront">
              <a:rot lat="0" lon="0" rev="0"/>
            </a:camera>
            <a:lightRig rig="contrasting" dir="t">
              <a:rot lat="0" lon="0" rev="7800000"/>
            </a:lightRig>
          </a:scene3d>
          <a:sp3d>
            <a:bevelT w="139700" h="139700"/>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s-US"/>
          </a:p>
        </p:txBody>
      </p:sp>
      <p:sp>
        <p:nvSpPr>
          <p:cNvPr id="15" name="Flecha: doblada hacia arriba 14">
            <a:extLst>
              <a:ext uri="{FF2B5EF4-FFF2-40B4-BE49-F238E27FC236}">
                <a16:creationId xmlns:a16="http://schemas.microsoft.com/office/drawing/2014/main" id="{3D2ED7DF-9BD1-8E3D-3C2B-B0C3B6607B64}"/>
              </a:ext>
            </a:extLst>
          </p:cNvPr>
          <p:cNvSpPr/>
          <p:nvPr/>
        </p:nvSpPr>
        <p:spPr>
          <a:xfrm flipH="1" flipV="1">
            <a:off x="1425922" y="2716589"/>
            <a:ext cx="1007319" cy="1187559"/>
          </a:xfrm>
          <a:prstGeom prst="bentUpArrow">
            <a:avLst/>
          </a:prstGeom>
          <a:ln>
            <a:noFill/>
          </a:ln>
          <a:effectLst>
            <a:innerShdw blurRad="63500" dist="50800" dir="16200000">
              <a:prstClr val="black">
                <a:alpha val="50000"/>
              </a:prstClr>
            </a:innerShdw>
          </a:effectLst>
          <a:scene3d>
            <a:camera prst="orthographicFront">
              <a:rot lat="0" lon="0" rev="0"/>
            </a:camera>
            <a:lightRig rig="contrasting" dir="t">
              <a:rot lat="0" lon="0" rev="7800000"/>
            </a:lightRig>
          </a:scene3d>
          <a:sp3d>
            <a:bevelT w="139700" h="139700"/>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s-US"/>
          </a:p>
        </p:txBody>
      </p:sp>
      <p:sp>
        <p:nvSpPr>
          <p:cNvPr id="17" name="Flecha: hacia abajo 16">
            <a:extLst>
              <a:ext uri="{FF2B5EF4-FFF2-40B4-BE49-F238E27FC236}">
                <a16:creationId xmlns:a16="http://schemas.microsoft.com/office/drawing/2014/main" id="{46F80D02-D484-48D2-C67B-92FCC57B88C3}"/>
              </a:ext>
            </a:extLst>
          </p:cNvPr>
          <p:cNvSpPr/>
          <p:nvPr/>
        </p:nvSpPr>
        <p:spPr>
          <a:xfrm rot="16200000">
            <a:off x="5042315" y="3678830"/>
            <a:ext cx="695953" cy="2256991"/>
          </a:xfrm>
          <a:prstGeom prst="downArrow">
            <a:avLst/>
          </a:prstGeom>
          <a:ln>
            <a:noFill/>
          </a:ln>
          <a:effectLst/>
          <a:scene3d>
            <a:camera prst="orthographicFront">
              <a:rot lat="0" lon="0" rev="0"/>
            </a:camera>
            <a:lightRig rig="contrasting" dir="t">
              <a:rot lat="0" lon="0" rev="7800000"/>
            </a:lightRig>
          </a:scene3d>
          <a:sp3d>
            <a:bevelT w="139700" h="139700"/>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s-US"/>
          </a:p>
        </p:txBody>
      </p:sp>
      <p:sp>
        <p:nvSpPr>
          <p:cNvPr id="4" name="Flecha: hacia abajo 3">
            <a:extLst>
              <a:ext uri="{FF2B5EF4-FFF2-40B4-BE49-F238E27FC236}">
                <a16:creationId xmlns:a16="http://schemas.microsoft.com/office/drawing/2014/main" id="{DFABD385-0F50-D3B7-C6AE-C7BF2F0F26E4}"/>
              </a:ext>
            </a:extLst>
          </p:cNvPr>
          <p:cNvSpPr/>
          <p:nvPr/>
        </p:nvSpPr>
        <p:spPr>
          <a:xfrm>
            <a:off x="9085003" y="5217454"/>
            <a:ext cx="496528" cy="408787"/>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Tree>
    <p:extLst>
      <p:ext uri="{BB962C8B-B14F-4D97-AF65-F5344CB8AC3E}">
        <p14:creationId xmlns:p14="http://schemas.microsoft.com/office/powerpoint/2010/main" val="2252395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8A340-80F9-F592-EC70-ACC9F510ACD8}"/>
            </a:ext>
          </a:extLst>
        </p:cNvPr>
        <p:cNvGrpSpPr/>
        <p:nvPr/>
      </p:nvGrpSpPr>
      <p:grpSpPr>
        <a:xfrm>
          <a:off x="0" y="0"/>
          <a:ext cx="0" cy="0"/>
          <a:chOff x="0" y="0"/>
          <a:chExt cx="0" cy="0"/>
        </a:xfrm>
      </p:grpSpPr>
      <p:sp>
        <p:nvSpPr>
          <p:cNvPr id="3" name="Flecha: hacia abajo 2">
            <a:extLst>
              <a:ext uri="{FF2B5EF4-FFF2-40B4-BE49-F238E27FC236}">
                <a16:creationId xmlns:a16="http://schemas.microsoft.com/office/drawing/2014/main" id="{6A18A736-54EB-E88A-C562-1B0E95AC7C50}"/>
              </a:ext>
            </a:extLst>
          </p:cNvPr>
          <p:cNvSpPr/>
          <p:nvPr/>
        </p:nvSpPr>
        <p:spPr>
          <a:xfrm>
            <a:off x="5033855" y="1318624"/>
            <a:ext cx="2099187"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5" name="Rectángulo 4">
            <a:extLst>
              <a:ext uri="{FF2B5EF4-FFF2-40B4-BE49-F238E27FC236}">
                <a16:creationId xmlns:a16="http://schemas.microsoft.com/office/drawing/2014/main" id="{AB21AAC3-719B-13DF-1FC6-FFE4C74F2A57}"/>
              </a:ext>
            </a:extLst>
          </p:cNvPr>
          <p:cNvSpPr/>
          <p:nvPr/>
        </p:nvSpPr>
        <p:spPr>
          <a:xfrm>
            <a:off x="75304" y="2032813"/>
            <a:ext cx="12016291" cy="4669201"/>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rtlCol="0" anchor="ctr"/>
          <a:lstStyle/>
          <a:p>
            <a:pPr marL="285750" lvl="0" indent="-285750" algn="just">
              <a:buFont typeface="Wingdings" panose="05000000000000000000" pitchFamily="2" charset="2"/>
              <a:buChar char="Ø"/>
            </a:pPr>
            <a:endParaRPr lang="es-MX" sz="1900"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1900" dirty="0">
                <a:solidFill>
                  <a:schemeClr val="tx1"/>
                </a:solidFill>
                <a:latin typeface="Times New Roman" panose="02020603050405020304" pitchFamily="18" charset="0"/>
                <a:cs typeface="Times New Roman" panose="02020603050405020304" pitchFamily="18" charset="0"/>
              </a:rPr>
              <a:t>Propone un </a:t>
            </a:r>
            <a:r>
              <a:rPr lang="es-MX" sz="1900" b="1" i="1" u="sng" dirty="0">
                <a:solidFill>
                  <a:schemeClr val="tx1"/>
                </a:solidFill>
                <a:latin typeface="Times New Roman" panose="02020603050405020304" pitchFamily="18" charset="0"/>
                <a:cs typeface="Times New Roman" panose="02020603050405020304" pitchFamily="18" charset="0"/>
              </a:rPr>
              <a:t>“populismo de izquierda” que contribuya al dialogo democrático</a:t>
            </a:r>
            <a:r>
              <a:rPr lang="es-MX" sz="1900" dirty="0">
                <a:solidFill>
                  <a:schemeClr val="tx1"/>
                </a:solidFill>
                <a:latin typeface="Times New Roman" panose="02020603050405020304" pitchFamily="18" charset="0"/>
                <a:cs typeface="Times New Roman" panose="02020603050405020304" pitchFamily="18" charset="0"/>
              </a:rPr>
              <a:t> del conflicto social (Mouffe, 1993; 2018).</a:t>
            </a:r>
            <a:endParaRPr lang="es-US" sz="1900"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1900" b="1" i="1" u="sng" dirty="0">
                <a:solidFill>
                  <a:schemeClr val="tx1"/>
                </a:solidFill>
                <a:latin typeface="Times New Roman" panose="02020603050405020304" pitchFamily="18" charset="0"/>
                <a:cs typeface="Times New Roman" panose="02020603050405020304" pitchFamily="18" charset="0"/>
              </a:rPr>
              <a:t>Recuperar la democracia con el fin de profundizarla y ampliarla</a:t>
            </a:r>
            <a:r>
              <a:rPr lang="es-MX" sz="1900" b="1" i="1" dirty="0">
                <a:solidFill>
                  <a:schemeClr val="tx1"/>
                </a:solidFill>
                <a:latin typeface="Times New Roman" panose="02020603050405020304" pitchFamily="18" charset="0"/>
                <a:cs typeface="Times New Roman" panose="02020603050405020304" pitchFamily="18" charset="0"/>
              </a:rPr>
              <a:t> </a:t>
            </a:r>
            <a:r>
              <a:rPr lang="es-MX" sz="1900" dirty="0">
                <a:solidFill>
                  <a:schemeClr val="tx1"/>
                </a:solidFill>
                <a:latin typeface="Times New Roman" panose="02020603050405020304" pitchFamily="18" charset="0"/>
                <a:cs typeface="Times New Roman" panose="02020603050405020304" pitchFamily="18" charset="0"/>
              </a:rPr>
              <a:t>(Mouffe, 1993; 2018).</a:t>
            </a:r>
            <a:endParaRPr lang="es-US" sz="1900"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1900" dirty="0">
                <a:solidFill>
                  <a:schemeClr val="tx1"/>
                </a:solidFill>
                <a:latin typeface="Times New Roman" panose="02020603050405020304" pitchFamily="18" charset="0"/>
                <a:cs typeface="Times New Roman" panose="02020603050405020304" pitchFamily="18" charset="0"/>
              </a:rPr>
              <a:t>La </a:t>
            </a:r>
            <a:r>
              <a:rPr lang="es-MX" sz="1900" b="1" i="1" dirty="0">
                <a:solidFill>
                  <a:schemeClr val="tx1"/>
                </a:solidFill>
                <a:latin typeface="Times New Roman" panose="02020603050405020304" pitchFamily="18" charset="0"/>
                <a:cs typeface="Times New Roman" panose="02020603050405020304" pitchFamily="18" charset="0"/>
              </a:rPr>
              <a:t>lucha contra la extrema derecha no debe suprimir el anta</a:t>
            </a:r>
            <a:r>
              <a:rPr lang="es-MX" sz="1900" dirty="0">
                <a:solidFill>
                  <a:schemeClr val="tx1"/>
                </a:solidFill>
                <a:latin typeface="Times New Roman" panose="02020603050405020304" pitchFamily="18" charset="0"/>
                <a:cs typeface="Times New Roman" panose="02020603050405020304" pitchFamily="18" charset="0"/>
              </a:rPr>
              <a:t>gonismo, sino institucionalizarlo (Mouffe, 1993; 2018). </a:t>
            </a:r>
            <a:endParaRPr lang="es-US" sz="1900"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1900" dirty="0">
                <a:solidFill>
                  <a:schemeClr val="tx1"/>
                </a:solidFill>
                <a:latin typeface="Times New Roman" panose="02020603050405020304" pitchFamily="18" charset="0"/>
                <a:cs typeface="Times New Roman" panose="02020603050405020304" pitchFamily="18" charset="0"/>
              </a:rPr>
              <a:t>Permite analizar </a:t>
            </a:r>
            <a:r>
              <a:rPr lang="es-MX" sz="1900" b="1" i="1" dirty="0">
                <a:solidFill>
                  <a:schemeClr val="tx1"/>
                </a:solidFill>
                <a:latin typeface="Times New Roman" panose="02020603050405020304" pitchFamily="18" charset="0"/>
                <a:cs typeface="Times New Roman" panose="02020603050405020304" pitchFamily="18" charset="0"/>
              </a:rPr>
              <a:t>cómo los programas de cooperación europea </a:t>
            </a:r>
            <a:r>
              <a:rPr lang="es-MX" sz="1900" dirty="0">
                <a:solidFill>
                  <a:schemeClr val="tx1"/>
                </a:solidFill>
                <a:latin typeface="Times New Roman" panose="02020603050405020304" pitchFamily="18" charset="0"/>
                <a:cs typeface="Times New Roman" panose="02020603050405020304" pitchFamily="18" charset="0"/>
              </a:rPr>
              <a:t>(ejemplo el apoyo a la “buena gobernanza”)</a:t>
            </a:r>
            <a:r>
              <a:rPr lang="es-MX" sz="1900" b="1" i="1" dirty="0">
                <a:solidFill>
                  <a:schemeClr val="tx1"/>
                </a:solidFill>
                <a:latin typeface="Times New Roman" panose="02020603050405020304" pitchFamily="18" charset="0"/>
                <a:cs typeface="Times New Roman" panose="02020603050405020304" pitchFamily="18" charset="0"/>
              </a:rPr>
              <a:t> pueden despolitizar conflictos sociales</a:t>
            </a:r>
            <a:r>
              <a:rPr lang="es-MX" sz="1900" dirty="0">
                <a:solidFill>
                  <a:schemeClr val="tx1"/>
                </a:solidFill>
                <a:latin typeface="Times New Roman" panose="02020603050405020304" pitchFamily="18" charset="0"/>
                <a:cs typeface="Times New Roman" panose="02020603050405020304" pitchFamily="18" charset="0"/>
              </a:rPr>
              <a:t> y </a:t>
            </a:r>
            <a:r>
              <a:rPr lang="es-MX" sz="1900" b="1" i="1" dirty="0">
                <a:solidFill>
                  <a:schemeClr val="tx1"/>
                </a:solidFill>
                <a:latin typeface="Times New Roman" panose="02020603050405020304" pitchFamily="18" charset="0"/>
                <a:cs typeface="Times New Roman" panose="02020603050405020304" pitchFamily="18" charset="0"/>
              </a:rPr>
              <a:t>debilitar movimientos populares</a:t>
            </a:r>
            <a:r>
              <a:rPr lang="es-MX" sz="1900" dirty="0">
                <a:solidFill>
                  <a:schemeClr val="tx1"/>
                </a:solidFill>
                <a:latin typeface="Times New Roman" panose="02020603050405020304" pitchFamily="18" charset="0"/>
                <a:cs typeface="Times New Roman" panose="02020603050405020304" pitchFamily="18" charset="0"/>
              </a:rPr>
              <a:t>, abriendo </a:t>
            </a:r>
            <a:r>
              <a:rPr lang="es-MX" sz="1900" b="1" i="1" dirty="0">
                <a:solidFill>
                  <a:schemeClr val="tx1"/>
                </a:solidFill>
                <a:latin typeface="Times New Roman" panose="02020603050405020304" pitchFamily="18" charset="0"/>
                <a:cs typeface="Times New Roman" panose="02020603050405020304" pitchFamily="18" charset="0"/>
              </a:rPr>
              <a:t>espacio a la extrema derecha</a:t>
            </a:r>
            <a:r>
              <a:rPr lang="es-MX" sz="1900" dirty="0">
                <a:solidFill>
                  <a:schemeClr val="tx1"/>
                </a:solidFill>
                <a:latin typeface="Times New Roman" panose="02020603050405020304" pitchFamily="18" charset="0"/>
                <a:cs typeface="Times New Roman" panose="02020603050405020304" pitchFamily="18" charset="0"/>
              </a:rPr>
              <a:t> (Mouffe, 1993; 2018).</a:t>
            </a:r>
            <a:endParaRPr lang="es-US" sz="1900"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1900" dirty="0">
                <a:solidFill>
                  <a:schemeClr val="tx1"/>
                </a:solidFill>
                <a:latin typeface="Times New Roman" panose="02020603050405020304" pitchFamily="18" charset="0"/>
                <a:cs typeface="Times New Roman" panose="02020603050405020304" pitchFamily="18" charset="0"/>
              </a:rPr>
              <a:t>Idea central: </a:t>
            </a:r>
            <a:r>
              <a:rPr lang="es-MX" sz="1900" b="1" i="1" u="sng" dirty="0">
                <a:solidFill>
                  <a:schemeClr val="tx1"/>
                </a:solidFill>
                <a:latin typeface="Times New Roman" panose="02020603050405020304" pitchFamily="18" charset="0"/>
                <a:cs typeface="Times New Roman" panose="02020603050405020304" pitchFamily="18" charset="0"/>
              </a:rPr>
              <a:t>"Si el populismo de derecha excluye, el de izquierda incluye“.</a:t>
            </a:r>
          </a:p>
          <a:p>
            <a:pPr marL="285750" lvl="0" indent="-285750" algn="just">
              <a:buFont typeface="Wingdings" panose="05000000000000000000" pitchFamily="2" charset="2"/>
              <a:buChar char="Ø"/>
            </a:pPr>
            <a:r>
              <a:rPr lang="es-ES" sz="1900" dirty="0">
                <a:solidFill>
                  <a:schemeClr val="tx1"/>
                </a:solidFill>
                <a:latin typeface="Times New Roman" panose="02020603050405020304" pitchFamily="18" charset="0"/>
                <a:cs typeface="Times New Roman" panose="02020603050405020304" pitchFamily="18" charset="0"/>
              </a:rPr>
              <a:t>La UE,</a:t>
            </a:r>
            <a:r>
              <a:rPr lang="es-ES" sz="1900" b="1" dirty="0">
                <a:solidFill>
                  <a:schemeClr val="tx1"/>
                </a:solidFill>
                <a:latin typeface="Times New Roman" panose="02020603050405020304" pitchFamily="18" charset="0"/>
                <a:cs typeface="Times New Roman" panose="02020603050405020304" pitchFamily="18" charset="0"/>
              </a:rPr>
              <a:t> al promover una “identidad europea” abstracta y tecnocrática</a:t>
            </a:r>
            <a:r>
              <a:rPr lang="es-ES" sz="1900" dirty="0">
                <a:solidFill>
                  <a:schemeClr val="tx1"/>
                </a:solidFill>
                <a:latin typeface="Times New Roman" panose="02020603050405020304" pitchFamily="18" charset="0"/>
                <a:cs typeface="Times New Roman" panose="02020603050405020304" pitchFamily="18" charset="0"/>
              </a:rPr>
              <a:t>, contribuye a </a:t>
            </a:r>
            <a:r>
              <a:rPr lang="es-ES" sz="1900" b="1" i="1" dirty="0">
                <a:solidFill>
                  <a:schemeClr val="tx1"/>
                </a:solidFill>
                <a:latin typeface="Times New Roman" panose="02020603050405020304" pitchFamily="18" charset="0"/>
                <a:cs typeface="Times New Roman" panose="02020603050405020304" pitchFamily="18" charset="0"/>
              </a:rPr>
              <a:t>fomentar un vacío cultural</a:t>
            </a:r>
            <a:r>
              <a:rPr lang="es-ES" sz="1900" dirty="0">
                <a:solidFill>
                  <a:schemeClr val="tx1"/>
                </a:solidFill>
                <a:latin typeface="Times New Roman" panose="02020603050405020304" pitchFamily="18" charset="0"/>
                <a:cs typeface="Times New Roman" panose="02020603050405020304" pitchFamily="18" charset="0"/>
              </a:rPr>
              <a:t>, </a:t>
            </a:r>
            <a:r>
              <a:rPr lang="es-ES" sz="1900" b="1" i="1" dirty="0">
                <a:solidFill>
                  <a:schemeClr val="tx1"/>
                </a:solidFill>
                <a:latin typeface="Times New Roman" panose="02020603050405020304" pitchFamily="18" charset="0"/>
                <a:cs typeface="Times New Roman" panose="02020603050405020304" pitchFamily="18" charset="0"/>
              </a:rPr>
              <a:t>aprovechado por los populismos de extrema derecha</a:t>
            </a:r>
            <a:r>
              <a:rPr lang="es-ES" sz="1900" dirty="0">
                <a:solidFill>
                  <a:schemeClr val="tx1"/>
                </a:solidFill>
                <a:latin typeface="Times New Roman" panose="02020603050405020304" pitchFamily="18" charset="0"/>
                <a:cs typeface="Times New Roman" panose="02020603050405020304" pitchFamily="18" charset="0"/>
              </a:rPr>
              <a:t> (Fieschi, 2019).</a:t>
            </a:r>
            <a:endParaRPr lang="es-US" sz="1900"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ES" sz="1900" dirty="0">
                <a:solidFill>
                  <a:schemeClr val="tx1"/>
                </a:solidFill>
                <a:latin typeface="Times New Roman" panose="02020603050405020304" pitchFamily="18" charset="0"/>
                <a:cs typeface="Times New Roman" panose="02020603050405020304" pitchFamily="18" charset="0"/>
              </a:rPr>
              <a:t>Por tanto, la </a:t>
            </a:r>
            <a:r>
              <a:rPr lang="es-ES" sz="1900" b="1" i="1" dirty="0">
                <a:solidFill>
                  <a:schemeClr val="tx1"/>
                </a:solidFill>
                <a:latin typeface="Times New Roman" panose="02020603050405020304" pitchFamily="18" charset="0"/>
                <a:cs typeface="Times New Roman" panose="02020603050405020304" pitchFamily="18" charset="0"/>
              </a:rPr>
              <a:t>“lucha contra el populismo” de la UE</a:t>
            </a:r>
            <a:r>
              <a:rPr lang="es-ES" sz="1900" dirty="0">
                <a:solidFill>
                  <a:schemeClr val="tx1"/>
                </a:solidFill>
                <a:latin typeface="Times New Roman" panose="02020603050405020304" pitchFamily="18" charset="0"/>
                <a:cs typeface="Times New Roman" panose="02020603050405020304" pitchFamily="18" charset="0"/>
              </a:rPr>
              <a:t> se traduce en </a:t>
            </a:r>
            <a:r>
              <a:rPr lang="es-ES" sz="1900" b="1" i="1" dirty="0">
                <a:solidFill>
                  <a:schemeClr val="tx1"/>
                </a:solidFill>
                <a:latin typeface="Times New Roman" panose="02020603050405020304" pitchFamily="18" charset="0"/>
                <a:cs typeface="Times New Roman" panose="02020603050405020304" pitchFamily="18" charset="0"/>
              </a:rPr>
              <a:t>apoyo a élites tecnocráticas locales</a:t>
            </a:r>
            <a:r>
              <a:rPr lang="es-ES" sz="1900" dirty="0">
                <a:solidFill>
                  <a:schemeClr val="tx1"/>
                </a:solidFill>
                <a:latin typeface="Times New Roman" panose="02020603050405020304" pitchFamily="18" charset="0"/>
                <a:cs typeface="Times New Roman" panose="02020603050405020304" pitchFamily="18" charset="0"/>
              </a:rPr>
              <a:t>, lo que </a:t>
            </a:r>
            <a:r>
              <a:rPr lang="es-ES" sz="1900" b="1" i="1" u="sng" dirty="0">
                <a:solidFill>
                  <a:schemeClr val="tx1"/>
                </a:solidFill>
                <a:latin typeface="Times New Roman" panose="02020603050405020304" pitchFamily="18" charset="0"/>
                <a:cs typeface="Times New Roman" panose="02020603050405020304" pitchFamily="18" charset="0"/>
              </a:rPr>
              <a:t>profundiza la brecha intercultural y fomentar reacciones autoritarias</a:t>
            </a:r>
            <a:r>
              <a:rPr lang="es-ES" sz="1900" b="1" i="1" dirty="0">
                <a:solidFill>
                  <a:schemeClr val="tx1"/>
                </a:solidFill>
                <a:latin typeface="Times New Roman" panose="02020603050405020304" pitchFamily="18" charset="0"/>
                <a:cs typeface="Times New Roman" panose="02020603050405020304" pitchFamily="18" charset="0"/>
              </a:rPr>
              <a:t> </a:t>
            </a:r>
            <a:r>
              <a:rPr lang="es-ES" sz="1900" dirty="0">
                <a:solidFill>
                  <a:schemeClr val="tx1"/>
                </a:solidFill>
                <a:latin typeface="Times New Roman" panose="02020603050405020304" pitchFamily="18" charset="0"/>
                <a:cs typeface="Times New Roman" panose="02020603050405020304" pitchFamily="18" charset="0"/>
              </a:rPr>
              <a:t>(Fieschi, 2019).</a:t>
            </a:r>
            <a:endParaRPr lang="es-US" sz="1900"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ES" sz="1900" dirty="0">
                <a:solidFill>
                  <a:schemeClr val="tx1"/>
                </a:solidFill>
                <a:latin typeface="Times New Roman" panose="02020603050405020304" pitchFamily="18" charset="0"/>
                <a:cs typeface="Times New Roman" panose="02020603050405020304" pitchFamily="18" charset="0"/>
              </a:rPr>
              <a:t>Estudia el </a:t>
            </a:r>
            <a:r>
              <a:rPr lang="es-ES" sz="1900" b="1" i="1" dirty="0">
                <a:solidFill>
                  <a:schemeClr val="tx1"/>
                </a:solidFill>
                <a:latin typeface="Times New Roman" panose="02020603050405020304" pitchFamily="18" charset="0"/>
                <a:cs typeface="Times New Roman" panose="02020603050405020304" pitchFamily="18" charset="0"/>
              </a:rPr>
              <a:t>discurso de la extrema derecha y sus estrategias de exclusión</a:t>
            </a:r>
            <a:r>
              <a:rPr lang="es-ES" sz="1900" dirty="0">
                <a:solidFill>
                  <a:schemeClr val="tx1"/>
                </a:solidFill>
                <a:latin typeface="Times New Roman" panose="02020603050405020304" pitchFamily="18" charset="0"/>
                <a:cs typeface="Times New Roman" panose="02020603050405020304" pitchFamily="18" charset="0"/>
              </a:rPr>
              <a:t> (Wodak, 2015).</a:t>
            </a:r>
            <a:endParaRPr lang="es-US" sz="1900"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ES" sz="1900" dirty="0">
                <a:solidFill>
                  <a:schemeClr val="tx1"/>
                </a:solidFill>
                <a:latin typeface="Times New Roman" panose="02020603050405020304" pitchFamily="18" charset="0"/>
                <a:cs typeface="Times New Roman" panose="02020603050405020304" pitchFamily="18" charset="0"/>
              </a:rPr>
              <a:t>Muestra que las </a:t>
            </a:r>
            <a:r>
              <a:rPr lang="es-ES" sz="1900" b="1" i="1" dirty="0">
                <a:solidFill>
                  <a:schemeClr val="tx1"/>
                </a:solidFill>
                <a:latin typeface="Times New Roman" panose="02020603050405020304" pitchFamily="18" charset="0"/>
                <a:cs typeface="Times New Roman" panose="02020603050405020304" pitchFamily="18" charset="0"/>
              </a:rPr>
              <a:t>políticas de la UE contra el “discurso de odio” </a:t>
            </a:r>
            <a:r>
              <a:rPr lang="es-ES" sz="1900" dirty="0">
                <a:solidFill>
                  <a:schemeClr val="tx1"/>
                </a:solidFill>
                <a:latin typeface="Times New Roman" panose="02020603050405020304" pitchFamily="18" charset="0"/>
                <a:cs typeface="Times New Roman" panose="02020603050405020304" pitchFamily="18" charset="0"/>
              </a:rPr>
              <a:t>pueden ser efectivas, pero también </a:t>
            </a:r>
            <a:r>
              <a:rPr lang="es-ES" sz="1900" b="1" i="1" dirty="0">
                <a:solidFill>
                  <a:schemeClr val="tx1"/>
                </a:solidFill>
                <a:latin typeface="Times New Roman" panose="02020603050405020304" pitchFamily="18" charset="0"/>
                <a:cs typeface="Times New Roman" panose="02020603050405020304" pitchFamily="18" charset="0"/>
              </a:rPr>
              <a:t>pueden ser instrumentalizadas para silenciar críticas legítimas al neoliberalismo o al racismo estructural</a:t>
            </a:r>
            <a:r>
              <a:rPr lang="es-ES" sz="1900" dirty="0">
                <a:solidFill>
                  <a:schemeClr val="tx1"/>
                </a:solidFill>
                <a:latin typeface="Times New Roman" panose="02020603050405020304" pitchFamily="18" charset="0"/>
                <a:cs typeface="Times New Roman" panose="02020603050405020304" pitchFamily="18" charset="0"/>
              </a:rPr>
              <a:t> (Wodak, 2015).</a:t>
            </a:r>
            <a:endParaRPr lang="es-US" sz="1900" dirty="0">
              <a:solidFill>
                <a:schemeClr val="tx1"/>
              </a:solidFill>
              <a:latin typeface="Times New Roman" panose="02020603050405020304" pitchFamily="18" charset="0"/>
              <a:cs typeface="Times New Roman" panose="02020603050405020304" pitchFamily="18" charset="0"/>
            </a:endParaRPr>
          </a:p>
          <a:p>
            <a:pPr lvl="0"/>
            <a:endParaRPr lang="es-US" dirty="0"/>
          </a:p>
        </p:txBody>
      </p:sp>
      <p:sp>
        <p:nvSpPr>
          <p:cNvPr id="9" name="CuadroTexto 8">
            <a:extLst>
              <a:ext uri="{FF2B5EF4-FFF2-40B4-BE49-F238E27FC236}">
                <a16:creationId xmlns:a16="http://schemas.microsoft.com/office/drawing/2014/main" id="{E690B1C7-98B2-BE9D-53D3-FA4BE8CBC61A}"/>
              </a:ext>
            </a:extLst>
          </p:cNvPr>
          <p:cNvSpPr txBox="1"/>
          <p:nvPr/>
        </p:nvSpPr>
        <p:spPr>
          <a:xfrm>
            <a:off x="1387736" y="155986"/>
            <a:ext cx="9800216" cy="1058047"/>
          </a:xfrm>
          <a:prstGeom prst="rect">
            <a:avLst/>
          </a:prstGeom>
          <a:gradFill>
            <a:gsLst>
              <a:gs pos="0">
                <a:schemeClr val="accent1">
                  <a:lumMod val="5000"/>
                  <a:lumOff val="95000"/>
                </a:schemeClr>
              </a:gs>
              <a:gs pos="8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8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a:spAutoFit/>
          </a:bodyPr>
          <a:lstStyle/>
          <a:p>
            <a:pPr marL="0" marR="0" algn="ctr">
              <a:lnSpc>
                <a:spcPct val="107000"/>
              </a:lnSpc>
              <a:spcAft>
                <a:spcPts val="800"/>
              </a:spcAft>
              <a:buNone/>
            </a:pPr>
            <a:r>
              <a:rPr lang="es-MX" sz="2000" b="1" dirty="0">
                <a:effectLst/>
                <a:latin typeface="Times New Roman" panose="02020603050405020304" pitchFamily="18" charset="0"/>
                <a:ea typeface="Calibri" panose="020F0502020204030204" pitchFamily="34" charset="0"/>
                <a:cs typeface="Times New Roman" panose="02020603050405020304" pitchFamily="18" charset="0"/>
              </a:rPr>
              <a:t>¿QUÉ PERSPETIVAS INVESTIGATIVAS HAN CONTRIBUIDO AL ESTUDIO DE LAS IMPLICACIONES SOCIOCULTURALES EN LA LUCHA CONTRA EL POPULISMO DE EXTREMA DERECHA?</a:t>
            </a:r>
            <a:endParaRPr lang="es-US"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849983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364CC-EE09-1755-C726-9F527CEEE8CC}"/>
            </a:ext>
          </a:extLst>
        </p:cNvPr>
        <p:cNvGrpSpPr/>
        <p:nvPr/>
      </p:nvGrpSpPr>
      <p:grpSpPr>
        <a:xfrm>
          <a:off x="0" y="0"/>
          <a:ext cx="0" cy="0"/>
          <a:chOff x="0" y="0"/>
          <a:chExt cx="0" cy="0"/>
        </a:xfrm>
      </p:grpSpPr>
      <p:sp>
        <p:nvSpPr>
          <p:cNvPr id="3" name="Flecha: hacia abajo 2">
            <a:extLst>
              <a:ext uri="{FF2B5EF4-FFF2-40B4-BE49-F238E27FC236}">
                <a16:creationId xmlns:a16="http://schemas.microsoft.com/office/drawing/2014/main" id="{DFC7860C-1287-BF6E-2CE3-7A41E58D2F34}"/>
              </a:ext>
            </a:extLst>
          </p:cNvPr>
          <p:cNvSpPr/>
          <p:nvPr/>
        </p:nvSpPr>
        <p:spPr>
          <a:xfrm>
            <a:off x="5033855" y="1318624"/>
            <a:ext cx="2099187"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5" name="Rectángulo 4">
            <a:extLst>
              <a:ext uri="{FF2B5EF4-FFF2-40B4-BE49-F238E27FC236}">
                <a16:creationId xmlns:a16="http://schemas.microsoft.com/office/drawing/2014/main" id="{1F28FD58-4EA4-37D6-F076-D40906E55492}"/>
              </a:ext>
            </a:extLst>
          </p:cNvPr>
          <p:cNvSpPr/>
          <p:nvPr/>
        </p:nvSpPr>
        <p:spPr>
          <a:xfrm>
            <a:off x="75304" y="2032813"/>
            <a:ext cx="12016291" cy="4669201"/>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rtlCol="0" anchor="ctr"/>
          <a:lstStyle/>
          <a:p>
            <a:pPr marL="342900" lvl="0" indent="-342900" algn="just">
              <a:buFont typeface="Wingdings" panose="05000000000000000000" pitchFamily="2" charset="2"/>
              <a:buChar char="Ø"/>
            </a:pPr>
            <a:endParaRPr lang="es-MX" sz="1900" dirty="0">
              <a:solidFill>
                <a:schemeClr val="tx1"/>
              </a:solidFill>
              <a:latin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Ø"/>
            </a:pPr>
            <a:r>
              <a:rPr lang="es-MX" sz="1900" dirty="0">
                <a:solidFill>
                  <a:schemeClr val="tx1"/>
                </a:solidFill>
                <a:latin typeface="Times New Roman" panose="02020603050405020304" pitchFamily="18" charset="0"/>
                <a:cs typeface="Times New Roman" panose="02020603050405020304" pitchFamily="18" charset="0"/>
              </a:rPr>
              <a:t>La UE impone una </a:t>
            </a:r>
            <a:r>
              <a:rPr lang="es-MX" sz="1900" b="1" i="1" dirty="0">
                <a:solidFill>
                  <a:schemeClr val="tx1"/>
                </a:solidFill>
                <a:latin typeface="Times New Roman" panose="02020603050405020304" pitchFamily="18" charset="0"/>
                <a:cs typeface="Times New Roman" panose="02020603050405020304" pitchFamily="18" charset="0"/>
              </a:rPr>
              <a:t>visión “liberal” de la democracia</a:t>
            </a:r>
            <a:r>
              <a:rPr lang="es-MX" sz="1900" dirty="0">
                <a:solidFill>
                  <a:schemeClr val="tx1"/>
                </a:solidFill>
                <a:latin typeface="Times New Roman" panose="02020603050405020304" pitchFamily="18" charset="0"/>
                <a:cs typeface="Times New Roman" panose="02020603050405020304" pitchFamily="18" charset="0"/>
              </a:rPr>
              <a:t> y no reconoce las </a:t>
            </a:r>
            <a:r>
              <a:rPr lang="es-MX" sz="1900" b="1" i="1" dirty="0">
                <a:solidFill>
                  <a:schemeClr val="tx1"/>
                </a:solidFill>
                <a:latin typeface="Times New Roman" panose="02020603050405020304" pitchFamily="18" charset="0"/>
                <a:cs typeface="Times New Roman" panose="02020603050405020304" pitchFamily="18" charset="0"/>
              </a:rPr>
              <a:t>especificidades históricas y culturales de la región latinoamericana</a:t>
            </a:r>
            <a:r>
              <a:rPr lang="es-MX" sz="1900" dirty="0">
                <a:solidFill>
                  <a:schemeClr val="tx1"/>
                </a:solidFill>
                <a:latin typeface="Times New Roman" panose="02020603050405020304" pitchFamily="18" charset="0"/>
                <a:cs typeface="Times New Roman" panose="02020603050405020304" pitchFamily="18" charset="0"/>
              </a:rPr>
              <a:t> </a:t>
            </a:r>
            <a:r>
              <a:rPr lang="es-ES" sz="1900" b="1" dirty="0">
                <a:solidFill>
                  <a:schemeClr val="tx1"/>
                </a:solidFill>
                <a:latin typeface="Times New Roman" panose="02020603050405020304" pitchFamily="18" charset="0"/>
                <a:cs typeface="Times New Roman" panose="02020603050405020304" pitchFamily="18" charset="0"/>
              </a:rPr>
              <a:t>(</a:t>
            </a:r>
            <a:r>
              <a:rPr lang="es-MX" sz="1900" dirty="0">
                <a:solidFill>
                  <a:schemeClr val="tx1"/>
                </a:solidFill>
                <a:latin typeface="Times New Roman" panose="02020603050405020304" pitchFamily="18" charset="0"/>
                <a:cs typeface="Times New Roman" panose="02020603050405020304" pitchFamily="18" charset="0"/>
              </a:rPr>
              <a:t>Panizza</a:t>
            </a:r>
            <a:r>
              <a:rPr lang="es-ES" sz="1900" b="1" dirty="0">
                <a:solidFill>
                  <a:schemeClr val="tx1"/>
                </a:solidFill>
                <a:latin typeface="Times New Roman" panose="02020603050405020304" pitchFamily="18" charset="0"/>
                <a:cs typeface="Times New Roman" panose="02020603050405020304" pitchFamily="18" charset="0"/>
              </a:rPr>
              <a:t>, 2009).</a:t>
            </a:r>
            <a:endParaRPr lang="es-US" sz="1900" dirty="0">
              <a:solidFill>
                <a:schemeClr val="tx1"/>
              </a:solidFill>
              <a:latin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Ø"/>
            </a:pPr>
            <a:r>
              <a:rPr lang="es-MX" sz="1900" b="1" i="1" dirty="0">
                <a:solidFill>
                  <a:schemeClr val="tx1"/>
                </a:solidFill>
                <a:latin typeface="Times New Roman" panose="02020603050405020304" pitchFamily="18" charset="0"/>
                <a:cs typeface="Times New Roman" panose="02020603050405020304" pitchFamily="18" charset="0"/>
              </a:rPr>
              <a:t>Populismo no es una patología</a:t>
            </a:r>
            <a:r>
              <a:rPr lang="es-MX" sz="1900" dirty="0">
                <a:solidFill>
                  <a:schemeClr val="tx1"/>
                </a:solidFill>
                <a:latin typeface="Times New Roman" panose="02020603050405020304" pitchFamily="18" charset="0"/>
                <a:cs typeface="Times New Roman" panose="02020603050405020304" pitchFamily="18" charset="0"/>
              </a:rPr>
              <a:t>, sino un s</a:t>
            </a:r>
            <a:r>
              <a:rPr lang="es-MX" sz="1900" b="1" i="1" dirty="0">
                <a:solidFill>
                  <a:schemeClr val="tx1"/>
                </a:solidFill>
                <a:latin typeface="Times New Roman" panose="02020603050405020304" pitchFamily="18" charset="0"/>
                <a:cs typeface="Times New Roman" panose="02020603050405020304" pitchFamily="18" charset="0"/>
              </a:rPr>
              <a:t>íntoma de fallas en la representación política</a:t>
            </a:r>
            <a:r>
              <a:rPr lang="es-ES" sz="1900" b="1" dirty="0">
                <a:solidFill>
                  <a:schemeClr val="tx1"/>
                </a:solidFill>
                <a:latin typeface="Times New Roman" panose="02020603050405020304" pitchFamily="18" charset="0"/>
                <a:cs typeface="Times New Roman" panose="02020603050405020304" pitchFamily="18" charset="0"/>
              </a:rPr>
              <a:t> (</a:t>
            </a:r>
            <a:r>
              <a:rPr lang="es-MX" sz="1900" dirty="0">
                <a:solidFill>
                  <a:schemeClr val="tx1"/>
                </a:solidFill>
                <a:latin typeface="Times New Roman" panose="02020603050405020304" pitchFamily="18" charset="0"/>
                <a:cs typeface="Times New Roman" panose="02020603050405020304" pitchFamily="18" charset="0"/>
              </a:rPr>
              <a:t>Panizza</a:t>
            </a:r>
            <a:r>
              <a:rPr lang="es-ES" sz="1900" b="1" dirty="0">
                <a:solidFill>
                  <a:schemeClr val="tx1"/>
                </a:solidFill>
                <a:latin typeface="Times New Roman" panose="02020603050405020304" pitchFamily="18" charset="0"/>
                <a:cs typeface="Times New Roman" panose="02020603050405020304" pitchFamily="18" charset="0"/>
              </a:rPr>
              <a:t>, 2009).</a:t>
            </a:r>
            <a:endParaRPr lang="es-US" sz="1900" dirty="0">
              <a:solidFill>
                <a:schemeClr val="tx1"/>
              </a:solidFill>
              <a:latin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Ø"/>
            </a:pPr>
            <a:r>
              <a:rPr lang="es-MX" sz="1900" dirty="0">
                <a:solidFill>
                  <a:schemeClr val="tx1"/>
                </a:solidFill>
                <a:latin typeface="Times New Roman" panose="02020603050405020304" pitchFamily="18" charset="0"/>
                <a:cs typeface="Times New Roman" panose="02020603050405020304" pitchFamily="18" charset="0"/>
              </a:rPr>
              <a:t>La </a:t>
            </a:r>
            <a:r>
              <a:rPr lang="es-MX" sz="1900" b="1" i="1" dirty="0">
                <a:solidFill>
                  <a:schemeClr val="tx1"/>
                </a:solidFill>
                <a:latin typeface="Times New Roman" panose="02020603050405020304" pitchFamily="18" charset="0"/>
                <a:cs typeface="Times New Roman" panose="02020603050405020304" pitchFamily="18" charset="0"/>
              </a:rPr>
              <a:t>“lucha contra el populismo” de la UE,</a:t>
            </a:r>
            <a:r>
              <a:rPr lang="es-MX" sz="1900" dirty="0">
                <a:solidFill>
                  <a:schemeClr val="tx1"/>
                </a:solidFill>
                <a:latin typeface="Times New Roman" panose="02020603050405020304" pitchFamily="18" charset="0"/>
                <a:cs typeface="Times New Roman" panose="02020603050405020304" pitchFamily="18" charset="0"/>
              </a:rPr>
              <a:t> debe acompañarse del </a:t>
            </a:r>
            <a:r>
              <a:rPr lang="es-MX" sz="1900" b="1" i="1" dirty="0">
                <a:solidFill>
                  <a:schemeClr val="tx1"/>
                </a:solidFill>
                <a:latin typeface="Times New Roman" panose="02020603050405020304" pitchFamily="18" charset="0"/>
                <a:cs typeface="Times New Roman" panose="02020603050405020304" pitchFamily="18" charset="0"/>
              </a:rPr>
              <a:t>fortalecimiento real de los </a:t>
            </a:r>
            <a:r>
              <a:rPr lang="es-MX" sz="1900" b="1" i="1" u="sng" dirty="0">
                <a:solidFill>
                  <a:schemeClr val="tx1"/>
                </a:solidFill>
                <a:latin typeface="Times New Roman" panose="02020603050405020304" pitchFamily="18" charset="0"/>
                <a:cs typeface="Times New Roman" panose="02020603050405020304" pitchFamily="18" charset="0"/>
              </a:rPr>
              <a:t>canales de participación ciudadana y del reconocimiento de la diversidad cultural</a:t>
            </a:r>
            <a:r>
              <a:rPr lang="es-MX" sz="1900" u="sng" dirty="0">
                <a:solidFill>
                  <a:schemeClr val="tx1"/>
                </a:solidFill>
                <a:latin typeface="Times New Roman" panose="02020603050405020304" pitchFamily="18" charset="0"/>
                <a:cs typeface="Times New Roman" panose="02020603050405020304" pitchFamily="18" charset="0"/>
              </a:rPr>
              <a:t>.</a:t>
            </a:r>
            <a:r>
              <a:rPr lang="es-ES" sz="1900" b="1" dirty="0">
                <a:solidFill>
                  <a:schemeClr val="tx1"/>
                </a:solidFill>
                <a:latin typeface="Times New Roman" panose="02020603050405020304" pitchFamily="18" charset="0"/>
                <a:cs typeface="Times New Roman" panose="02020603050405020304" pitchFamily="18" charset="0"/>
              </a:rPr>
              <a:t> (</a:t>
            </a:r>
            <a:r>
              <a:rPr lang="es-MX" sz="1900" dirty="0">
                <a:solidFill>
                  <a:schemeClr val="tx1"/>
                </a:solidFill>
                <a:latin typeface="Times New Roman" panose="02020603050405020304" pitchFamily="18" charset="0"/>
                <a:cs typeface="Times New Roman" panose="02020603050405020304" pitchFamily="18" charset="0"/>
              </a:rPr>
              <a:t>Panizza</a:t>
            </a:r>
            <a:r>
              <a:rPr lang="es-ES" sz="1900" b="1" dirty="0">
                <a:solidFill>
                  <a:schemeClr val="tx1"/>
                </a:solidFill>
                <a:latin typeface="Times New Roman" panose="02020603050405020304" pitchFamily="18" charset="0"/>
                <a:cs typeface="Times New Roman" panose="02020603050405020304" pitchFamily="18" charset="0"/>
              </a:rPr>
              <a:t>, 2009).</a:t>
            </a:r>
          </a:p>
          <a:p>
            <a:pPr marL="342900" lvl="0" indent="-342900" algn="just">
              <a:buFont typeface="Wingdings" panose="05000000000000000000" pitchFamily="2" charset="2"/>
              <a:buChar char="Ø"/>
            </a:pPr>
            <a:r>
              <a:rPr lang="es-MX" sz="1900" dirty="0">
                <a:solidFill>
                  <a:schemeClr val="tx1"/>
                </a:solidFill>
                <a:latin typeface="Times New Roman" panose="02020603050405020304" pitchFamily="18" charset="0"/>
                <a:cs typeface="Times New Roman" panose="02020603050405020304" pitchFamily="18" charset="0"/>
              </a:rPr>
              <a:t>Subraya que los </a:t>
            </a:r>
            <a:r>
              <a:rPr lang="es-MX" sz="1900" b="1" i="1" dirty="0">
                <a:solidFill>
                  <a:schemeClr val="tx1"/>
                </a:solidFill>
                <a:latin typeface="Times New Roman" panose="02020603050405020304" pitchFamily="18" charset="0"/>
                <a:cs typeface="Times New Roman" panose="02020603050405020304" pitchFamily="18" charset="0"/>
              </a:rPr>
              <a:t>programas de cooperación europea refuerzan a las elites l</a:t>
            </a:r>
            <a:r>
              <a:rPr lang="es-MX" sz="1900" i="1" dirty="0">
                <a:solidFill>
                  <a:schemeClr val="tx1"/>
                </a:solidFill>
                <a:latin typeface="Times New Roman" panose="02020603050405020304" pitchFamily="18" charset="0"/>
                <a:cs typeface="Times New Roman" panose="02020603050405020304" pitchFamily="18" charset="0"/>
              </a:rPr>
              <a:t>ocales</a:t>
            </a:r>
            <a:r>
              <a:rPr lang="es-MX" sz="1900" dirty="0">
                <a:solidFill>
                  <a:schemeClr val="tx1"/>
                </a:solidFill>
                <a:latin typeface="Times New Roman" panose="02020603050405020304" pitchFamily="18" charset="0"/>
                <a:cs typeface="Times New Roman" panose="02020603050405020304" pitchFamily="18" charset="0"/>
              </a:rPr>
              <a:t> y </a:t>
            </a:r>
            <a:r>
              <a:rPr lang="es-MX" sz="1900" b="1" i="1" dirty="0">
                <a:solidFill>
                  <a:schemeClr val="tx1"/>
                </a:solidFill>
                <a:latin typeface="Times New Roman" panose="02020603050405020304" pitchFamily="18" charset="0"/>
                <a:cs typeface="Times New Roman" panose="02020603050405020304" pitchFamily="18" charset="0"/>
              </a:rPr>
              <a:t>desconocen las lógicas políticas populares</a:t>
            </a:r>
            <a:r>
              <a:rPr lang="es-MX" sz="1900" dirty="0">
                <a:solidFill>
                  <a:schemeClr val="tx1"/>
                </a:solidFill>
                <a:latin typeface="Times New Roman" panose="02020603050405020304" pitchFamily="18" charset="0"/>
                <a:cs typeface="Times New Roman" panose="02020603050405020304" pitchFamily="18" charset="0"/>
              </a:rPr>
              <a:t> (de la Torre, 2020).</a:t>
            </a:r>
            <a:endParaRPr lang="es-US" sz="1900" dirty="0">
              <a:solidFill>
                <a:schemeClr val="tx1"/>
              </a:solidFill>
              <a:latin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Ø"/>
            </a:pPr>
            <a:r>
              <a:rPr lang="es-MX" sz="1900" dirty="0">
                <a:solidFill>
                  <a:schemeClr val="tx1"/>
                </a:solidFill>
                <a:latin typeface="Times New Roman" panose="02020603050405020304" pitchFamily="18" charset="0"/>
                <a:cs typeface="Times New Roman" panose="02020603050405020304" pitchFamily="18" charset="0"/>
              </a:rPr>
              <a:t>La UE, al </a:t>
            </a:r>
            <a:r>
              <a:rPr lang="es-MX" sz="1900" b="1" i="1" dirty="0">
                <a:solidFill>
                  <a:schemeClr val="tx1"/>
                </a:solidFill>
                <a:latin typeface="Times New Roman" panose="02020603050405020304" pitchFamily="18" charset="0"/>
                <a:cs typeface="Times New Roman" panose="02020603050405020304" pitchFamily="18" charset="0"/>
              </a:rPr>
              <a:t>financiar proyectos de “fortalecimiento institucional” </a:t>
            </a:r>
            <a:r>
              <a:rPr lang="es-MX" sz="1900" dirty="0">
                <a:solidFill>
                  <a:schemeClr val="tx1"/>
                </a:solidFill>
                <a:latin typeface="Times New Roman" panose="02020603050405020304" pitchFamily="18" charset="0"/>
                <a:cs typeface="Times New Roman" panose="02020603050405020304" pitchFamily="18" charset="0"/>
              </a:rPr>
              <a:t>sin considerar el </a:t>
            </a:r>
            <a:r>
              <a:rPr lang="es-MX" sz="1900" b="1" i="1" dirty="0">
                <a:solidFill>
                  <a:schemeClr val="tx1"/>
                </a:solidFill>
                <a:latin typeface="Times New Roman" panose="02020603050405020304" pitchFamily="18" charset="0"/>
                <a:cs typeface="Times New Roman" panose="02020603050405020304" pitchFamily="18" charset="0"/>
              </a:rPr>
              <a:t>contexto cultural, </a:t>
            </a:r>
            <a:r>
              <a:rPr lang="es-MX" sz="1900" b="1" dirty="0">
                <a:solidFill>
                  <a:schemeClr val="tx1"/>
                </a:solidFill>
                <a:latin typeface="Times New Roman" panose="02020603050405020304" pitchFamily="18" charset="0"/>
                <a:cs typeface="Times New Roman" panose="02020603050405020304" pitchFamily="18" charset="0"/>
              </a:rPr>
              <a:t>incide en la canalización de la extrema derecha</a:t>
            </a:r>
            <a:r>
              <a:rPr lang="es-MX" sz="1900" dirty="0">
                <a:solidFill>
                  <a:schemeClr val="tx1"/>
                </a:solidFill>
                <a:latin typeface="Times New Roman" panose="02020603050405020304" pitchFamily="18" charset="0"/>
                <a:cs typeface="Times New Roman" panose="02020603050405020304" pitchFamily="18" charset="0"/>
              </a:rPr>
              <a:t> ( de la Torre, 2020).</a:t>
            </a:r>
            <a:endParaRPr lang="es-US" sz="1900" dirty="0">
              <a:solidFill>
                <a:schemeClr val="tx1"/>
              </a:solidFill>
              <a:latin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Ø"/>
            </a:pPr>
            <a:r>
              <a:rPr lang="es-MX" sz="1900" dirty="0">
                <a:solidFill>
                  <a:schemeClr val="tx1"/>
                </a:solidFill>
                <a:latin typeface="Times New Roman" panose="02020603050405020304" pitchFamily="18" charset="0"/>
                <a:cs typeface="Times New Roman" panose="02020603050405020304" pitchFamily="18" charset="0"/>
              </a:rPr>
              <a:t>Propone que el </a:t>
            </a:r>
            <a:r>
              <a:rPr lang="es-MX" sz="1900" b="1" i="1" u="sng" dirty="0">
                <a:solidFill>
                  <a:schemeClr val="tx1"/>
                </a:solidFill>
                <a:latin typeface="Times New Roman" panose="02020603050405020304" pitchFamily="18" charset="0"/>
                <a:cs typeface="Times New Roman" panose="02020603050405020304" pitchFamily="18" charset="0"/>
              </a:rPr>
              <a:t>diálogo intercultural debe ser un eje transversal de la cooperación</a:t>
            </a:r>
            <a:r>
              <a:rPr lang="es-MX" sz="1900" dirty="0">
                <a:solidFill>
                  <a:schemeClr val="tx1"/>
                </a:solidFill>
                <a:latin typeface="Times New Roman" panose="02020603050405020304" pitchFamily="18" charset="0"/>
                <a:cs typeface="Times New Roman" panose="02020603050405020304" pitchFamily="18" charset="0"/>
              </a:rPr>
              <a:t>( de la Torre, 2020).</a:t>
            </a:r>
            <a:endParaRPr lang="es-US" sz="1900" dirty="0">
              <a:solidFill>
                <a:schemeClr val="tx1"/>
              </a:solidFill>
              <a:latin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Ø"/>
            </a:pPr>
            <a:r>
              <a:rPr lang="es-MX" sz="1900" dirty="0">
                <a:solidFill>
                  <a:schemeClr val="tx1"/>
                </a:solidFill>
                <a:latin typeface="Times New Roman" panose="02020603050405020304" pitchFamily="18" charset="0"/>
                <a:cs typeface="Times New Roman" panose="02020603050405020304" pitchFamily="18" charset="0"/>
              </a:rPr>
              <a:t>Subraya que los </a:t>
            </a:r>
            <a:r>
              <a:rPr lang="es-MX" sz="1900" b="1" i="1" dirty="0">
                <a:solidFill>
                  <a:schemeClr val="tx1"/>
                </a:solidFill>
                <a:latin typeface="Times New Roman" panose="02020603050405020304" pitchFamily="18" charset="0"/>
                <a:cs typeface="Times New Roman" panose="02020603050405020304" pitchFamily="18" charset="0"/>
              </a:rPr>
              <a:t>programas de cooperación europea refuerzan a las elites l</a:t>
            </a:r>
            <a:r>
              <a:rPr lang="es-MX" sz="1900" i="1" dirty="0">
                <a:solidFill>
                  <a:schemeClr val="tx1"/>
                </a:solidFill>
                <a:latin typeface="Times New Roman" panose="02020603050405020304" pitchFamily="18" charset="0"/>
                <a:cs typeface="Times New Roman" panose="02020603050405020304" pitchFamily="18" charset="0"/>
              </a:rPr>
              <a:t>ocales</a:t>
            </a:r>
            <a:r>
              <a:rPr lang="es-MX" sz="1900" dirty="0">
                <a:solidFill>
                  <a:schemeClr val="tx1"/>
                </a:solidFill>
                <a:latin typeface="Times New Roman" panose="02020603050405020304" pitchFamily="18" charset="0"/>
                <a:cs typeface="Times New Roman" panose="02020603050405020304" pitchFamily="18" charset="0"/>
              </a:rPr>
              <a:t> y </a:t>
            </a:r>
            <a:r>
              <a:rPr lang="es-MX" sz="1900" b="1" i="1" dirty="0">
                <a:solidFill>
                  <a:schemeClr val="tx1"/>
                </a:solidFill>
                <a:latin typeface="Times New Roman" panose="02020603050405020304" pitchFamily="18" charset="0"/>
                <a:cs typeface="Times New Roman" panose="02020603050405020304" pitchFamily="18" charset="0"/>
              </a:rPr>
              <a:t>desconocen las lógicas políticas populares</a:t>
            </a:r>
            <a:r>
              <a:rPr lang="es-MX" sz="1900" dirty="0">
                <a:solidFill>
                  <a:schemeClr val="tx1"/>
                </a:solidFill>
                <a:latin typeface="Times New Roman" panose="02020603050405020304" pitchFamily="18" charset="0"/>
                <a:cs typeface="Times New Roman" panose="02020603050405020304" pitchFamily="18" charset="0"/>
              </a:rPr>
              <a:t> (De la Torre, 2020).</a:t>
            </a:r>
            <a:endParaRPr lang="es-US" sz="1900" dirty="0">
              <a:solidFill>
                <a:schemeClr val="tx1"/>
              </a:solidFill>
              <a:latin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Ø"/>
            </a:pPr>
            <a:r>
              <a:rPr lang="es-MX" sz="1900" dirty="0">
                <a:solidFill>
                  <a:schemeClr val="tx1"/>
                </a:solidFill>
                <a:latin typeface="Times New Roman" panose="02020603050405020304" pitchFamily="18" charset="0"/>
                <a:cs typeface="Times New Roman" panose="02020603050405020304" pitchFamily="18" charset="0"/>
              </a:rPr>
              <a:t>La UE, al </a:t>
            </a:r>
            <a:r>
              <a:rPr lang="es-MX" sz="1900" b="1" i="1" dirty="0">
                <a:solidFill>
                  <a:schemeClr val="tx1"/>
                </a:solidFill>
                <a:latin typeface="Times New Roman" panose="02020603050405020304" pitchFamily="18" charset="0"/>
                <a:cs typeface="Times New Roman" panose="02020603050405020304" pitchFamily="18" charset="0"/>
              </a:rPr>
              <a:t>financiar proyectos de “fortalecimiento institucional” </a:t>
            </a:r>
            <a:r>
              <a:rPr lang="es-MX" sz="1900" dirty="0">
                <a:solidFill>
                  <a:schemeClr val="tx1"/>
                </a:solidFill>
                <a:latin typeface="Times New Roman" panose="02020603050405020304" pitchFamily="18" charset="0"/>
                <a:cs typeface="Times New Roman" panose="02020603050405020304" pitchFamily="18" charset="0"/>
              </a:rPr>
              <a:t>sin considerar el </a:t>
            </a:r>
            <a:r>
              <a:rPr lang="es-MX" sz="1900" b="1" i="1" dirty="0">
                <a:solidFill>
                  <a:schemeClr val="tx1"/>
                </a:solidFill>
                <a:latin typeface="Times New Roman" panose="02020603050405020304" pitchFamily="18" charset="0"/>
                <a:cs typeface="Times New Roman" panose="02020603050405020304" pitchFamily="18" charset="0"/>
              </a:rPr>
              <a:t>contexto cultural, </a:t>
            </a:r>
            <a:r>
              <a:rPr lang="es-MX" sz="1900" b="1" dirty="0">
                <a:solidFill>
                  <a:schemeClr val="tx1"/>
                </a:solidFill>
                <a:latin typeface="Times New Roman" panose="02020603050405020304" pitchFamily="18" charset="0"/>
                <a:cs typeface="Times New Roman" panose="02020603050405020304" pitchFamily="18" charset="0"/>
              </a:rPr>
              <a:t>incide en la canalización de la extrema derecha</a:t>
            </a:r>
            <a:r>
              <a:rPr lang="es-MX" sz="1900" dirty="0">
                <a:solidFill>
                  <a:schemeClr val="tx1"/>
                </a:solidFill>
                <a:latin typeface="Times New Roman" panose="02020603050405020304" pitchFamily="18" charset="0"/>
                <a:cs typeface="Times New Roman" panose="02020603050405020304" pitchFamily="18" charset="0"/>
              </a:rPr>
              <a:t> (De la Torre, 2020).</a:t>
            </a:r>
            <a:endParaRPr lang="es-US" sz="1900" dirty="0">
              <a:solidFill>
                <a:schemeClr val="tx1"/>
              </a:solidFill>
              <a:latin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Ø"/>
            </a:pPr>
            <a:r>
              <a:rPr lang="es-MX" sz="1900" dirty="0">
                <a:solidFill>
                  <a:schemeClr val="tx1"/>
                </a:solidFill>
                <a:latin typeface="Times New Roman" panose="02020603050405020304" pitchFamily="18" charset="0"/>
                <a:cs typeface="Times New Roman" panose="02020603050405020304" pitchFamily="18" charset="0"/>
              </a:rPr>
              <a:t>Propone que el </a:t>
            </a:r>
            <a:r>
              <a:rPr lang="es-MX" sz="1900" b="1" i="1" u="sng" dirty="0">
                <a:solidFill>
                  <a:schemeClr val="tx1"/>
                </a:solidFill>
                <a:latin typeface="Times New Roman" panose="02020603050405020304" pitchFamily="18" charset="0"/>
                <a:cs typeface="Times New Roman" panose="02020603050405020304" pitchFamily="18" charset="0"/>
              </a:rPr>
              <a:t>diálogo intercultural debe ser un eje transversal de la cooperación</a:t>
            </a:r>
            <a:r>
              <a:rPr lang="es-MX" sz="1900" dirty="0">
                <a:solidFill>
                  <a:schemeClr val="tx1"/>
                </a:solidFill>
                <a:latin typeface="Times New Roman" panose="02020603050405020304" pitchFamily="18" charset="0"/>
                <a:cs typeface="Times New Roman" panose="02020603050405020304" pitchFamily="18" charset="0"/>
              </a:rPr>
              <a:t>( De la Torre, 2020).</a:t>
            </a:r>
            <a:endParaRPr lang="es-US" sz="1900" dirty="0">
              <a:solidFill>
                <a:schemeClr val="tx1"/>
              </a:solidFill>
              <a:latin typeface="Times New Roman" panose="02020603050405020304" pitchFamily="18" charset="0"/>
              <a:cs typeface="Times New Roman" panose="02020603050405020304" pitchFamily="18" charset="0"/>
            </a:endParaRPr>
          </a:p>
          <a:p>
            <a:pPr lvl="0"/>
            <a:endParaRPr lang="es-US" dirty="0"/>
          </a:p>
        </p:txBody>
      </p:sp>
      <p:sp>
        <p:nvSpPr>
          <p:cNvPr id="9" name="CuadroTexto 8">
            <a:extLst>
              <a:ext uri="{FF2B5EF4-FFF2-40B4-BE49-F238E27FC236}">
                <a16:creationId xmlns:a16="http://schemas.microsoft.com/office/drawing/2014/main" id="{63DB0574-214B-1BC1-0624-D6B190D50442}"/>
              </a:ext>
            </a:extLst>
          </p:cNvPr>
          <p:cNvSpPr txBox="1"/>
          <p:nvPr/>
        </p:nvSpPr>
        <p:spPr>
          <a:xfrm>
            <a:off x="1387736" y="155986"/>
            <a:ext cx="9800216" cy="1058047"/>
          </a:xfrm>
          <a:prstGeom prst="rect">
            <a:avLst/>
          </a:prstGeom>
          <a:gradFill>
            <a:gsLst>
              <a:gs pos="0">
                <a:schemeClr val="accent1">
                  <a:lumMod val="5000"/>
                  <a:lumOff val="95000"/>
                </a:schemeClr>
              </a:gs>
              <a:gs pos="8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8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a:spAutoFit/>
          </a:bodyPr>
          <a:lstStyle/>
          <a:p>
            <a:pPr marL="0" marR="0" algn="ctr">
              <a:lnSpc>
                <a:spcPct val="107000"/>
              </a:lnSpc>
              <a:spcAft>
                <a:spcPts val="800"/>
              </a:spcAft>
              <a:buNone/>
            </a:pPr>
            <a:r>
              <a:rPr lang="es-MX" sz="2000" b="1" dirty="0">
                <a:effectLst/>
                <a:latin typeface="Times New Roman" panose="02020603050405020304" pitchFamily="18" charset="0"/>
                <a:ea typeface="Calibri" panose="020F0502020204030204" pitchFamily="34" charset="0"/>
                <a:cs typeface="Times New Roman" panose="02020603050405020304" pitchFamily="18" charset="0"/>
              </a:rPr>
              <a:t>¿QUÉ PERSPETIVAS INVESTIGATIVAS HAN CONTRIBUIDO AL ESTUDIO DE LAS IMPLICACIONES SOCIOCULTURALES EN LA LUCHA CONTRA EL POPULISMO DE EXTREMA DERECHA?</a:t>
            </a:r>
            <a:endParaRPr lang="es-US"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83595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6F454-1CB8-88D2-76D1-42F4098179D8}"/>
            </a:ext>
          </a:extLst>
        </p:cNvPr>
        <p:cNvGrpSpPr/>
        <p:nvPr/>
      </p:nvGrpSpPr>
      <p:grpSpPr>
        <a:xfrm>
          <a:off x="0" y="0"/>
          <a:ext cx="0" cy="0"/>
          <a:chOff x="0" y="0"/>
          <a:chExt cx="0" cy="0"/>
        </a:xfrm>
      </p:grpSpPr>
      <p:sp>
        <p:nvSpPr>
          <p:cNvPr id="3" name="Flecha: hacia abajo 2">
            <a:extLst>
              <a:ext uri="{FF2B5EF4-FFF2-40B4-BE49-F238E27FC236}">
                <a16:creationId xmlns:a16="http://schemas.microsoft.com/office/drawing/2014/main" id="{1463D939-9C24-9F2B-4587-601AA7AC0C76}"/>
              </a:ext>
            </a:extLst>
          </p:cNvPr>
          <p:cNvSpPr/>
          <p:nvPr/>
        </p:nvSpPr>
        <p:spPr>
          <a:xfrm>
            <a:off x="5033855" y="1318624"/>
            <a:ext cx="2099187"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5" name="Rectángulo 4">
            <a:extLst>
              <a:ext uri="{FF2B5EF4-FFF2-40B4-BE49-F238E27FC236}">
                <a16:creationId xmlns:a16="http://schemas.microsoft.com/office/drawing/2014/main" id="{1A21128D-ADD6-D38F-A9D0-75D393D99F24}"/>
              </a:ext>
            </a:extLst>
          </p:cNvPr>
          <p:cNvSpPr/>
          <p:nvPr/>
        </p:nvSpPr>
        <p:spPr>
          <a:xfrm>
            <a:off x="75304" y="2032813"/>
            <a:ext cx="12016291" cy="4669201"/>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rtlCol="0" anchor="ctr"/>
          <a:lstStyle/>
          <a:p>
            <a:pPr marL="742950" lvl="1" indent="-285750" algn="just">
              <a:buFont typeface="Wingdings" panose="05000000000000000000" pitchFamily="2" charset="2"/>
              <a:buChar char="Ø"/>
            </a:pPr>
            <a:endParaRPr lang="es-MX"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endParaRPr lang="es-MX"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r>
              <a:rPr lang="es-MX" dirty="0">
                <a:solidFill>
                  <a:schemeClr val="tx1"/>
                </a:solidFill>
                <a:latin typeface="Times New Roman" panose="02020603050405020304" pitchFamily="18" charset="0"/>
                <a:cs typeface="Times New Roman" panose="02020603050405020304" pitchFamily="18" charset="0"/>
              </a:rPr>
              <a:t>Analiza</a:t>
            </a:r>
            <a:r>
              <a:rPr lang="es-MX" b="1" dirty="0">
                <a:solidFill>
                  <a:schemeClr val="tx1"/>
                </a:solidFill>
                <a:latin typeface="Times New Roman" panose="02020603050405020304" pitchFamily="18" charset="0"/>
                <a:cs typeface="Times New Roman" panose="02020603050405020304" pitchFamily="18" charset="0"/>
              </a:rPr>
              <a:t> </a:t>
            </a:r>
            <a:r>
              <a:rPr lang="es-MX" dirty="0">
                <a:solidFill>
                  <a:schemeClr val="tx1"/>
                </a:solidFill>
                <a:latin typeface="Times New Roman" panose="02020603050405020304" pitchFamily="18" charset="0"/>
                <a:cs typeface="Times New Roman" panose="02020603050405020304" pitchFamily="18" charset="0"/>
              </a:rPr>
              <a:t>críticamente</a:t>
            </a:r>
            <a:r>
              <a:rPr lang="es-MX" b="1" dirty="0">
                <a:solidFill>
                  <a:schemeClr val="tx1"/>
                </a:solidFill>
                <a:latin typeface="Times New Roman" panose="02020603050405020304" pitchFamily="18" charset="0"/>
                <a:cs typeface="Times New Roman" panose="02020603050405020304" pitchFamily="18" charset="0"/>
              </a:rPr>
              <a:t> </a:t>
            </a:r>
            <a:r>
              <a:rPr lang="es-MX" b="1" i="1" dirty="0">
                <a:solidFill>
                  <a:schemeClr val="tx1"/>
                </a:solidFill>
                <a:latin typeface="Times New Roman" panose="02020603050405020304" pitchFamily="18" charset="0"/>
                <a:cs typeface="Times New Roman" panose="02020603050405020304" pitchFamily="18" charset="0"/>
              </a:rPr>
              <a:t>los programas de la UE para “promover la democracia</a:t>
            </a:r>
            <a:r>
              <a:rPr lang="es-MX" i="1" dirty="0">
                <a:solidFill>
                  <a:schemeClr val="tx1"/>
                </a:solidFill>
                <a:latin typeface="Times New Roman" panose="02020603050405020304" pitchFamily="18" charset="0"/>
                <a:cs typeface="Times New Roman" panose="02020603050405020304" pitchFamily="18" charset="0"/>
              </a:rPr>
              <a:t>” </a:t>
            </a:r>
            <a:r>
              <a:rPr lang="es-MX" dirty="0">
                <a:solidFill>
                  <a:schemeClr val="tx1"/>
                </a:solidFill>
                <a:latin typeface="Times New Roman" panose="02020603050405020304" pitchFamily="18" charset="0"/>
                <a:cs typeface="Times New Roman" panose="02020603050405020304" pitchFamily="18" charset="0"/>
              </a:rPr>
              <a:t>en la región (Cramer, 2021). </a:t>
            </a:r>
            <a:endParaRPr lang="es-US"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r>
              <a:rPr lang="es-MX" dirty="0">
                <a:solidFill>
                  <a:schemeClr val="tx1"/>
                </a:solidFill>
                <a:latin typeface="Times New Roman" panose="02020603050405020304" pitchFamily="18" charset="0"/>
                <a:cs typeface="Times New Roman" panose="02020603050405020304" pitchFamily="18" charset="0"/>
              </a:rPr>
              <a:t>Sintetiza que estos </a:t>
            </a:r>
            <a:r>
              <a:rPr lang="es-MX" b="1" i="1" dirty="0">
                <a:solidFill>
                  <a:schemeClr val="tx1"/>
                </a:solidFill>
                <a:latin typeface="Times New Roman" panose="02020603050405020304" pitchFamily="18" charset="0"/>
                <a:cs typeface="Times New Roman" panose="02020603050405020304" pitchFamily="18" charset="0"/>
              </a:rPr>
              <a:t>programas priorizan la estabilidad institucional</a:t>
            </a:r>
            <a:r>
              <a:rPr lang="es-MX" dirty="0">
                <a:solidFill>
                  <a:schemeClr val="tx1"/>
                </a:solidFill>
                <a:latin typeface="Times New Roman" panose="02020603050405020304" pitchFamily="18" charset="0"/>
                <a:cs typeface="Times New Roman" panose="02020603050405020304" pitchFamily="18" charset="0"/>
              </a:rPr>
              <a:t> sobre la </a:t>
            </a:r>
            <a:r>
              <a:rPr lang="es-MX" b="1" i="1" u="sng" dirty="0">
                <a:solidFill>
                  <a:schemeClr val="tx1"/>
                </a:solidFill>
                <a:latin typeface="Times New Roman" panose="02020603050405020304" pitchFamily="18" charset="0"/>
                <a:cs typeface="Times New Roman" panose="02020603050405020304" pitchFamily="18" charset="0"/>
              </a:rPr>
              <a:t>participación ciudadana y el reconocimiento de derechos colectivos</a:t>
            </a:r>
            <a:r>
              <a:rPr lang="es-MX" dirty="0">
                <a:solidFill>
                  <a:schemeClr val="tx1"/>
                </a:solidFill>
                <a:latin typeface="Times New Roman" panose="02020603050405020304" pitchFamily="18" charset="0"/>
                <a:cs typeface="Times New Roman" panose="02020603050405020304" pitchFamily="18" charset="0"/>
              </a:rPr>
              <a:t> (Cramer, 2021).</a:t>
            </a:r>
            <a:endParaRPr lang="es-US"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r>
              <a:rPr lang="es-MX" dirty="0">
                <a:solidFill>
                  <a:schemeClr val="tx1"/>
                </a:solidFill>
                <a:latin typeface="Times New Roman" panose="02020603050405020304" pitchFamily="18" charset="0"/>
                <a:cs typeface="Times New Roman" panose="02020603050405020304" pitchFamily="18" charset="0"/>
              </a:rPr>
              <a:t>La UE debería dejar de ver el </a:t>
            </a:r>
            <a:r>
              <a:rPr lang="es-MX" b="1" i="1" dirty="0">
                <a:solidFill>
                  <a:schemeClr val="tx1"/>
                </a:solidFill>
                <a:latin typeface="Times New Roman" panose="02020603050405020304" pitchFamily="18" charset="0"/>
                <a:cs typeface="Times New Roman" panose="02020603050405020304" pitchFamily="18" charset="0"/>
              </a:rPr>
              <a:t>populismo como un enemigo a erradicar</a:t>
            </a:r>
            <a:r>
              <a:rPr lang="es-MX" dirty="0">
                <a:solidFill>
                  <a:schemeClr val="tx1"/>
                </a:solidFill>
                <a:latin typeface="Times New Roman" panose="02020603050405020304" pitchFamily="18" charset="0"/>
                <a:cs typeface="Times New Roman" panose="02020603050405020304" pitchFamily="18" charset="0"/>
              </a:rPr>
              <a:t> y empezar a comprenderlo como un </a:t>
            </a:r>
            <a:r>
              <a:rPr lang="es-MX" b="1" i="1" dirty="0">
                <a:solidFill>
                  <a:schemeClr val="tx1"/>
                </a:solidFill>
                <a:latin typeface="Times New Roman" panose="02020603050405020304" pitchFamily="18" charset="0"/>
                <a:cs typeface="Times New Roman" panose="02020603050405020304" pitchFamily="18" charset="0"/>
              </a:rPr>
              <a:t>síntoma de demandas insatisfechas </a:t>
            </a:r>
            <a:r>
              <a:rPr lang="es-MX" dirty="0">
                <a:solidFill>
                  <a:schemeClr val="tx1"/>
                </a:solidFill>
                <a:latin typeface="Times New Roman" panose="02020603050405020304" pitchFamily="18" charset="0"/>
                <a:cs typeface="Times New Roman" panose="02020603050405020304" pitchFamily="18" charset="0"/>
              </a:rPr>
              <a:t>(Cramer, 2021).</a:t>
            </a:r>
            <a:endParaRPr lang="es-US"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r>
              <a:rPr lang="es-MX" dirty="0">
                <a:solidFill>
                  <a:schemeClr val="tx1"/>
                </a:solidFill>
                <a:latin typeface="Times New Roman" panose="02020603050405020304" pitchFamily="18" charset="0"/>
                <a:cs typeface="Times New Roman" panose="02020603050405020304" pitchFamily="18" charset="0"/>
              </a:rPr>
              <a:t>Propone que el </a:t>
            </a:r>
            <a:r>
              <a:rPr lang="es-MX" b="1" i="1" u="sng" dirty="0">
                <a:solidFill>
                  <a:schemeClr val="tx1"/>
                </a:solidFill>
                <a:latin typeface="Times New Roman" panose="02020603050405020304" pitchFamily="18" charset="0"/>
                <a:cs typeface="Times New Roman" panose="02020603050405020304" pitchFamily="18" charset="0"/>
              </a:rPr>
              <a:t>diálogo intercultural y el apoyo a movimientos sociales</a:t>
            </a:r>
            <a:r>
              <a:rPr lang="es-MX" dirty="0">
                <a:solidFill>
                  <a:schemeClr val="tx1"/>
                </a:solidFill>
                <a:latin typeface="Times New Roman" panose="02020603050405020304" pitchFamily="18" charset="0"/>
                <a:cs typeface="Times New Roman" panose="02020603050405020304" pitchFamily="18" charset="0"/>
              </a:rPr>
              <a:t> pueden ser más efectivos que las sanciones o la condicionalidad política (Cramer, 2021).</a:t>
            </a:r>
          </a:p>
          <a:p>
            <a:pPr marL="742950" lvl="1" indent="-285750" algn="just">
              <a:buFont typeface="Wingdings" panose="05000000000000000000" pitchFamily="2" charset="2"/>
              <a:buChar char="Ø"/>
            </a:pPr>
            <a:r>
              <a:rPr lang="es-ES" dirty="0">
                <a:solidFill>
                  <a:schemeClr val="tx1"/>
                </a:solidFill>
                <a:latin typeface="Times New Roman" panose="02020603050405020304" pitchFamily="18" charset="0"/>
                <a:cs typeface="Times New Roman" panose="02020603050405020304" pitchFamily="18" charset="0"/>
              </a:rPr>
              <a:t>Valora </a:t>
            </a:r>
            <a:r>
              <a:rPr lang="es-ES" b="1" i="1" dirty="0">
                <a:solidFill>
                  <a:schemeClr val="tx1"/>
                </a:solidFill>
                <a:latin typeface="Times New Roman" panose="02020603050405020304" pitchFamily="18" charset="0"/>
                <a:cs typeface="Times New Roman" panose="02020603050405020304" pitchFamily="18" charset="0"/>
              </a:rPr>
              <a:t>cómo la UE ha respondido al auge del populismo en América Lati</a:t>
            </a:r>
            <a:r>
              <a:rPr lang="es-ES" i="1" dirty="0">
                <a:solidFill>
                  <a:schemeClr val="tx1"/>
                </a:solidFill>
                <a:latin typeface="Times New Roman" panose="02020603050405020304" pitchFamily="18" charset="0"/>
                <a:cs typeface="Times New Roman" panose="02020603050405020304" pitchFamily="18" charset="0"/>
              </a:rPr>
              <a:t>na</a:t>
            </a:r>
            <a:r>
              <a:rPr lang="es-ES" dirty="0">
                <a:solidFill>
                  <a:schemeClr val="tx1"/>
                </a:solidFill>
                <a:latin typeface="Times New Roman" panose="02020603050405020304" pitchFamily="18" charset="0"/>
                <a:cs typeface="Times New Roman" panose="02020603050405020304" pitchFamily="18" charset="0"/>
              </a:rPr>
              <a:t>, variando entre el apoyo a gobiernos “moderados” y la crítica a los “populistas radicales (Alcántara, 2019).</a:t>
            </a:r>
            <a:endParaRPr lang="es-US"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r>
              <a:rPr lang="es-ES" dirty="0">
                <a:solidFill>
                  <a:schemeClr val="tx1"/>
                </a:solidFill>
                <a:latin typeface="Times New Roman" panose="02020603050405020304" pitchFamily="18" charset="0"/>
                <a:cs typeface="Times New Roman" panose="02020603050405020304" pitchFamily="18" charset="0"/>
              </a:rPr>
              <a:t>La </a:t>
            </a:r>
            <a:r>
              <a:rPr lang="es-ES" b="1" i="1" dirty="0">
                <a:solidFill>
                  <a:schemeClr val="tx1"/>
                </a:solidFill>
                <a:latin typeface="Times New Roman" panose="02020603050405020304" pitchFamily="18" charset="0"/>
                <a:cs typeface="Times New Roman" panose="02020603050405020304" pitchFamily="18" charset="0"/>
              </a:rPr>
              <a:t>UE carece de una estrategia coherente</a:t>
            </a:r>
            <a:r>
              <a:rPr lang="es-ES" dirty="0">
                <a:solidFill>
                  <a:schemeClr val="tx1"/>
                </a:solidFill>
                <a:latin typeface="Times New Roman" panose="02020603050405020304" pitchFamily="18" charset="0"/>
                <a:cs typeface="Times New Roman" panose="02020603050405020304" pitchFamily="18" charset="0"/>
              </a:rPr>
              <a:t> y </a:t>
            </a:r>
            <a:r>
              <a:rPr lang="es-ES" b="1" i="1" dirty="0">
                <a:solidFill>
                  <a:schemeClr val="tx1"/>
                </a:solidFill>
                <a:latin typeface="Times New Roman" panose="02020603050405020304" pitchFamily="18" charset="0"/>
                <a:cs typeface="Times New Roman" panose="02020603050405020304" pitchFamily="18" charset="0"/>
              </a:rPr>
              <a:t>sus acciones suelen estar guiadas por intereses geopolíticos </a:t>
            </a:r>
            <a:r>
              <a:rPr lang="es-ES" dirty="0">
                <a:solidFill>
                  <a:schemeClr val="tx1"/>
                </a:solidFill>
                <a:latin typeface="Times New Roman" panose="02020603050405020304" pitchFamily="18" charset="0"/>
                <a:cs typeface="Times New Roman" panose="02020603050405020304" pitchFamily="18" charset="0"/>
              </a:rPr>
              <a:t>(por ejemplo: el control de la migración o la competencia con China), más que por un </a:t>
            </a:r>
            <a:r>
              <a:rPr lang="es-ES" b="1" i="1" dirty="0">
                <a:solidFill>
                  <a:schemeClr val="tx1"/>
                </a:solidFill>
                <a:latin typeface="Times New Roman" panose="02020603050405020304" pitchFamily="18" charset="0"/>
                <a:cs typeface="Times New Roman" panose="02020603050405020304" pitchFamily="18" charset="0"/>
              </a:rPr>
              <a:t>genuino compromiso con la democracia intercultural</a:t>
            </a:r>
            <a:r>
              <a:rPr lang="es-ES" dirty="0">
                <a:solidFill>
                  <a:schemeClr val="tx1"/>
                </a:solidFill>
                <a:latin typeface="Times New Roman" panose="02020603050405020304" pitchFamily="18" charset="0"/>
                <a:cs typeface="Times New Roman" panose="02020603050405020304" pitchFamily="18" charset="0"/>
              </a:rPr>
              <a:t> (Alcántara, 2019).</a:t>
            </a:r>
            <a:endParaRPr lang="es-US"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r>
              <a:rPr lang="es-ES" dirty="0">
                <a:solidFill>
                  <a:schemeClr val="tx1"/>
                </a:solidFill>
                <a:latin typeface="Times New Roman" panose="02020603050405020304" pitchFamily="18" charset="0"/>
                <a:cs typeface="Times New Roman" panose="02020603050405020304" pitchFamily="18" charset="0"/>
              </a:rPr>
              <a:t>Evalúa </a:t>
            </a:r>
            <a:r>
              <a:rPr lang="es-ES" b="1" i="1" dirty="0">
                <a:solidFill>
                  <a:schemeClr val="tx1"/>
                </a:solidFill>
                <a:latin typeface="Times New Roman" panose="02020603050405020304" pitchFamily="18" charset="0"/>
                <a:cs typeface="Times New Roman" panose="02020603050405020304" pitchFamily="18" charset="0"/>
              </a:rPr>
              <a:t>cómo los discursos y prácticas populistas viajan entre Europa y América Latina</a:t>
            </a:r>
            <a:r>
              <a:rPr lang="es-ES" dirty="0">
                <a:solidFill>
                  <a:schemeClr val="tx1"/>
                </a:solidFill>
                <a:latin typeface="Times New Roman" panose="02020603050405020304" pitchFamily="18" charset="0"/>
                <a:cs typeface="Times New Roman" panose="02020603050405020304" pitchFamily="18" charset="0"/>
              </a:rPr>
              <a:t>, y </a:t>
            </a:r>
            <a:r>
              <a:rPr lang="es-ES" b="1" i="1" dirty="0">
                <a:solidFill>
                  <a:schemeClr val="tx1"/>
                </a:solidFill>
                <a:latin typeface="Times New Roman" panose="02020603050405020304" pitchFamily="18" charset="0"/>
                <a:cs typeface="Times New Roman" panose="02020603050405020304" pitchFamily="18" charset="0"/>
              </a:rPr>
              <a:t>cómo la UE intenta contenerlos mediante mecanismos de “exportación democrática</a:t>
            </a:r>
            <a:r>
              <a:rPr lang="es-ES" dirty="0">
                <a:solidFill>
                  <a:schemeClr val="tx1"/>
                </a:solidFill>
                <a:latin typeface="Times New Roman" panose="02020603050405020304" pitchFamily="18" charset="0"/>
                <a:cs typeface="Times New Roman" panose="02020603050405020304" pitchFamily="18" charset="0"/>
              </a:rPr>
              <a:t>” (Roniger, 2022). </a:t>
            </a:r>
            <a:endParaRPr lang="es-US"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r>
              <a:rPr lang="es-ES" dirty="0">
                <a:solidFill>
                  <a:schemeClr val="tx1"/>
                </a:solidFill>
                <a:latin typeface="Times New Roman" panose="02020603050405020304" pitchFamily="18" charset="0"/>
                <a:cs typeface="Times New Roman" panose="02020603050405020304" pitchFamily="18" charset="0"/>
              </a:rPr>
              <a:t>Propone que la UE debería apoyar </a:t>
            </a:r>
            <a:r>
              <a:rPr lang="es-ES" b="1" u="sng" dirty="0">
                <a:solidFill>
                  <a:schemeClr val="tx1"/>
                </a:solidFill>
                <a:latin typeface="Times New Roman" panose="02020603050405020304" pitchFamily="18" charset="0"/>
                <a:cs typeface="Times New Roman" panose="02020603050405020304" pitchFamily="18" charset="0"/>
              </a:rPr>
              <a:t>e</a:t>
            </a:r>
            <a:r>
              <a:rPr lang="es-ES" b="1" i="1" u="sng" dirty="0">
                <a:solidFill>
                  <a:schemeClr val="tx1"/>
                </a:solidFill>
                <a:latin typeface="Times New Roman" panose="02020603050405020304" pitchFamily="18" charset="0"/>
                <a:cs typeface="Times New Roman" panose="02020603050405020304" pitchFamily="18" charset="0"/>
              </a:rPr>
              <a:t>spacios de diálogo intercultural que reconozcan la agencia de los actores locales</a:t>
            </a:r>
            <a:r>
              <a:rPr lang="es-ES" dirty="0">
                <a:solidFill>
                  <a:schemeClr val="tx1"/>
                </a:solidFill>
                <a:latin typeface="Times New Roman" panose="02020603050405020304" pitchFamily="18" charset="0"/>
                <a:cs typeface="Times New Roman" panose="02020603050405020304" pitchFamily="18" charset="0"/>
              </a:rPr>
              <a:t>, en lugar de imponer modelos (Roniger, 2022).</a:t>
            </a:r>
            <a:endParaRPr lang="es-US"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r>
              <a:rPr lang="es-ES" dirty="0">
                <a:solidFill>
                  <a:schemeClr val="tx1"/>
                </a:solidFill>
                <a:latin typeface="Times New Roman" panose="02020603050405020304" pitchFamily="18" charset="0"/>
                <a:cs typeface="Times New Roman" panose="02020603050405020304" pitchFamily="18" charset="0"/>
              </a:rPr>
              <a:t>El fortalecimiento de la </a:t>
            </a:r>
            <a:r>
              <a:rPr lang="es-ES" b="1" i="1" u="sng" dirty="0">
                <a:solidFill>
                  <a:schemeClr val="tx1"/>
                </a:solidFill>
                <a:latin typeface="Times New Roman" panose="02020603050405020304" pitchFamily="18" charset="0"/>
                <a:cs typeface="Times New Roman" panose="02020603050405020304" pitchFamily="18" charset="0"/>
              </a:rPr>
              <a:t>cultura democrática pasa por escuchar, no por dictar</a:t>
            </a:r>
            <a:r>
              <a:rPr lang="es-ES" dirty="0">
                <a:solidFill>
                  <a:schemeClr val="tx1"/>
                </a:solidFill>
                <a:latin typeface="Times New Roman" panose="02020603050405020304" pitchFamily="18" charset="0"/>
                <a:cs typeface="Times New Roman" panose="02020603050405020304" pitchFamily="18" charset="0"/>
              </a:rPr>
              <a:t> (Roniger, 2022).</a:t>
            </a:r>
            <a:endParaRPr lang="es-US" dirty="0">
              <a:solidFill>
                <a:schemeClr val="tx1"/>
              </a:solidFill>
              <a:latin typeface="Times New Roman" panose="02020603050405020304" pitchFamily="18" charset="0"/>
              <a:cs typeface="Times New Roman" panose="02020603050405020304" pitchFamily="18" charset="0"/>
            </a:endParaRPr>
          </a:p>
          <a:p>
            <a:pPr lvl="1"/>
            <a:endParaRPr lang="es-US" dirty="0"/>
          </a:p>
          <a:p>
            <a:pPr lvl="0"/>
            <a:endParaRPr lang="es-US" dirty="0"/>
          </a:p>
        </p:txBody>
      </p:sp>
      <p:sp>
        <p:nvSpPr>
          <p:cNvPr id="9" name="CuadroTexto 8">
            <a:extLst>
              <a:ext uri="{FF2B5EF4-FFF2-40B4-BE49-F238E27FC236}">
                <a16:creationId xmlns:a16="http://schemas.microsoft.com/office/drawing/2014/main" id="{71CA3202-CF69-E94C-9B03-531EBAC854F6}"/>
              </a:ext>
            </a:extLst>
          </p:cNvPr>
          <p:cNvSpPr txBox="1"/>
          <p:nvPr/>
        </p:nvSpPr>
        <p:spPr>
          <a:xfrm>
            <a:off x="1387736" y="155986"/>
            <a:ext cx="9800216" cy="1058047"/>
          </a:xfrm>
          <a:prstGeom prst="rect">
            <a:avLst/>
          </a:prstGeom>
          <a:gradFill>
            <a:gsLst>
              <a:gs pos="0">
                <a:schemeClr val="accent1">
                  <a:lumMod val="5000"/>
                  <a:lumOff val="95000"/>
                </a:schemeClr>
              </a:gs>
              <a:gs pos="8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8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a:spAutoFit/>
          </a:bodyPr>
          <a:lstStyle/>
          <a:p>
            <a:pPr marL="0" marR="0" algn="ctr">
              <a:lnSpc>
                <a:spcPct val="107000"/>
              </a:lnSpc>
              <a:spcAft>
                <a:spcPts val="800"/>
              </a:spcAft>
              <a:buNone/>
            </a:pPr>
            <a:r>
              <a:rPr lang="es-MX" sz="2000" b="1" dirty="0">
                <a:effectLst/>
                <a:latin typeface="Times New Roman" panose="02020603050405020304" pitchFamily="18" charset="0"/>
                <a:ea typeface="Calibri" panose="020F0502020204030204" pitchFamily="34" charset="0"/>
                <a:cs typeface="Times New Roman" panose="02020603050405020304" pitchFamily="18" charset="0"/>
              </a:rPr>
              <a:t>¿QUÉ PERSPETIVAS INVESTIGATIVAS HAN CONTRIBUIDO AL ESTUDIO DE LAS IMPLICACIONES SOCIOCULTURALES EN LA LUCHA CONTRA EL POPULISMO DE EXTREMA DERECHA?</a:t>
            </a:r>
            <a:endParaRPr lang="es-US"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959659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DA9EA-7498-B60C-1CB4-01D99E181F96}"/>
            </a:ext>
          </a:extLst>
        </p:cNvPr>
        <p:cNvGrpSpPr/>
        <p:nvPr/>
      </p:nvGrpSpPr>
      <p:grpSpPr>
        <a:xfrm>
          <a:off x="0" y="0"/>
          <a:ext cx="0" cy="0"/>
          <a:chOff x="0" y="0"/>
          <a:chExt cx="0" cy="0"/>
        </a:xfrm>
      </p:grpSpPr>
      <p:sp>
        <p:nvSpPr>
          <p:cNvPr id="3" name="Flecha: hacia abajo 2">
            <a:extLst>
              <a:ext uri="{FF2B5EF4-FFF2-40B4-BE49-F238E27FC236}">
                <a16:creationId xmlns:a16="http://schemas.microsoft.com/office/drawing/2014/main" id="{1AC03E29-A8B8-9147-A4CF-86FC7D30D940}"/>
              </a:ext>
            </a:extLst>
          </p:cNvPr>
          <p:cNvSpPr/>
          <p:nvPr/>
        </p:nvSpPr>
        <p:spPr>
          <a:xfrm>
            <a:off x="5033855" y="1318624"/>
            <a:ext cx="2099187"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5" name="Rectángulo 4">
            <a:extLst>
              <a:ext uri="{FF2B5EF4-FFF2-40B4-BE49-F238E27FC236}">
                <a16:creationId xmlns:a16="http://schemas.microsoft.com/office/drawing/2014/main" id="{5574579B-9F1A-5161-1073-B6147FB71E8F}"/>
              </a:ext>
            </a:extLst>
          </p:cNvPr>
          <p:cNvSpPr/>
          <p:nvPr/>
        </p:nvSpPr>
        <p:spPr>
          <a:xfrm>
            <a:off x="75304" y="2032813"/>
            <a:ext cx="12016291" cy="4669201"/>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rtlCol="0" anchor="ctr"/>
          <a:lstStyle/>
          <a:p>
            <a:pPr marL="742950" lvl="1" indent="-285750" algn="just">
              <a:buFont typeface="Wingdings" panose="05000000000000000000" pitchFamily="2" charset="2"/>
              <a:buChar char="Ø"/>
            </a:pPr>
            <a:endParaRPr lang="es-MX"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endParaRPr lang="es-MX"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r>
              <a:rPr lang="es-MX" dirty="0">
                <a:solidFill>
                  <a:schemeClr val="tx1"/>
                </a:solidFill>
                <a:latin typeface="Times New Roman" panose="02020603050405020304" pitchFamily="18" charset="0"/>
                <a:cs typeface="Times New Roman" panose="02020603050405020304" pitchFamily="18" charset="0"/>
              </a:rPr>
              <a:t>Analiza</a:t>
            </a:r>
            <a:r>
              <a:rPr lang="es-MX" b="1" dirty="0">
                <a:solidFill>
                  <a:schemeClr val="tx1"/>
                </a:solidFill>
                <a:latin typeface="Times New Roman" panose="02020603050405020304" pitchFamily="18" charset="0"/>
                <a:cs typeface="Times New Roman" panose="02020603050405020304" pitchFamily="18" charset="0"/>
              </a:rPr>
              <a:t> </a:t>
            </a:r>
            <a:r>
              <a:rPr lang="es-MX" dirty="0">
                <a:solidFill>
                  <a:schemeClr val="tx1"/>
                </a:solidFill>
                <a:latin typeface="Times New Roman" panose="02020603050405020304" pitchFamily="18" charset="0"/>
                <a:cs typeface="Times New Roman" panose="02020603050405020304" pitchFamily="18" charset="0"/>
              </a:rPr>
              <a:t>críticamente</a:t>
            </a:r>
            <a:r>
              <a:rPr lang="es-MX" b="1" dirty="0">
                <a:solidFill>
                  <a:schemeClr val="tx1"/>
                </a:solidFill>
                <a:latin typeface="Times New Roman" panose="02020603050405020304" pitchFamily="18" charset="0"/>
                <a:cs typeface="Times New Roman" panose="02020603050405020304" pitchFamily="18" charset="0"/>
              </a:rPr>
              <a:t> </a:t>
            </a:r>
            <a:r>
              <a:rPr lang="es-MX" b="1" i="1" dirty="0">
                <a:solidFill>
                  <a:schemeClr val="tx1"/>
                </a:solidFill>
                <a:latin typeface="Times New Roman" panose="02020603050405020304" pitchFamily="18" charset="0"/>
                <a:cs typeface="Times New Roman" panose="02020603050405020304" pitchFamily="18" charset="0"/>
              </a:rPr>
              <a:t>los programas de la UE para “promover la democracia</a:t>
            </a:r>
            <a:r>
              <a:rPr lang="es-MX" i="1" dirty="0">
                <a:solidFill>
                  <a:schemeClr val="tx1"/>
                </a:solidFill>
                <a:latin typeface="Times New Roman" panose="02020603050405020304" pitchFamily="18" charset="0"/>
                <a:cs typeface="Times New Roman" panose="02020603050405020304" pitchFamily="18" charset="0"/>
              </a:rPr>
              <a:t>” </a:t>
            </a:r>
            <a:r>
              <a:rPr lang="es-MX" dirty="0">
                <a:solidFill>
                  <a:schemeClr val="tx1"/>
                </a:solidFill>
                <a:latin typeface="Times New Roman" panose="02020603050405020304" pitchFamily="18" charset="0"/>
                <a:cs typeface="Times New Roman" panose="02020603050405020304" pitchFamily="18" charset="0"/>
              </a:rPr>
              <a:t>en la región (Cramer, 2021). </a:t>
            </a:r>
            <a:endParaRPr lang="es-US"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r>
              <a:rPr lang="es-MX" dirty="0">
                <a:solidFill>
                  <a:schemeClr val="tx1"/>
                </a:solidFill>
                <a:latin typeface="Times New Roman" panose="02020603050405020304" pitchFamily="18" charset="0"/>
                <a:cs typeface="Times New Roman" panose="02020603050405020304" pitchFamily="18" charset="0"/>
              </a:rPr>
              <a:t>Sintetiza que estos </a:t>
            </a:r>
            <a:r>
              <a:rPr lang="es-MX" b="1" i="1" dirty="0">
                <a:solidFill>
                  <a:schemeClr val="tx1"/>
                </a:solidFill>
                <a:latin typeface="Times New Roman" panose="02020603050405020304" pitchFamily="18" charset="0"/>
                <a:cs typeface="Times New Roman" panose="02020603050405020304" pitchFamily="18" charset="0"/>
              </a:rPr>
              <a:t>programas priorizan la estabilidad institucional</a:t>
            </a:r>
            <a:r>
              <a:rPr lang="es-MX" dirty="0">
                <a:solidFill>
                  <a:schemeClr val="tx1"/>
                </a:solidFill>
                <a:latin typeface="Times New Roman" panose="02020603050405020304" pitchFamily="18" charset="0"/>
                <a:cs typeface="Times New Roman" panose="02020603050405020304" pitchFamily="18" charset="0"/>
              </a:rPr>
              <a:t> sobre la </a:t>
            </a:r>
            <a:r>
              <a:rPr lang="es-MX" b="1" i="1" u="sng" dirty="0">
                <a:solidFill>
                  <a:schemeClr val="tx1"/>
                </a:solidFill>
                <a:latin typeface="Times New Roman" panose="02020603050405020304" pitchFamily="18" charset="0"/>
                <a:cs typeface="Times New Roman" panose="02020603050405020304" pitchFamily="18" charset="0"/>
              </a:rPr>
              <a:t>participación ciudadana y el reconocimiento de derechos colectivos</a:t>
            </a:r>
            <a:r>
              <a:rPr lang="es-MX" dirty="0">
                <a:solidFill>
                  <a:schemeClr val="tx1"/>
                </a:solidFill>
                <a:latin typeface="Times New Roman" panose="02020603050405020304" pitchFamily="18" charset="0"/>
                <a:cs typeface="Times New Roman" panose="02020603050405020304" pitchFamily="18" charset="0"/>
              </a:rPr>
              <a:t> (Cramer, 2021).</a:t>
            </a:r>
            <a:endParaRPr lang="es-US"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r>
              <a:rPr lang="es-MX" dirty="0">
                <a:solidFill>
                  <a:schemeClr val="tx1"/>
                </a:solidFill>
                <a:latin typeface="Times New Roman" panose="02020603050405020304" pitchFamily="18" charset="0"/>
                <a:cs typeface="Times New Roman" panose="02020603050405020304" pitchFamily="18" charset="0"/>
              </a:rPr>
              <a:t>La UE debería dejar de ver el </a:t>
            </a:r>
            <a:r>
              <a:rPr lang="es-MX" b="1" i="1" dirty="0">
                <a:solidFill>
                  <a:schemeClr val="tx1"/>
                </a:solidFill>
                <a:latin typeface="Times New Roman" panose="02020603050405020304" pitchFamily="18" charset="0"/>
                <a:cs typeface="Times New Roman" panose="02020603050405020304" pitchFamily="18" charset="0"/>
              </a:rPr>
              <a:t>populismo como un enemigo a erradicar</a:t>
            </a:r>
            <a:r>
              <a:rPr lang="es-MX" dirty="0">
                <a:solidFill>
                  <a:schemeClr val="tx1"/>
                </a:solidFill>
                <a:latin typeface="Times New Roman" panose="02020603050405020304" pitchFamily="18" charset="0"/>
                <a:cs typeface="Times New Roman" panose="02020603050405020304" pitchFamily="18" charset="0"/>
              </a:rPr>
              <a:t> y empezar a comprenderlo como un </a:t>
            </a:r>
            <a:r>
              <a:rPr lang="es-MX" b="1" i="1" dirty="0">
                <a:solidFill>
                  <a:schemeClr val="tx1"/>
                </a:solidFill>
                <a:latin typeface="Times New Roman" panose="02020603050405020304" pitchFamily="18" charset="0"/>
                <a:cs typeface="Times New Roman" panose="02020603050405020304" pitchFamily="18" charset="0"/>
              </a:rPr>
              <a:t>síntoma de demandas insatisfechas </a:t>
            </a:r>
            <a:r>
              <a:rPr lang="es-MX" dirty="0">
                <a:solidFill>
                  <a:schemeClr val="tx1"/>
                </a:solidFill>
                <a:latin typeface="Times New Roman" panose="02020603050405020304" pitchFamily="18" charset="0"/>
                <a:cs typeface="Times New Roman" panose="02020603050405020304" pitchFamily="18" charset="0"/>
              </a:rPr>
              <a:t>(Cramer, 2021).</a:t>
            </a:r>
            <a:endParaRPr lang="es-US"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r>
              <a:rPr lang="es-MX" dirty="0">
                <a:solidFill>
                  <a:schemeClr val="tx1"/>
                </a:solidFill>
                <a:latin typeface="Times New Roman" panose="02020603050405020304" pitchFamily="18" charset="0"/>
                <a:cs typeface="Times New Roman" panose="02020603050405020304" pitchFamily="18" charset="0"/>
              </a:rPr>
              <a:t>Propone que el </a:t>
            </a:r>
            <a:r>
              <a:rPr lang="es-MX" b="1" i="1" u="sng" dirty="0">
                <a:solidFill>
                  <a:schemeClr val="tx1"/>
                </a:solidFill>
                <a:latin typeface="Times New Roman" panose="02020603050405020304" pitchFamily="18" charset="0"/>
                <a:cs typeface="Times New Roman" panose="02020603050405020304" pitchFamily="18" charset="0"/>
              </a:rPr>
              <a:t>diálogo intercultural y el apoyo a movimientos sociales</a:t>
            </a:r>
            <a:r>
              <a:rPr lang="es-MX" dirty="0">
                <a:solidFill>
                  <a:schemeClr val="tx1"/>
                </a:solidFill>
                <a:latin typeface="Times New Roman" panose="02020603050405020304" pitchFamily="18" charset="0"/>
                <a:cs typeface="Times New Roman" panose="02020603050405020304" pitchFamily="18" charset="0"/>
              </a:rPr>
              <a:t> pueden ser más efectivos que las sanciones o la condicionalidad política (Cramer, 2021).</a:t>
            </a:r>
          </a:p>
          <a:p>
            <a:pPr marL="742950" lvl="1" indent="-285750" algn="just">
              <a:buFont typeface="Wingdings" panose="05000000000000000000" pitchFamily="2" charset="2"/>
              <a:buChar char="Ø"/>
            </a:pPr>
            <a:r>
              <a:rPr lang="es-ES" dirty="0">
                <a:solidFill>
                  <a:schemeClr val="tx1"/>
                </a:solidFill>
                <a:latin typeface="Times New Roman" panose="02020603050405020304" pitchFamily="18" charset="0"/>
                <a:cs typeface="Times New Roman" panose="02020603050405020304" pitchFamily="18" charset="0"/>
              </a:rPr>
              <a:t>Valora </a:t>
            </a:r>
            <a:r>
              <a:rPr lang="es-ES" b="1" i="1" dirty="0">
                <a:solidFill>
                  <a:schemeClr val="tx1"/>
                </a:solidFill>
                <a:latin typeface="Times New Roman" panose="02020603050405020304" pitchFamily="18" charset="0"/>
                <a:cs typeface="Times New Roman" panose="02020603050405020304" pitchFamily="18" charset="0"/>
              </a:rPr>
              <a:t>cómo la UE ha respondido al auge del populismo en América Lati</a:t>
            </a:r>
            <a:r>
              <a:rPr lang="es-ES" i="1" dirty="0">
                <a:solidFill>
                  <a:schemeClr val="tx1"/>
                </a:solidFill>
                <a:latin typeface="Times New Roman" panose="02020603050405020304" pitchFamily="18" charset="0"/>
                <a:cs typeface="Times New Roman" panose="02020603050405020304" pitchFamily="18" charset="0"/>
              </a:rPr>
              <a:t>na</a:t>
            </a:r>
            <a:r>
              <a:rPr lang="es-ES" dirty="0">
                <a:solidFill>
                  <a:schemeClr val="tx1"/>
                </a:solidFill>
                <a:latin typeface="Times New Roman" panose="02020603050405020304" pitchFamily="18" charset="0"/>
                <a:cs typeface="Times New Roman" panose="02020603050405020304" pitchFamily="18" charset="0"/>
              </a:rPr>
              <a:t>, variando entre el apoyo a gobiernos “moderados” y la crítica a los “populistas radicales (Alcántara, 2019).</a:t>
            </a:r>
            <a:endParaRPr lang="es-US"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r>
              <a:rPr lang="es-ES" dirty="0">
                <a:solidFill>
                  <a:schemeClr val="tx1"/>
                </a:solidFill>
                <a:latin typeface="Times New Roman" panose="02020603050405020304" pitchFamily="18" charset="0"/>
                <a:cs typeface="Times New Roman" panose="02020603050405020304" pitchFamily="18" charset="0"/>
              </a:rPr>
              <a:t>La </a:t>
            </a:r>
            <a:r>
              <a:rPr lang="es-ES" b="1" i="1" dirty="0">
                <a:solidFill>
                  <a:schemeClr val="tx1"/>
                </a:solidFill>
                <a:latin typeface="Times New Roman" panose="02020603050405020304" pitchFamily="18" charset="0"/>
                <a:cs typeface="Times New Roman" panose="02020603050405020304" pitchFamily="18" charset="0"/>
              </a:rPr>
              <a:t>UE carece de una estrategia coherente</a:t>
            </a:r>
            <a:r>
              <a:rPr lang="es-ES" dirty="0">
                <a:solidFill>
                  <a:schemeClr val="tx1"/>
                </a:solidFill>
                <a:latin typeface="Times New Roman" panose="02020603050405020304" pitchFamily="18" charset="0"/>
                <a:cs typeface="Times New Roman" panose="02020603050405020304" pitchFamily="18" charset="0"/>
              </a:rPr>
              <a:t> y </a:t>
            </a:r>
            <a:r>
              <a:rPr lang="es-ES" b="1" i="1" dirty="0">
                <a:solidFill>
                  <a:schemeClr val="tx1"/>
                </a:solidFill>
                <a:latin typeface="Times New Roman" panose="02020603050405020304" pitchFamily="18" charset="0"/>
                <a:cs typeface="Times New Roman" panose="02020603050405020304" pitchFamily="18" charset="0"/>
              </a:rPr>
              <a:t>sus acciones suelen estar guiadas por intereses geopolíticos </a:t>
            </a:r>
            <a:r>
              <a:rPr lang="es-ES" dirty="0">
                <a:solidFill>
                  <a:schemeClr val="tx1"/>
                </a:solidFill>
                <a:latin typeface="Times New Roman" panose="02020603050405020304" pitchFamily="18" charset="0"/>
                <a:cs typeface="Times New Roman" panose="02020603050405020304" pitchFamily="18" charset="0"/>
              </a:rPr>
              <a:t>(por ejemplo: el control de la migración o la competencia con China), más que por un </a:t>
            </a:r>
            <a:r>
              <a:rPr lang="es-ES" b="1" i="1" dirty="0">
                <a:solidFill>
                  <a:schemeClr val="tx1"/>
                </a:solidFill>
                <a:latin typeface="Times New Roman" panose="02020603050405020304" pitchFamily="18" charset="0"/>
                <a:cs typeface="Times New Roman" panose="02020603050405020304" pitchFamily="18" charset="0"/>
              </a:rPr>
              <a:t>genuino compromiso con la democracia intercultural</a:t>
            </a:r>
            <a:r>
              <a:rPr lang="es-ES" dirty="0">
                <a:solidFill>
                  <a:schemeClr val="tx1"/>
                </a:solidFill>
                <a:latin typeface="Times New Roman" panose="02020603050405020304" pitchFamily="18" charset="0"/>
                <a:cs typeface="Times New Roman" panose="02020603050405020304" pitchFamily="18" charset="0"/>
              </a:rPr>
              <a:t> (Alcántara, 2019).</a:t>
            </a:r>
            <a:endParaRPr lang="es-US"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r>
              <a:rPr lang="es-ES" dirty="0">
                <a:solidFill>
                  <a:schemeClr val="tx1"/>
                </a:solidFill>
                <a:latin typeface="Times New Roman" panose="02020603050405020304" pitchFamily="18" charset="0"/>
                <a:cs typeface="Times New Roman" panose="02020603050405020304" pitchFamily="18" charset="0"/>
              </a:rPr>
              <a:t>Evalúa </a:t>
            </a:r>
            <a:r>
              <a:rPr lang="es-ES" b="1" i="1" dirty="0">
                <a:solidFill>
                  <a:schemeClr val="tx1"/>
                </a:solidFill>
                <a:latin typeface="Times New Roman" panose="02020603050405020304" pitchFamily="18" charset="0"/>
                <a:cs typeface="Times New Roman" panose="02020603050405020304" pitchFamily="18" charset="0"/>
              </a:rPr>
              <a:t>cómo los discursos y prácticas populistas viajan entre Europa y América Latina</a:t>
            </a:r>
            <a:r>
              <a:rPr lang="es-ES" dirty="0">
                <a:solidFill>
                  <a:schemeClr val="tx1"/>
                </a:solidFill>
                <a:latin typeface="Times New Roman" panose="02020603050405020304" pitchFamily="18" charset="0"/>
                <a:cs typeface="Times New Roman" panose="02020603050405020304" pitchFamily="18" charset="0"/>
              </a:rPr>
              <a:t>, y </a:t>
            </a:r>
            <a:r>
              <a:rPr lang="es-ES" b="1" i="1" dirty="0">
                <a:solidFill>
                  <a:schemeClr val="tx1"/>
                </a:solidFill>
                <a:latin typeface="Times New Roman" panose="02020603050405020304" pitchFamily="18" charset="0"/>
                <a:cs typeface="Times New Roman" panose="02020603050405020304" pitchFamily="18" charset="0"/>
              </a:rPr>
              <a:t>cómo la UE intenta contenerlos mediante mecanismos de “exportación democrática</a:t>
            </a:r>
            <a:r>
              <a:rPr lang="es-ES" dirty="0">
                <a:solidFill>
                  <a:schemeClr val="tx1"/>
                </a:solidFill>
                <a:latin typeface="Times New Roman" panose="02020603050405020304" pitchFamily="18" charset="0"/>
                <a:cs typeface="Times New Roman" panose="02020603050405020304" pitchFamily="18" charset="0"/>
              </a:rPr>
              <a:t>” (Roniger, 2022). </a:t>
            </a:r>
            <a:endParaRPr lang="es-US"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r>
              <a:rPr lang="es-ES" dirty="0">
                <a:solidFill>
                  <a:schemeClr val="tx1"/>
                </a:solidFill>
                <a:latin typeface="Times New Roman" panose="02020603050405020304" pitchFamily="18" charset="0"/>
                <a:cs typeface="Times New Roman" panose="02020603050405020304" pitchFamily="18" charset="0"/>
              </a:rPr>
              <a:t>Propone que la UE debería apoyar </a:t>
            </a:r>
            <a:r>
              <a:rPr lang="es-ES" b="1" u="sng" dirty="0">
                <a:solidFill>
                  <a:schemeClr val="tx1"/>
                </a:solidFill>
                <a:latin typeface="Times New Roman" panose="02020603050405020304" pitchFamily="18" charset="0"/>
                <a:cs typeface="Times New Roman" panose="02020603050405020304" pitchFamily="18" charset="0"/>
              </a:rPr>
              <a:t>e</a:t>
            </a:r>
            <a:r>
              <a:rPr lang="es-ES" b="1" i="1" u="sng" dirty="0">
                <a:solidFill>
                  <a:schemeClr val="tx1"/>
                </a:solidFill>
                <a:latin typeface="Times New Roman" panose="02020603050405020304" pitchFamily="18" charset="0"/>
                <a:cs typeface="Times New Roman" panose="02020603050405020304" pitchFamily="18" charset="0"/>
              </a:rPr>
              <a:t>spacios de diálogo intercultural que reconozcan la agencia de los actores locales</a:t>
            </a:r>
            <a:r>
              <a:rPr lang="es-ES" dirty="0">
                <a:solidFill>
                  <a:schemeClr val="tx1"/>
                </a:solidFill>
                <a:latin typeface="Times New Roman" panose="02020603050405020304" pitchFamily="18" charset="0"/>
                <a:cs typeface="Times New Roman" panose="02020603050405020304" pitchFamily="18" charset="0"/>
              </a:rPr>
              <a:t>, en lugar de imponer modelos (Roniger, 2022).</a:t>
            </a:r>
            <a:endParaRPr lang="es-US"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r>
              <a:rPr lang="es-ES" dirty="0">
                <a:solidFill>
                  <a:schemeClr val="tx1"/>
                </a:solidFill>
                <a:latin typeface="Times New Roman" panose="02020603050405020304" pitchFamily="18" charset="0"/>
                <a:cs typeface="Times New Roman" panose="02020603050405020304" pitchFamily="18" charset="0"/>
              </a:rPr>
              <a:t>El fortalecimiento de la </a:t>
            </a:r>
            <a:r>
              <a:rPr lang="es-ES" b="1" i="1" u="sng" dirty="0">
                <a:solidFill>
                  <a:schemeClr val="tx1"/>
                </a:solidFill>
                <a:latin typeface="Times New Roman" panose="02020603050405020304" pitchFamily="18" charset="0"/>
                <a:cs typeface="Times New Roman" panose="02020603050405020304" pitchFamily="18" charset="0"/>
              </a:rPr>
              <a:t>cultura democrática pasa por escuchar, no por dictar</a:t>
            </a:r>
            <a:r>
              <a:rPr lang="es-ES" dirty="0">
                <a:solidFill>
                  <a:schemeClr val="tx1"/>
                </a:solidFill>
                <a:latin typeface="Times New Roman" panose="02020603050405020304" pitchFamily="18" charset="0"/>
                <a:cs typeface="Times New Roman" panose="02020603050405020304" pitchFamily="18" charset="0"/>
              </a:rPr>
              <a:t> (Roniger, 2022).</a:t>
            </a:r>
            <a:endParaRPr lang="es-US" dirty="0">
              <a:solidFill>
                <a:schemeClr val="tx1"/>
              </a:solidFill>
              <a:latin typeface="Times New Roman" panose="02020603050405020304" pitchFamily="18" charset="0"/>
              <a:cs typeface="Times New Roman" panose="02020603050405020304" pitchFamily="18" charset="0"/>
            </a:endParaRPr>
          </a:p>
          <a:p>
            <a:pPr lvl="1"/>
            <a:endParaRPr lang="es-US" dirty="0"/>
          </a:p>
          <a:p>
            <a:pPr lvl="0"/>
            <a:endParaRPr lang="es-US" dirty="0"/>
          </a:p>
        </p:txBody>
      </p:sp>
      <p:sp>
        <p:nvSpPr>
          <p:cNvPr id="9" name="CuadroTexto 8">
            <a:extLst>
              <a:ext uri="{FF2B5EF4-FFF2-40B4-BE49-F238E27FC236}">
                <a16:creationId xmlns:a16="http://schemas.microsoft.com/office/drawing/2014/main" id="{B7E3B501-2832-E8B7-B02D-7249F0FCD9D3}"/>
              </a:ext>
            </a:extLst>
          </p:cNvPr>
          <p:cNvSpPr txBox="1"/>
          <p:nvPr/>
        </p:nvSpPr>
        <p:spPr>
          <a:xfrm>
            <a:off x="1387736" y="155986"/>
            <a:ext cx="9800216" cy="1058047"/>
          </a:xfrm>
          <a:prstGeom prst="rect">
            <a:avLst/>
          </a:prstGeom>
          <a:gradFill>
            <a:gsLst>
              <a:gs pos="0">
                <a:schemeClr val="accent1">
                  <a:lumMod val="5000"/>
                  <a:lumOff val="95000"/>
                </a:schemeClr>
              </a:gs>
              <a:gs pos="8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85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a:spAutoFit/>
          </a:bodyPr>
          <a:lstStyle/>
          <a:p>
            <a:pPr marL="0" marR="0" algn="ctr">
              <a:lnSpc>
                <a:spcPct val="107000"/>
              </a:lnSpc>
              <a:spcAft>
                <a:spcPts val="800"/>
              </a:spcAft>
              <a:buNone/>
            </a:pPr>
            <a:r>
              <a:rPr lang="es-MX" sz="2000" b="1" dirty="0">
                <a:effectLst/>
                <a:latin typeface="Times New Roman" panose="02020603050405020304" pitchFamily="18" charset="0"/>
                <a:ea typeface="Calibri" panose="020F0502020204030204" pitchFamily="34" charset="0"/>
                <a:cs typeface="Times New Roman" panose="02020603050405020304" pitchFamily="18" charset="0"/>
              </a:rPr>
              <a:t>¿QUÉ PERSPETIVAS INVESTIGATIVAS HAN CONTRIBUIDO AL ESTUDIO DE LAS IMPLICACIONES SOCIOCULTURALES EN LA LUCHA CONTRA EL POPULISMO DE EXTREMA DERECHA?</a:t>
            </a:r>
            <a:endParaRPr lang="es-US"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057661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471C5-37CD-4BB0-7147-B8D76B4068F5}"/>
            </a:ext>
          </a:extLst>
        </p:cNvPr>
        <p:cNvGrpSpPr/>
        <p:nvPr/>
      </p:nvGrpSpPr>
      <p:grpSpPr>
        <a:xfrm>
          <a:off x="0" y="0"/>
          <a:ext cx="0" cy="0"/>
          <a:chOff x="0" y="0"/>
          <a:chExt cx="0" cy="0"/>
        </a:xfrm>
      </p:grpSpPr>
      <p:sp>
        <p:nvSpPr>
          <p:cNvPr id="2" name="Elipse 1">
            <a:extLst>
              <a:ext uri="{FF2B5EF4-FFF2-40B4-BE49-F238E27FC236}">
                <a16:creationId xmlns:a16="http://schemas.microsoft.com/office/drawing/2014/main" id="{D89A92F9-BADF-6CC1-B1D2-EC9DFC2E923F}"/>
              </a:ext>
            </a:extLst>
          </p:cNvPr>
          <p:cNvSpPr/>
          <p:nvPr/>
        </p:nvSpPr>
        <p:spPr>
          <a:xfrm>
            <a:off x="2301681" y="41354"/>
            <a:ext cx="7534543" cy="1592832"/>
          </a:xfrm>
          <a:prstGeom prst="ellipse">
            <a:avLst/>
          </a:prstGeom>
          <a:effectLst>
            <a:outerShdw blurRad="76200" dir="13500000" sy="23000" kx="1200000" algn="br" rotWithShape="0">
              <a:prstClr val="black">
                <a:alpha val="2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es-MX" sz="2400" b="1" dirty="0">
                <a:solidFill>
                  <a:srgbClr val="FF0000"/>
                </a:solidFill>
                <a:latin typeface="Times New Roman" panose="02020603050405020304" pitchFamily="18" charset="0"/>
                <a:cs typeface="Times New Roman" panose="02020603050405020304" pitchFamily="18" charset="0"/>
              </a:rPr>
              <a:t>FORTALECIMIENTO </a:t>
            </a:r>
          </a:p>
          <a:p>
            <a:pPr algn="ctr"/>
            <a:r>
              <a:rPr lang="es-MX" sz="2400" b="1" dirty="0">
                <a:solidFill>
                  <a:srgbClr val="FF0000"/>
                </a:solidFill>
                <a:latin typeface="Times New Roman" panose="02020603050405020304" pitchFamily="18" charset="0"/>
                <a:cs typeface="Times New Roman" panose="02020603050405020304" pitchFamily="18" charset="0"/>
              </a:rPr>
              <a:t>DE LA CULTURA DEMOCRÁTICA</a:t>
            </a:r>
            <a:endParaRPr lang="es-US" sz="2400" dirty="0">
              <a:solidFill>
                <a:srgbClr val="FF0000"/>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44CB5A87-5340-09DE-DE39-6FA836B2E348}"/>
              </a:ext>
            </a:extLst>
          </p:cNvPr>
          <p:cNvSpPr/>
          <p:nvPr/>
        </p:nvSpPr>
        <p:spPr>
          <a:xfrm>
            <a:off x="2731269" y="2372414"/>
            <a:ext cx="6501214" cy="46200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rtlCol="0" anchor="ctr"/>
          <a:lstStyle/>
          <a:p>
            <a:r>
              <a:rPr lang="es-ES" b="1" dirty="0"/>
              <a:t>  </a:t>
            </a:r>
          </a:p>
          <a:p>
            <a:r>
              <a:rPr lang="es-ES" b="1" dirty="0"/>
              <a:t>RESUMEN DE LAS IDEAS FUNDAMENTALES DE LOS AUTORES</a:t>
            </a:r>
            <a:endParaRPr lang="es-US" dirty="0"/>
          </a:p>
          <a:p>
            <a:endParaRPr lang="es-US" dirty="0">
              <a:latin typeface="Times New Roman" panose="02020603050405020304" pitchFamily="18" charset="0"/>
              <a:cs typeface="Times New Roman" panose="02020603050405020304" pitchFamily="18" charset="0"/>
            </a:endParaRPr>
          </a:p>
        </p:txBody>
      </p:sp>
      <p:sp>
        <p:nvSpPr>
          <p:cNvPr id="6" name="Flecha: hacia abajo 5">
            <a:extLst>
              <a:ext uri="{FF2B5EF4-FFF2-40B4-BE49-F238E27FC236}">
                <a16:creationId xmlns:a16="http://schemas.microsoft.com/office/drawing/2014/main" id="{A5B56FC5-4B7B-B4D1-B91A-863A417C5447}"/>
              </a:ext>
            </a:extLst>
          </p:cNvPr>
          <p:cNvSpPr/>
          <p:nvPr/>
        </p:nvSpPr>
        <p:spPr>
          <a:xfrm>
            <a:off x="5407739" y="1729834"/>
            <a:ext cx="102747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10" name="Rectángulo 9">
            <a:extLst>
              <a:ext uri="{FF2B5EF4-FFF2-40B4-BE49-F238E27FC236}">
                <a16:creationId xmlns:a16="http://schemas.microsoft.com/office/drawing/2014/main" id="{6C95CB76-723D-F753-117B-74D4B1972118}"/>
              </a:ext>
            </a:extLst>
          </p:cNvPr>
          <p:cNvSpPr/>
          <p:nvPr/>
        </p:nvSpPr>
        <p:spPr>
          <a:xfrm>
            <a:off x="636391" y="3535340"/>
            <a:ext cx="2539425" cy="462004"/>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b="1" dirty="0"/>
          </a:p>
          <a:p>
            <a:pPr algn="just"/>
            <a:endParaRPr lang="es-ES" b="1" dirty="0"/>
          </a:p>
          <a:p>
            <a:pPr algn="ctr"/>
            <a:r>
              <a:rPr lang="es-ES" sz="2000" b="1" dirty="0">
                <a:solidFill>
                  <a:srgbClr val="FF0000"/>
                </a:solidFill>
                <a:latin typeface="Times New Roman" panose="02020603050405020304" pitchFamily="18" charset="0"/>
                <a:cs typeface="Times New Roman" panose="02020603050405020304" pitchFamily="18" charset="0"/>
              </a:rPr>
              <a:t>Efecto paradójico</a:t>
            </a:r>
            <a:endParaRPr lang="es-US" sz="2000" dirty="0">
              <a:solidFill>
                <a:srgbClr val="FF0000"/>
              </a:solidFill>
              <a:latin typeface="Times New Roman" panose="02020603050405020304" pitchFamily="18" charset="0"/>
              <a:cs typeface="Times New Roman" panose="02020603050405020304" pitchFamily="18" charset="0"/>
            </a:endParaRPr>
          </a:p>
          <a:p>
            <a:pPr algn="just"/>
            <a:endParaRPr lang="es-ES" dirty="0">
              <a:solidFill>
                <a:schemeClr val="tx1"/>
              </a:solidFill>
              <a:latin typeface="Times New Roman" panose="02020603050405020304" pitchFamily="18" charset="0"/>
              <a:cs typeface="Times New Roman" panose="02020603050405020304" pitchFamily="18" charset="0"/>
            </a:endParaRPr>
          </a:p>
          <a:p>
            <a:pPr algn="ctr"/>
            <a:endParaRPr lang="es-US" dirty="0">
              <a:solidFill>
                <a:schemeClr val="tx1"/>
              </a:solidFill>
              <a:latin typeface="Times New Roman" panose="02020603050405020304" pitchFamily="18" charset="0"/>
              <a:cs typeface="Times New Roman" panose="02020603050405020304" pitchFamily="18" charset="0"/>
            </a:endParaRPr>
          </a:p>
        </p:txBody>
      </p:sp>
      <p:sp>
        <p:nvSpPr>
          <p:cNvPr id="14" name="Rectángulo 13">
            <a:extLst>
              <a:ext uri="{FF2B5EF4-FFF2-40B4-BE49-F238E27FC236}">
                <a16:creationId xmlns:a16="http://schemas.microsoft.com/office/drawing/2014/main" id="{08D43A26-4CF2-C2A0-5ECA-6959B476A664}"/>
              </a:ext>
            </a:extLst>
          </p:cNvPr>
          <p:cNvSpPr/>
          <p:nvPr/>
        </p:nvSpPr>
        <p:spPr>
          <a:xfrm>
            <a:off x="8890007" y="4736343"/>
            <a:ext cx="2849268" cy="1876066"/>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b="1" i="1" dirty="0">
                <a:solidFill>
                  <a:schemeClr val="tx1"/>
                </a:solidFill>
                <a:latin typeface="Times New Roman" panose="02020603050405020304" pitchFamily="18" charset="0"/>
                <a:cs typeface="Times New Roman" panose="02020603050405020304" pitchFamily="18" charset="0"/>
              </a:rPr>
              <a:t>Programas de apoyo a presupuestos participativos, asambleas ciudadanas</a:t>
            </a:r>
            <a:r>
              <a:rPr lang="es-ES" dirty="0">
                <a:solidFill>
                  <a:schemeClr val="tx1"/>
                </a:solidFill>
                <a:latin typeface="Times New Roman" panose="02020603050405020304" pitchFamily="18" charset="0"/>
                <a:cs typeface="Times New Roman" panose="02020603050405020304" pitchFamily="18" charset="0"/>
              </a:rPr>
              <a:t> y mecanismos de consulta.</a:t>
            </a:r>
            <a:endParaRPr lang="es-US" dirty="0">
              <a:solidFill>
                <a:schemeClr val="tx1"/>
              </a:solidFill>
              <a:latin typeface="Times New Roman" panose="02020603050405020304" pitchFamily="18" charset="0"/>
              <a:cs typeface="Times New Roman" panose="02020603050405020304" pitchFamily="18" charset="0"/>
            </a:endParaRPr>
          </a:p>
        </p:txBody>
      </p:sp>
      <p:sp>
        <p:nvSpPr>
          <p:cNvPr id="11" name="Flecha: doblada hacia arriba 10">
            <a:extLst>
              <a:ext uri="{FF2B5EF4-FFF2-40B4-BE49-F238E27FC236}">
                <a16:creationId xmlns:a16="http://schemas.microsoft.com/office/drawing/2014/main" id="{7BE243D2-FC0A-839C-79E4-6D58B10179AF}"/>
              </a:ext>
            </a:extLst>
          </p:cNvPr>
          <p:cNvSpPr/>
          <p:nvPr/>
        </p:nvSpPr>
        <p:spPr>
          <a:xfrm flipV="1">
            <a:off x="9383031" y="2466884"/>
            <a:ext cx="931610" cy="962115"/>
          </a:xfrm>
          <a:prstGeom prst="bentUpArrow">
            <a:avLst/>
          </a:prstGeom>
          <a:ln>
            <a:noFill/>
          </a:ln>
          <a:effectLst>
            <a:innerShdw blurRad="63500" dist="50800" dir="16200000">
              <a:prstClr val="black">
                <a:alpha val="50000"/>
              </a:prstClr>
            </a:innerShdw>
          </a:effectLst>
          <a:scene3d>
            <a:camera prst="orthographicFront">
              <a:rot lat="0" lon="0" rev="0"/>
            </a:camera>
            <a:lightRig rig="contrasting" dir="t">
              <a:rot lat="0" lon="0" rev="7800000"/>
            </a:lightRig>
          </a:scene3d>
          <a:sp3d>
            <a:bevelT w="139700" h="139700"/>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s-US"/>
          </a:p>
        </p:txBody>
      </p:sp>
      <p:sp>
        <p:nvSpPr>
          <p:cNvPr id="15" name="Flecha: doblada hacia arriba 14">
            <a:extLst>
              <a:ext uri="{FF2B5EF4-FFF2-40B4-BE49-F238E27FC236}">
                <a16:creationId xmlns:a16="http://schemas.microsoft.com/office/drawing/2014/main" id="{B6DA905F-2BCF-0D14-2F3E-55319A61807E}"/>
              </a:ext>
            </a:extLst>
          </p:cNvPr>
          <p:cNvSpPr/>
          <p:nvPr/>
        </p:nvSpPr>
        <p:spPr>
          <a:xfrm flipH="1" flipV="1">
            <a:off x="1649110" y="2466885"/>
            <a:ext cx="931610" cy="962116"/>
          </a:xfrm>
          <a:prstGeom prst="bentUpArrow">
            <a:avLst/>
          </a:prstGeom>
          <a:ln>
            <a:noFill/>
          </a:ln>
          <a:effectLst>
            <a:innerShdw blurRad="63500" dist="50800" dir="16200000">
              <a:prstClr val="black">
                <a:alpha val="50000"/>
              </a:prstClr>
            </a:innerShdw>
          </a:effectLst>
          <a:scene3d>
            <a:camera prst="orthographicFront">
              <a:rot lat="0" lon="0" rev="0"/>
            </a:camera>
            <a:lightRig rig="contrasting" dir="t">
              <a:rot lat="0" lon="0" rev="7800000"/>
            </a:lightRig>
          </a:scene3d>
          <a:sp3d>
            <a:bevelT w="139700" h="139700"/>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s-US"/>
          </a:p>
        </p:txBody>
      </p:sp>
      <p:sp>
        <p:nvSpPr>
          <p:cNvPr id="4" name="Flecha: hacia abajo 3">
            <a:extLst>
              <a:ext uri="{FF2B5EF4-FFF2-40B4-BE49-F238E27FC236}">
                <a16:creationId xmlns:a16="http://schemas.microsoft.com/office/drawing/2014/main" id="{67CE445B-1230-6D2B-557E-C57EC32B3604}"/>
              </a:ext>
            </a:extLst>
          </p:cNvPr>
          <p:cNvSpPr/>
          <p:nvPr/>
        </p:nvSpPr>
        <p:spPr>
          <a:xfrm>
            <a:off x="5673210" y="3013876"/>
            <a:ext cx="496528" cy="415123"/>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7" name="Rectángulo 6">
            <a:extLst>
              <a:ext uri="{FF2B5EF4-FFF2-40B4-BE49-F238E27FC236}">
                <a16:creationId xmlns:a16="http://schemas.microsoft.com/office/drawing/2014/main" id="{8E09C680-7561-32ED-9D28-2C6B64B2B25C}"/>
              </a:ext>
            </a:extLst>
          </p:cNvPr>
          <p:cNvSpPr/>
          <p:nvPr/>
        </p:nvSpPr>
        <p:spPr>
          <a:xfrm>
            <a:off x="8890572" y="3537526"/>
            <a:ext cx="2539425" cy="462004"/>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dirty="0">
              <a:solidFill>
                <a:schemeClr val="tx1"/>
              </a:solidFill>
              <a:latin typeface="Times New Roman" panose="02020603050405020304" pitchFamily="18" charset="0"/>
              <a:cs typeface="Times New Roman" panose="02020603050405020304" pitchFamily="18" charset="0"/>
            </a:endParaRPr>
          </a:p>
          <a:p>
            <a:pPr algn="ctr"/>
            <a:r>
              <a:rPr lang="es-ES" sz="2000" b="1" dirty="0">
                <a:solidFill>
                  <a:srgbClr val="FF0000"/>
                </a:solidFill>
                <a:latin typeface="Times New Roman" panose="02020603050405020304" pitchFamily="18" charset="0"/>
                <a:cs typeface="Times New Roman" panose="02020603050405020304" pitchFamily="18" charset="0"/>
              </a:rPr>
              <a:t>Ejemplo concreto</a:t>
            </a:r>
            <a:endParaRPr lang="es-US" sz="2000" b="1" dirty="0">
              <a:solidFill>
                <a:srgbClr val="FF0000"/>
              </a:solidFill>
              <a:latin typeface="Times New Roman" panose="02020603050405020304" pitchFamily="18" charset="0"/>
              <a:cs typeface="Times New Roman" panose="02020603050405020304" pitchFamily="18" charset="0"/>
            </a:endParaRPr>
          </a:p>
          <a:p>
            <a:pPr algn="ctr"/>
            <a:endParaRPr lang="es-US" dirty="0">
              <a:solidFill>
                <a:schemeClr val="tx1"/>
              </a:solidFill>
              <a:latin typeface="Times New Roman" panose="02020603050405020304" pitchFamily="18" charset="0"/>
              <a:cs typeface="Times New Roman" panose="02020603050405020304" pitchFamily="18" charset="0"/>
            </a:endParaRPr>
          </a:p>
        </p:txBody>
      </p:sp>
      <p:sp>
        <p:nvSpPr>
          <p:cNvPr id="12" name="Rectángulo 11">
            <a:extLst>
              <a:ext uri="{FF2B5EF4-FFF2-40B4-BE49-F238E27FC236}">
                <a16:creationId xmlns:a16="http://schemas.microsoft.com/office/drawing/2014/main" id="{44B49DCD-B5D4-8AB5-860D-EAF53BBE8DB1}"/>
              </a:ext>
            </a:extLst>
          </p:cNvPr>
          <p:cNvSpPr/>
          <p:nvPr/>
        </p:nvSpPr>
        <p:spPr>
          <a:xfrm>
            <a:off x="4651761" y="3535340"/>
            <a:ext cx="2539425" cy="462004"/>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b="1" dirty="0"/>
              <a:t>    </a:t>
            </a:r>
          </a:p>
          <a:p>
            <a:pPr algn="just"/>
            <a:r>
              <a:rPr lang="es-ES" b="1" dirty="0"/>
              <a:t> </a:t>
            </a:r>
          </a:p>
          <a:p>
            <a:pPr algn="just"/>
            <a:r>
              <a:rPr lang="es-ES" b="1" dirty="0"/>
              <a:t>             </a:t>
            </a:r>
            <a:r>
              <a:rPr lang="es-ES" sz="2000" b="1" dirty="0">
                <a:solidFill>
                  <a:srgbClr val="FF0000"/>
                </a:solidFill>
                <a:latin typeface="Times New Roman" panose="02020603050405020304" pitchFamily="18" charset="0"/>
                <a:cs typeface="Times New Roman" panose="02020603050405020304" pitchFamily="18" charset="0"/>
              </a:rPr>
              <a:t>Propuesta</a:t>
            </a:r>
            <a:endParaRPr lang="es-US" sz="2000" b="1" dirty="0">
              <a:solidFill>
                <a:srgbClr val="FF0000"/>
              </a:solidFill>
              <a:latin typeface="Times New Roman" panose="02020603050405020304" pitchFamily="18" charset="0"/>
              <a:cs typeface="Times New Roman" panose="02020603050405020304" pitchFamily="18" charset="0"/>
            </a:endParaRPr>
          </a:p>
          <a:p>
            <a:pPr algn="just"/>
            <a:endParaRPr lang="es-ES" dirty="0">
              <a:solidFill>
                <a:schemeClr val="tx1"/>
              </a:solidFill>
              <a:latin typeface="Times New Roman" panose="02020603050405020304" pitchFamily="18" charset="0"/>
              <a:cs typeface="Times New Roman" panose="02020603050405020304" pitchFamily="18" charset="0"/>
            </a:endParaRPr>
          </a:p>
          <a:p>
            <a:pPr algn="ctr"/>
            <a:endParaRPr lang="es-US" dirty="0">
              <a:solidFill>
                <a:schemeClr val="tx1"/>
              </a:solidFill>
              <a:latin typeface="Times New Roman" panose="02020603050405020304" pitchFamily="18" charset="0"/>
              <a:cs typeface="Times New Roman" panose="02020603050405020304" pitchFamily="18" charset="0"/>
            </a:endParaRPr>
          </a:p>
        </p:txBody>
      </p:sp>
      <p:sp>
        <p:nvSpPr>
          <p:cNvPr id="16" name="Flecha: hacia abajo 15">
            <a:extLst>
              <a:ext uri="{FF2B5EF4-FFF2-40B4-BE49-F238E27FC236}">
                <a16:creationId xmlns:a16="http://schemas.microsoft.com/office/drawing/2014/main" id="{005966A4-7F9D-AF7B-D421-6BEE168D6E49}"/>
              </a:ext>
            </a:extLst>
          </p:cNvPr>
          <p:cNvSpPr/>
          <p:nvPr/>
        </p:nvSpPr>
        <p:spPr>
          <a:xfrm>
            <a:off x="9885349" y="4103685"/>
            <a:ext cx="496528" cy="415123"/>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19" name="Flecha: hacia abajo 18">
            <a:extLst>
              <a:ext uri="{FF2B5EF4-FFF2-40B4-BE49-F238E27FC236}">
                <a16:creationId xmlns:a16="http://schemas.microsoft.com/office/drawing/2014/main" id="{C78A4E03-F347-77C7-EE4A-7DFBF09C4B5D}"/>
              </a:ext>
            </a:extLst>
          </p:cNvPr>
          <p:cNvSpPr/>
          <p:nvPr/>
        </p:nvSpPr>
        <p:spPr>
          <a:xfrm>
            <a:off x="5746952" y="4103685"/>
            <a:ext cx="496528" cy="415123"/>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21" name="Flecha: hacia abajo 20">
            <a:extLst>
              <a:ext uri="{FF2B5EF4-FFF2-40B4-BE49-F238E27FC236}">
                <a16:creationId xmlns:a16="http://schemas.microsoft.com/office/drawing/2014/main" id="{023F5599-0CC5-42FD-5A9F-747D23ABCB85}"/>
              </a:ext>
            </a:extLst>
          </p:cNvPr>
          <p:cNvSpPr/>
          <p:nvPr/>
        </p:nvSpPr>
        <p:spPr>
          <a:xfrm>
            <a:off x="1608555" y="4129923"/>
            <a:ext cx="496528" cy="415123"/>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23" name="Rectángulo 22">
            <a:extLst>
              <a:ext uri="{FF2B5EF4-FFF2-40B4-BE49-F238E27FC236}">
                <a16:creationId xmlns:a16="http://schemas.microsoft.com/office/drawing/2014/main" id="{4D0434E0-064A-13CD-8372-E30FBD8A297B}"/>
              </a:ext>
            </a:extLst>
          </p:cNvPr>
          <p:cNvSpPr/>
          <p:nvPr/>
        </p:nvSpPr>
        <p:spPr>
          <a:xfrm>
            <a:off x="4412771" y="4736343"/>
            <a:ext cx="3312364" cy="1876066"/>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dirty="0">
                <a:solidFill>
                  <a:schemeClr val="tx1"/>
                </a:solidFill>
                <a:latin typeface="Times New Roman" panose="02020603050405020304" pitchFamily="18" charset="0"/>
                <a:cs typeface="Times New Roman" panose="02020603050405020304" pitchFamily="18" charset="0"/>
              </a:rPr>
              <a:t>La </a:t>
            </a:r>
            <a:r>
              <a:rPr lang="es-ES" b="1" i="1" dirty="0">
                <a:solidFill>
                  <a:schemeClr val="tx1"/>
                </a:solidFill>
                <a:latin typeface="Times New Roman" panose="02020603050405020304" pitchFamily="18" charset="0"/>
                <a:cs typeface="Times New Roman" panose="02020603050405020304" pitchFamily="18" charset="0"/>
              </a:rPr>
              <a:t>cultura democrática se fortalece cuando la UE apoya procesos de democracia radical </a:t>
            </a:r>
            <a:r>
              <a:rPr lang="es-ES" dirty="0">
                <a:solidFill>
                  <a:schemeClr val="tx1"/>
                </a:solidFill>
                <a:latin typeface="Times New Roman" panose="02020603050405020304" pitchFamily="18" charset="0"/>
                <a:cs typeface="Times New Roman" panose="02020603050405020304" pitchFamily="18" charset="0"/>
              </a:rPr>
              <a:t>que incluyan a movimientos sociales, comunidades indígenas y organizaciones populares.</a:t>
            </a:r>
            <a:endParaRPr lang="es-US" dirty="0">
              <a:solidFill>
                <a:schemeClr val="tx1"/>
              </a:solidFill>
              <a:latin typeface="Times New Roman" panose="02020603050405020304" pitchFamily="18" charset="0"/>
              <a:cs typeface="Times New Roman" panose="02020603050405020304" pitchFamily="18" charset="0"/>
            </a:endParaRPr>
          </a:p>
        </p:txBody>
      </p:sp>
      <p:sp>
        <p:nvSpPr>
          <p:cNvPr id="25" name="Rectángulo 24">
            <a:extLst>
              <a:ext uri="{FF2B5EF4-FFF2-40B4-BE49-F238E27FC236}">
                <a16:creationId xmlns:a16="http://schemas.microsoft.com/office/drawing/2014/main" id="{12271FE0-6ECA-9660-E05F-CC71D01658A7}"/>
              </a:ext>
            </a:extLst>
          </p:cNvPr>
          <p:cNvSpPr/>
          <p:nvPr/>
        </p:nvSpPr>
        <p:spPr>
          <a:xfrm>
            <a:off x="481469" y="4736343"/>
            <a:ext cx="2849268" cy="1876066"/>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dirty="0">
                <a:solidFill>
                  <a:schemeClr val="tx1"/>
                </a:solidFill>
                <a:latin typeface="Times New Roman" panose="02020603050405020304" pitchFamily="18" charset="0"/>
                <a:cs typeface="Times New Roman" panose="02020603050405020304" pitchFamily="18" charset="0"/>
              </a:rPr>
              <a:t>La UE, al centrarse en una “</a:t>
            </a:r>
            <a:r>
              <a:rPr lang="es-ES" b="1" i="1" dirty="0">
                <a:solidFill>
                  <a:schemeClr val="tx1"/>
                </a:solidFill>
                <a:latin typeface="Times New Roman" panose="02020603050405020304" pitchFamily="18" charset="0"/>
                <a:cs typeface="Times New Roman" panose="02020603050405020304" pitchFamily="18" charset="0"/>
              </a:rPr>
              <a:t>defensa de la democracia liberal” abstracta,</a:t>
            </a:r>
            <a:r>
              <a:rPr lang="es-ES" dirty="0">
                <a:solidFill>
                  <a:schemeClr val="tx1"/>
                </a:solidFill>
                <a:latin typeface="Times New Roman" panose="02020603050405020304" pitchFamily="18" charset="0"/>
                <a:cs typeface="Times New Roman" panose="02020603050405020304" pitchFamily="18" charset="0"/>
              </a:rPr>
              <a:t> puede terminar debilitando la democracia participativa y deliberativa.</a:t>
            </a:r>
            <a:endParaRPr lang="es-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89940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7D13C-3A54-89CA-B24D-DD6A197B4644}"/>
            </a:ext>
          </a:extLst>
        </p:cNvPr>
        <p:cNvGrpSpPr/>
        <p:nvPr/>
      </p:nvGrpSpPr>
      <p:grpSpPr>
        <a:xfrm>
          <a:off x="0" y="0"/>
          <a:ext cx="0" cy="0"/>
          <a:chOff x="0" y="0"/>
          <a:chExt cx="0" cy="0"/>
        </a:xfrm>
      </p:grpSpPr>
      <p:sp>
        <p:nvSpPr>
          <p:cNvPr id="2" name="Elipse 1">
            <a:extLst>
              <a:ext uri="{FF2B5EF4-FFF2-40B4-BE49-F238E27FC236}">
                <a16:creationId xmlns:a16="http://schemas.microsoft.com/office/drawing/2014/main" id="{6D7F44B4-2A2D-0030-6A24-913DCF663CE7}"/>
              </a:ext>
            </a:extLst>
          </p:cNvPr>
          <p:cNvSpPr/>
          <p:nvPr/>
        </p:nvSpPr>
        <p:spPr>
          <a:xfrm>
            <a:off x="2301681" y="41354"/>
            <a:ext cx="7534543" cy="1592832"/>
          </a:xfrm>
          <a:prstGeom prst="ellipse">
            <a:avLst/>
          </a:prstGeom>
          <a:effectLst>
            <a:outerShdw blurRad="76200" dir="13500000" sy="23000" kx="1200000" algn="br" rotWithShape="0">
              <a:prstClr val="black">
                <a:alpha val="2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es-MX" sz="2400" b="1" dirty="0">
                <a:solidFill>
                  <a:srgbClr val="FF0000"/>
                </a:solidFill>
                <a:latin typeface="Times New Roman" panose="02020603050405020304" pitchFamily="18" charset="0"/>
                <a:cs typeface="Times New Roman" panose="02020603050405020304" pitchFamily="18" charset="0"/>
              </a:rPr>
              <a:t>FORTALECIMIENTO </a:t>
            </a:r>
          </a:p>
          <a:p>
            <a:pPr algn="ctr"/>
            <a:r>
              <a:rPr lang="es-MX" sz="2400" b="1" dirty="0">
                <a:solidFill>
                  <a:srgbClr val="FF0000"/>
                </a:solidFill>
                <a:latin typeface="Times New Roman" panose="02020603050405020304" pitchFamily="18" charset="0"/>
                <a:cs typeface="Times New Roman" panose="02020603050405020304" pitchFamily="18" charset="0"/>
              </a:rPr>
              <a:t>DEL DIÁLOGO INTERCULTURAL</a:t>
            </a:r>
            <a:endParaRPr lang="es-US" sz="2400" dirty="0">
              <a:solidFill>
                <a:srgbClr val="FF0000"/>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84D91414-CD79-4B89-0D8B-C508283085E7}"/>
              </a:ext>
            </a:extLst>
          </p:cNvPr>
          <p:cNvSpPr/>
          <p:nvPr/>
        </p:nvSpPr>
        <p:spPr>
          <a:xfrm>
            <a:off x="2731269" y="2372414"/>
            <a:ext cx="6501214" cy="46200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rtlCol="0" anchor="ctr"/>
          <a:lstStyle/>
          <a:p>
            <a:r>
              <a:rPr lang="es-ES" b="1" dirty="0"/>
              <a:t>  </a:t>
            </a:r>
          </a:p>
          <a:p>
            <a:r>
              <a:rPr lang="es-ES" b="1" dirty="0"/>
              <a:t>RESUMEN DE LAS IDEAS FUNDAMENTALES DE LOS AUTORES</a:t>
            </a:r>
            <a:endParaRPr lang="es-US" dirty="0"/>
          </a:p>
          <a:p>
            <a:endParaRPr lang="es-US" dirty="0">
              <a:latin typeface="Times New Roman" panose="02020603050405020304" pitchFamily="18" charset="0"/>
              <a:cs typeface="Times New Roman" panose="02020603050405020304" pitchFamily="18" charset="0"/>
            </a:endParaRPr>
          </a:p>
        </p:txBody>
      </p:sp>
      <p:sp>
        <p:nvSpPr>
          <p:cNvPr id="6" name="Flecha: hacia abajo 5">
            <a:extLst>
              <a:ext uri="{FF2B5EF4-FFF2-40B4-BE49-F238E27FC236}">
                <a16:creationId xmlns:a16="http://schemas.microsoft.com/office/drawing/2014/main" id="{E408C273-43DA-8262-C73F-439379618C55}"/>
              </a:ext>
            </a:extLst>
          </p:cNvPr>
          <p:cNvSpPr/>
          <p:nvPr/>
        </p:nvSpPr>
        <p:spPr>
          <a:xfrm>
            <a:off x="5407739" y="1729834"/>
            <a:ext cx="102747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10" name="Rectángulo 9">
            <a:extLst>
              <a:ext uri="{FF2B5EF4-FFF2-40B4-BE49-F238E27FC236}">
                <a16:creationId xmlns:a16="http://schemas.microsoft.com/office/drawing/2014/main" id="{4C5344C8-5349-C146-56A1-E034643D1D9E}"/>
              </a:ext>
            </a:extLst>
          </p:cNvPr>
          <p:cNvSpPr/>
          <p:nvPr/>
        </p:nvSpPr>
        <p:spPr>
          <a:xfrm>
            <a:off x="636391" y="3535340"/>
            <a:ext cx="2539425" cy="462004"/>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b="1" dirty="0"/>
          </a:p>
          <a:p>
            <a:pPr algn="ctr"/>
            <a:r>
              <a:rPr lang="es-ES" sz="2000" b="1" dirty="0">
                <a:solidFill>
                  <a:srgbClr val="FF0000"/>
                </a:solidFill>
                <a:latin typeface="Times New Roman" panose="02020603050405020304" pitchFamily="18" charset="0"/>
                <a:cs typeface="Times New Roman" panose="02020603050405020304" pitchFamily="18" charset="0"/>
              </a:rPr>
              <a:t>Efecto adverso</a:t>
            </a:r>
            <a:endParaRPr lang="es-ES" dirty="0">
              <a:solidFill>
                <a:schemeClr val="tx1"/>
              </a:solidFill>
              <a:latin typeface="Times New Roman" panose="02020603050405020304" pitchFamily="18" charset="0"/>
              <a:cs typeface="Times New Roman" panose="02020603050405020304" pitchFamily="18" charset="0"/>
            </a:endParaRPr>
          </a:p>
          <a:p>
            <a:pPr algn="ctr"/>
            <a:endParaRPr lang="es-US" dirty="0">
              <a:solidFill>
                <a:schemeClr val="tx1"/>
              </a:solidFill>
              <a:latin typeface="Times New Roman" panose="02020603050405020304" pitchFamily="18" charset="0"/>
              <a:cs typeface="Times New Roman" panose="02020603050405020304" pitchFamily="18" charset="0"/>
            </a:endParaRPr>
          </a:p>
        </p:txBody>
      </p:sp>
      <p:sp>
        <p:nvSpPr>
          <p:cNvPr id="14" name="Rectángulo 13">
            <a:extLst>
              <a:ext uri="{FF2B5EF4-FFF2-40B4-BE49-F238E27FC236}">
                <a16:creationId xmlns:a16="http://schemas.microsoft.com/office/drawing/2014/main" id="{EC3355C5-D035-8C2E-3B8A-EF600B9479EB}"/>
              </a:ext>
            </a:extLst>
          </p:cNvPr>
          <p:cNvSpPr/>
          <p:nvPr/>
        </p:nvSpPr>
        <p:spPr>
          <a:xfrm>
            <a:off x="8444756" y="4677624"/>
            <a:ext cx="3560777" cy="1934785"/>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600" dirty="0">
                <a:solidFill>
                  <a:schemeClr val="tx1"/>
                </a:solidFill>
                <a:latin typeface="Times New Roman" panose="02020603050405020304" pitchFamily="18" charset="0"/>
                <a:cs typeface="Times New Roman" panose="02020603050405020304" pitchFamily="18" charset="0"/>
              </a:rPr>
              <a:t>Intercambios Sur-Sur y Sur-Norte que visibilicen experiencias como el "</a:t>
            </a:r>
            <a:r>
              <a:rPr lang="es-ES" sz="1600" b="1" i="1" dirty="0">
                <a:solidFill>
                  <a:schemeClr val="tx1"/>
                </a:solidFill>
                <a:latin typeface="Times New Roman" panose="02020603050405020304" pitchFamily="18" charset="0"/>
                <a:cs typeface="Times New Roman" panose="02020603050405020304" pitchFamily="18" charset="0"/>
              </a:rPr>
              <a:t>buen vivir andino" o "la jurisdicción especial indígena colombiana</a:t>
            </a:r>
            <a:r>
              <a:rPr lang="es-ES" sz="1600" dirty="0">
                <a:solidFill>
                  <a:schemeClr val="tx1"/>
                </a:solidFill>
                <a:latin typeface="Times New Roman" panose="02020603050405020304" pitchFamily="18" charset="0"/>
                <a:cs typeface="Times New Roman" panose="02020603050405020304" pitchFamily="18" charset="0"/>
              </a:rPr>
              <a:t>", como insumos para repensar la democracia en Europa.</a:t>
            </a:r>
            <a:endParaRPr lang="es-US" sz="1600" dirty="0">
              <a:solidFill>
                <a:schemeClr val="tx1"/>
              </a:solidFill>
              <a:latin typeface="Times New Roman" panose="02020603050405020304" pitchFamily="18" charset="0"/>
              <a:cs typeface="Times New Roman" panose="02020603050405020304" pitchFamily="18" charset="0"/>
            </a:endParaRPr>
          </a:p>
        </p:txBody>
      </p:sp>
      <p:sp>
        <p:nvSpPr>
          <p:cNvPr id="11" name="Flecha: doblada hacia arriba 10">
            <a:extLst>
              <a:ext uri="{FF2B5EF4-FFF2-40B4-BE49-F238E27FC236}">
                <a16:creationId xmlns:a16="http://schemas.microsoft.com/office/drawing/2014/main" id="{2343080A-C1AD-6A3E-2154-EBB87EC9F8E3}"/>
              </a:ext>
            </a:extLst>
          </p:cNvPr>
          <p:cNvSpPr/>
          <p:nvPr/>
        </p:nvSpPr>
        <p:spPr>
          <a:xfrm flipV="1">
            <a:off x="9383031" y="2466884"/>
            <a:ext cx="931610" cy="962115"/>
          </a:xfrm>
          <a:prstGeom prst="bentUpArrow">
            <a:avLst/>
          </a:prstGeom>
          <a:ln>
            <a:noFill/>
          </a:ln>
          <a:effectLst>
            <a:innerShdw blurRad="63500" dist="50800" dir="16200000">
              <a:prstClr val="black">
                <a:alpha val="50000"/>
              </a:prstClr>
            </a:innerShdw>
          </a:effectLst>
          <a:scene3d>
            <a:camera prst="orthographicFront">
              <a:rot lat="0" lon="0" rev="0"/>
            </a:camera>
            <a:lightRig rig="contrasting" dir="t">
              <a:rot lat="0" lon="0" rev="7800000"/>
            </a:lightRig>
          </a:scene3d>
          <a:sp3d>
            <a:bevelT w="139700" h="139700"/>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s-US"/>
          </a:p>
        </p:txBody>
      </p:sp>
      <p:sp>
        <p:nvSpPr>
          <p:cNvPr id="15" name="Flecha: doblada hacia arriba 14">
            <a:extLst>
              <a:ext uri="{FF2B5EF4-FFF2-40B4-BE49-F238E27FC236}">
                <a16:creationId xmlns:a16="http://schemas.microsoft.com/office/drawing/2014/main" id="{EFCE7FE7-FCD8-133A-18F2-14140719A4A2}"/>
              </a:ext>
            </a:extLst>
          </p:cNvPr>
          <p:cNvSpPr/>
          <p:nvPr/>
        </p:nvSpPr>
        <p:spPr>
          <a:xfrm flipH="1" flipV="1">
            <a:off x="1649110" y="2466885"/>
            <a:ext cx="931610" cy="962116"/>
          </a:xfrm>
          <a:prstGeom prst="bentUpArrow">
            <a:avLst/>
          </a:prstGeom>
          <a:ln>
            <a:noFill/>
          </a:ln>
          <a:effectLst>
            <a:innerShdw blurRad="63500" dist="50800" dir="16200000">
              <a:prstClr val="black">
                <a:alpha val="50000"/>
              </a:prstClr>
            </a:innerShdw>
          </a:effectLst>
          <a:scene3d>
            <a:camera prst="orthographicFront">
              <a:rot lat="0" lon="0" rev="0"/>
            </a:camera>
            <a:lightRig rig="contrasting" dir="t">
              <a:rot lat="0" lon="0" rev="7800000"/>
            </a:lightRig>
          </a:scene3d>
          <a:sp3d>
            <a:bevelT w="139700" h="139700"/>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s-US"/>
          </a:p>
        </p:txBody>
      </p:sp>
      <p:sp>
        <p:nvSpPr>
          <p:cNvPr id="4" name="Flecha: hacia abajo 3">
            <a:extLst>
              <a:ext uri="{FF2B5EF4-FFF2-40B4-BE49-F238E27FC236}">
                <a16:creationId xmlns:a16="http://schemas.microsoft.com/office/drawing/2014/main" id="{893C52FA-ECC9-F750-DDC1-EA98FE645D02}"/>
              </a:ext>
            </a:extLst>
          </p:cNvPr>
          <p:cNvSpPr/>
          <p:nvPr/>
        </p:nvSpPr>
        <p:spPr>
          <a:xfrm>
            <a:off x="5673210" y="3013876"/>
            <a:ext cx="496528" cy="415123"/>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7" name="Rectángulo 6">
            <a:extLst>
              <a:ext uri="{FF2B5EF4-FFF2-40B4-BE49-F238E27FC236}">
                <a16:creationId xmlns:a16="http://schemas.microsoft.com/office/drawing/2014/main" id="{D69E8A79-6BD5-03A6-917D-A4394C6C7B71}"/>
              </a:ext>
            </a:extLst>
          </p:cNvPr>
          <p:cNvSpPr/>
          <p:nvPr/>
        </p:nvSpPr>
        <p:spPr>
          <a:xfrm>
            <a:off x="8890572" y="3537526"/>
            <a:ext cx="2539425" cy="462004"/>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dirty="0">
              <a:solidFill>
                <a:schemeClr val="tx1"/>
              </a:solidFill>
              <a:latin typeface="Times New Roman" panose="02020603050405020304" pitchFamily="18" charset="0"/>
              <a:cs typeface="Times New Roman" panose="02020603050405020304" pitchFamily="18" charset="0"/>
            </a:endParaRPr>
          </a:p>
          <a:p>
            <a:pPr algn="ctr"/>
            <a:r>
              <a:rPr lang="es-ES" sz="2000" b="1" dirty="0">
                <a:solidFill>
                  <a:srgbClr val="FF0000"/>
                </a:solidFill>
                <a:latin typeface="Times New Roman" panose="02020603050405020304" pitchFamily="18" charset="0"/>
                <a:cs typeface="Times New Roman" panose="02020603050405020304" pitchFamily="18" charset="0"/>
              </a:rPr>
              <a:t>Expresión práctica</a:t>
            </a:r>
            <a:endParaRPr lang="es-US" sz="2000" b="1" dirty="0">
              <a:solidFill>
                <a:srgbClr val="FF0000"/>
              </a:solidFill>
              <a:latin typeface="Times New Roman" panose="02020603050405020304" pitchFamily="18" charset="0"/>
              <a:cs typeface="Times New Roman" panose="02020603050405020304" pitchFamily="18" charset="0"/>
            </a:endParaRPr>
          </a:p>
          <a:p>
            <a:pPr algn="ctr"/>
            <a:endParaRPr lang="es-US" dirty="0">
              <a:solidFill>
                <a:schemeClr val="tx1"/>
              </a:solidFill>
              <a:latin typeface="Times New Roman" panose="02020603050405020304" pitchFamily="18" charset="0"/>
              <a:cs typeface="Times New Roman" panose="02020603050405020304" pitchFamily="18" charset="0"/>
            </a:endParaRPr>
          </a:p>
        </p:txBody>
      </p:sp>
      <p:sp>
        <p:nvSpPr>
          <p:cNvPr id="12" name="Rectángulo 11">
            <a:extLst>
              <a:ext uri="{FF2B5EF4-FFF2-40B4-BE49-F238E27FC236}">
                <a16:creationId xmlns:a16="http://schemas.microsoft.com/office/drawing/2014/main" id="{E9C10818-C2ED-8821-1379-4280175CB1E5}"/>
              </a:ext>
            </a:extLst>
          </p:cNvPr>
          <p:cNvSpPr/>
          <p:nvPr/>
        </p:nvSpPr>
        <p:spPr>
          <a:xfrm>
            <a:off x="4651761" y="3535340"/>
            <a:ext cx="2539425" cy="462004"/>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b="1" dirty="0"/>
              <a:t>    </a:t>
            </a:r>
          </a:p>
          <a:p>
            <a:pPr algn="just"/>
            <a:r>
              <a:rPr lang="es-ES" b="1" dirty="0"/>
              <a:t> </a:t>
            </a:r>
          </a:p>
          <a:p>
            <a:pPr algn="just"/>
            <a:r>
              <a:rPr lang="es-ES" b="1" dirty="0"/>
              <a:t>             </a:t>
            </a:r>
            <a:r>
              <a:rPr lang="es-ES" sz="2000" b="1" dirty="0">
                <a:solidFill>
                  <a:srgbClr val="FF0000"/>
                </a:solidFill>
                <a:latin typeface="Times New Roman" panose="02020603050405020304" pitchFamily="18" charset="0"/>
                <a:cs typeface="Times New Roman" panose="02020603050405020304" pitchFamily="18" charset="0"/>
              </a:rPr>
              <a:t>Propuesta</a:t>
            </a:r>
            <a:endParaRPr lang="es-US" sz="2000" b="1" dirty="0">
              <a:solidFill>
                <a:srgbClr val="FF0000"/>
              </a:solidFill>
              <a:latin typeface="Times New Roman" panose="02020603050405020304" pitchFamily="18" charset="0"/>
              <a:cs typeface="Times New Roman" panose="02020603050405020304" pitchFamily="18" charset="0"/>
            </a:endParaRPr>
          </a:p>
          <a:p>
            <a:pPr algn="just"/>
            <a:endParaRPr lang="es-ES" dirty="0">
              <a:solidFill>
                <a:schemeClr val="tx1"/>
              </a:solidFill>
              <a:latin typeface="Times New Roman" panose="02020603050405020304" pitchFamily="18" charset="0"/>
              <a:cs typeface="Times New Roman" panose="02020603050405020304" pitchFamily="18" charset="0"/>
            </a:endParaRPr>
          </a:p>
          <a:p>
            <a:pPr algn="ctr"/>
            <a:endParaRPr lang="es-US" dirty="0">
              <a:solidFill>
                <a:schemeClr val="tx1"/>
              </a:solidFill>
              <a:latin typeface="Times New Roman" panose="02020603050405020304" pitchFamily="18" charset="0"/>
              <a:cs typeface="Times New Roman" panose="02020603050405020304" pitchFamily="18" charset="0"/>
            </a:endParaRPr>
          </a:p>
        </p:txBody>
      </p:sp>
      <p:sp>
        <p:nvSpPr>
          <p:cNvPr id="16" name="Flecha: hacia abajo 15">
            <a:extLst>
              <a:ext uri="{FF2B5EF4-FFF2-40B4-BE49-F238E27FC236}">
                <a16:creationId xmlns:a16="http://schemas.microsoft.com/office/drawing/2014/main" id="{0A705904-980D-3D63-FDDC-059CADA0D0D4}"/>
              </a:ext>
            </a:extLst>
          </p:cNvPr>
          <p:cNvSpPr/>
          <p:nvPr/>
        </p:nvSpPr>
        <p:spPr>
          <a:xfrm>
            <a:off x="9885349" y="4103685"/>
            <a:ext cx="496528" cy="415123"/>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19" name="Flecha: hacia abajo 18">
            <a:extLst>
              <a:ext uri="{FF2B5EF4-FFF2-40B4-BE49-F238E27FC236}">
                <a16:creationId xmlns:a16="http://schemas.microsoft.com/office/drawing/2014/main" id="{E82E0745-3FCA-3A0D-FE42-13B04105B5DB}"/>
              </a:ext>
            </a:extLst>
          </p:cNvPr>
          <p:cNvSpPr/>
          <p:nvPr/>
        </p:nvSpPr>
        <p:spPr>
          <a:xfrm>
            <a:off x="5746952" y="4103685"/>
            <a:ext cx="496528" cy="415123"/>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21" name="Flecha: hacia abajo 20">
            <a:extLst>
              <a:ext uri="{FF2B5EF4-FFF2-40B4-BE49-F238E27FC236}">
                <a16:creationId xmlns:a16="http://schemas.microsoft.com/office/drawing/2014/main" id="{7B1F15F9-F71E-B030-E304-CEB53EA8B1FB}"/>
              </a:ext>
            </a:extLst>
          </p:cNvPr>
          <p:cNvSpPr/>
          <p:nvPr/>
        </p:nvSpPr>
        <p:spPr>
          <a:xfrm>
            <a:off x="1608555" y="4129923"/>
            <a:ext cx="496528" cy="415123"/>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23" name="Rectángulo 22">
            <a:extLst>
              <a:ext uri="{FF2B5EF4-FFF2-40B4-BE49-F238E27FC236}">
                <a16:creationId xmlns:a16="http://schemas.microsoft.com/office/drawing/2014/main" id="{2ECDF895-E9B6-A4D3-0850-77C5E9EB2416}"/>
              </a:ext>
            </a:extLst>
          </p:cNvPr>
          <p:cNvSpPr/>
          <p:nvPr/>
        </p:nvSpPr>
        <p:spPr>
          <a:xfrm>
            <a:off x="4216998" y="4677624"/>
            <a:ext cx="3754418" cy="1934785"/>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600" dirty="0">
                <a:solidFill>
                  <a:schemeClr val="tx1"/>
                </a:solidFill>
                <a:latin typeface="Times New Roman" panose="02020603050405020304" pitchFamily="18" charset="0"/>
                <a:cs typeface="Times New Roman" panose="02020603050405020304" pitchFamily="18" charset="0"/>
              </a:rPr>
              <a:t>-Diálogo intercultural genuino </a:t>
            </a:r>
            <a:r>
              <a:rPr lang="es-ES" sz="1600" b="1" i="1" dirty="0">
                <a:solidFill>
                  <a:schemeClr val="tx1"/>
                </a:solidFill>
                <a:latin typeface="Times New Roman" panose="02020603050405020304" pitchFamily="18" charset="0"/>
                <a:cs typeface="Times New Roman" panose="02020603050405020304" pitchFamily="18" charset="0"/>
              </a:rPr>
              <a:t>requiere horizontalidad y reconocimiento mutuo</a:t>
            </a:r>
            <a:r>
              <a:rPr lang="es-ES" sz="1600" dirty="0">
                <a:solidFill>
                  <a:schemeClr val="tx1"/>
                </a:solidFill>
                <a:latin typeface="Times New Roman" panose="02020603050405020304" pitchFamily="18" charset="0"/>
                <a:cs typeface="Times New Roman" panose="02020603050405020304" pitchFamily="18" charset="0"/>
              </a:rPr>
              <a:t>. </a:t>
            </a:r>
            <a:endParaRPr lang="es-US" sz="1600" dirty="0">
              <a:solidFill>
                <a:schemeClr val="tx1"/>
              </a:solidFill>
              <a:latin typeface="Times New Roman" panose="02020603050405020304" pitchFamily="18" charset="0"/>
              <a:cs typeface="Times New Roman" panose="02020603050405020304" pitchFamily="18" charset="0"/>
            </a:endParaRPr>
          </a:p>
          <a:p>
            <a:pPr algn="just"/>
            <a:r>
              <a:rPr lang="es-ES" sz="1600" dirty="0">
                <a:solidFill>
                  <a:schemeClr val="tx1"/>
                </a:solidFill>
                <a:latin typeface="Times New Roman" panose="02020603050405020304" pitchFamily="18" charset="0"/>
                <a:cs typeface="Times New Roman" panose="02020603050405020304" pitchFamily="18" charset="0"/>
              </a:rPr>
              <a:t>-La UE debería abandonar la pretensión de “enseñar democracia” y </a:t>
            </a:r>
            <a:r>
              <a:rPr lang="es-ES" sz="1600" b="1" i="1" dirty="0">
                <a:solidFill>
                  <a:schemeClr val="tx1"/>
                </a:solidFill>
                <a:latin typeface="Times New Roman" panose="02020603050405020304" pitchFamily="18" charset="0"/>
                <a:cs typeface="Times New Roman" panose="02020603050405020304" pitchFamily="18" charset="0"/>
              </a:rPr>
              <a:t>adoptar una postura de aprendizaje conjunto.</a:t>
            </a:r>
            <a:endParaRPr lang="es-US" sz="1600" dirty="0">
              <a:solidFill>
                <a:schemeClr val="tx1"/>
              </a:solidFill>
              <a:latin typeface="Times New Roman" panose="02020603050405020304" pitchFamily="18" charset="0"/>
              <a:cs typeface="Times New Roman" panose="02020603050405020304" pitchFamily="18" charset="0"/>
            </a:endParaRPr>
          </a:p>
        </p:txBody>
      </p:sp>
      <p:sp>
        <p:nvSpPr>
          <p:cNvPr id="25" name="Rectángulo 24">
            <a:extLst>
              <a:ext uri="{FF2B5EF4-FFF2-40B4-BE49-F238E27FC236}">
                <a16:creationId xmlns:a16="http://schemas.microsoft.com/office/drawing/2014/main" id="{784926F7-9F38-C43F-005C-A93DD8C82625}"/>
              </a:ext>
            </a:extLst>
          </p:cNvPr>
          <p:cNvSpPr/>
          <p:nvPr/>
        </p:nvSpPr>
        <p:spPr>
          <a:xfrm>
            <a:off x="107572" y="4677624"/>
            <a:ext cx="3636085" cy="1934785"/>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sz="1600" dirty="0">
                <a:solidFill>
                  <a:schemeClr val="tx1"/>
                </a:solidFill>
                <a:latin typeface="Times New Roman" panose="02020603050405020304" pitchFamily="18" charset="0"/>
                <a:cs typeface="Times New Roman" panose="02020603050405020304" pitchFamily="18" charset="0"/>
              </a:rPr>
              <a:t>-La “lucha contra el populismo” de la UE, reproduce una jerarquía civilizatoria, donde Europa se presenta como modelo y América Latina como receptora pasiva.</a:t>
            </a:r>
            <a:endParaRPr lang="es-US" sz="1600" dirty="0">
              <a:solidFill>
                <a:schemeClr val="tx1"/>
              </a:solidFill>
              <a:latin typeface="Times New Roman" panose="02020603050405020304" pitchFamily="18" charset="0"/>
              <a:cs typeface="Times New Roman" panose="02020603050405020304" pitchFamily="18" charset="0"/>
            </a:endParaRPr>
          </a:p>
          <a:p>
            <a:pPr algn="just"/>
            <a:r>
              <a:rPr lang="es-ES" sz="1600" dirty="0">
                <a:solidFill>
                  <a:schemeClr val="tx1"/>
                </a:solidFill>
                <a:latin typeface="Times New Roman" panose="02020603050405020304" pitchFamily="18" charset="0"/>
                <a:cs typeface="Times New Roman" panose="02020603050405020304" pitchFamily="18" charset="0"/>
              </a:rPr>
              <a:t>- Esto genera </a:t>
            </a:r>
            <a:r>
              <a:rPr lang="es-ES" sz="1600" b="1" i="1" dirty="0">
                <a:solidFill>
                  <a:schemeClr val="tx1"/>
                </a:solidFill>
                <a:latin typeface="Times New Roman" panose="02020603050405020304" pitchFamily="18" charset="0"/>
                <a:cs typeface="Times New Roman" panose="02020603050405020304" pitchFamily="18" charset="0"/>
              </a:rPr>
              <a:t>resistencias y refuerza discursos nacionalistas de</a:t>
            </a:r>
            <a:r>
              <a:rPr lang="es-ES" sz="1600" dirty="0">
                <a:solidFill>
                  <a:schemeClr val="tx1"/>
                </a:solidFill>
                <a:latin typeface="Times New Roman" panose="02020603050405020304" pitchFamily="18" charset="0"/>
                <a:cs typeface="Times New Roman" panose="02020603050405020304" pitchFamily="18" charset="0"/>
              </a:rPr>
              <a:t> </a:t>
            </a:r>
            <a:r>
              <a:rPr lang="es-ES" sz="1600" b="1" i="1" dirty="0">
                <a:solidFill>
                  <a:schemeClr val="tx1"/>
                </a:solidFill>
                <a:latin typeface="Times New Roman" panose="02020603050405020304" pitchFamily="18" charset="0"/>
                <a:cs typeface="Times New Roman" panose="02020603050405020304" pitchFamily="18" charset="0"/>
              </a:rPr>
              <a:t>extrema derecha</a:t>
            </a:r>
            <a:r>
              <a:rPr lang="es-ES" sz="1600" dirty="0">
                <a:solidFill>
                  <a:schemeClr val="tx1"/>
                </a:solidFill>
                <a:latin typeface="Times New Roman" panose="02020603050405020304" pitchFamily="18" charset="0"/>
                <a:cs typeface="Times New Roman" panose="02020603050405020304" pitchFamily="18" charset="0"/>
              </a:rPr>
              <a:t>.</a:t>
            </a:r>
            <a:endParaRPr lang="es-US" sz="1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62488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7F83E-4417-5087-DCE3-0BEAD38E655C}"/>
            </a:ext>
          </a:extLst>
        </p:cNvPr>
        <p:cNvGrpSpPr/>
        <p:nvPr/>
      </p:nvGrpSpPr>
      <p:grpSpPr>
        <a:xfrm>
          <a:off x="0" y="0"/>
          <a:ext cx="0" cy="0"/>
          <a:chOff x="0" y="0"/>
          <a:chExt cx="0" cy="0"/>
        </a:xfrm>
      </p:grpSpPr>
      <p:sp>
        <p:nvSpPr>
          <p:cNvPr id="5" name="Rectángulo 4">
            <a:extLst>
              <a:ext uri="{FF2B5EF4-FFF2-40B4-BE49-F238E27FC236}">
                <a16:creationId xmlns:a16="http://schemas.microsoft.com/office/drawing/2014/main" id="{F4C5CC5B-09C9-32F7-31D0-A64F3CC9175E}"/>
              </a:ext>
            </a:extLst>
          </p:cNvPr>
          <p:cNvSpPr/>
          <p:nvPr/>
        </p:nvSpPr>
        <p:spPr>
          <a:xfrm>
            <a:off x="2731269" y="1458004"/>
            <a:ext cx="6501214" cy="96211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rtlCol="0" anchor="ctr"/>
          <a:lstStyle/>
          <a:p>
            <a:r>
              <a:rPr lang="es-ES" b="1" dirty="0"/>
              <a:t>  </a:t>
            </a:r>
          </a:p>
          <a:p>
            <a:pPr algn="ctr"/>
            <a:r>
              <a:rPr lang="es-ES" sz="2000" b="1" dirty="0">
                <a:latin typeface="Times New Roman" panose="02020603050405020304" pitchFamily="18" charset="0"/>
                <a:cs typeface="Times New Roman" panose="02020603050405020304" pitchFamily="18" charset="0"/>
              </a:rPr>
              <a:t>REPENSAR LA LUCHA CONTRA EL POPULISMO DE EXTREMA DERECHA</a:t>
            </a:r>
            <a:endParaRPr lang="es-US" sz="2000" dirty="0">
              <a:latin typeface="Times New Roman" panose="02020603050405020304" pitchFamily="18" charset="0"/>
              <a:cs typeface="Times New Roman" panose="02020603050405020304" pitchFamily="18" charset="0"/>
            </a:endParaRPr>
          </a:p>
          <a:p>
            <a:endParaRPr lang="es-US" dirty="0">
              <a:latin typeface="Times New Roman" panose="02020603050405020304" pitchFamily="18" charset="0"/>
              <a:cs typeface="Times New Roman" panose="02020603050405020304" pitchFamily="18" charset="0"/>
            </a:endParaRPr>
          </a:p>
        </p:txBody>
      </p:sp>
      <p:sp>
        <p:nvSpPr>
          <p:cNvPr id="6" name="Flecha: hacia abajo 5">
            <a:extLst>
              <a:ext uri="{FF2B5EF4-FFF2-40B4-BE49-F238E27FC236}">
                <a16:creationId xmlns:a16="http://schemas.microsoft.com/office/drawing/2014/main" id="{D36BED63-27CD-37EC-C3D8-9216E9CC3581}"/>
              </a:ext>
            </a:extLst>
          </p:cNvPr>
          <p:cNvSpPr/>
          <p:nvPr/>
        </p:nvSpPr>
        <p:spPr>
          <a:xfrm>
            <a:off x="5407739" y="815425"/>
            <a:ext cx="102747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10" name="Rectángulo 9">
            <a:extLst>
              <a:ext uri="{FF2B5EF4-FFF2-40B4-BE49-F238E27FC236}">
                <a16:creationId xmlns:a16="http://schemas.microsoft.com/office/drawing/2014/main" id="{2C801900-986E-8857-3CC1-72147856E490}"/>
              </a:ext>
            </a:extLst>
          </p:cNvPr>
          <p:cNvSpPr/>
          <p:nvPr/>
        </p:nvSpPr>
        <p:spPr>
          <a:xfrm>
            <a:off x="355002" y="3094805"/>
            <a:ext cx="3205779" cy="690865"/>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b="1" dirty="0"/>
          </a:p>
          <a:p>
            <a:pPr algn="ctr"/>
            <a:r>
              <a:rPr lang="es-ES" b="1" dirty="0">
                <a:solidFill>
                  <a:srgbClr val="FF0000"/>
                </a:solidFill>
                <a:latin typeface="Times New Roman" panose="02020603050405020304" pitchFamily="18" charset="0"/>
                <a:cs typeface="Times New Roman" panose="02020603050405020304" pitchFamily="18" charset="0"/>
              </a:rPr>
              <a:t>De la confrontación a </a:t>
            </a:r>
          </a:p>
          <a:p>
            <a:pPr algn="ctr"/>
            <a:r>
              <a:rPr lang="es-ES" b="1" dirty="0">
                <a:solidFill>
                  <a:srgbClr val="FF0000"/>
                </a:solidFill>
                <a:latin typeface="Times New Roman" panose="02020603050405020304" pitchFamily="18" charset="0"/>
                <a:cs typeface="Times New Roman" panose="02020603050405020304" pitchFamily="18" charset="0"/>
              </a:rPr>
              <a:t>la escucha</a:t>
            </a:r>
            <a:endParaRPr lang="es-US" dirty="0">
              <a:solidFill>
                <a:srgbClr val="FF0000"/>
              </a:solidFill>
              <a:latin typeface="Times New Roman" panose="02020603050405020304" pitchFamily="18" charset="0"/>
              <a:cs typeface="Times New Roman" panose="02020603050405020304" pitchFamily="18" charset="0"/>
            </a:endParaRPr>
          </a:p>
          <a:p>
            <a:pPr algn="ctr"/>
            <a:endParaRPr lang="es-US" dirty="0">
              <a:solidFill>
                <a:schemeClr val="tx1"/>
              </a:solidFill>
              <a:latin typeface="Times New Roman" panose="02020603050405020304" pitchFamily="18" charset="0"/>
              <a:cs typeface="Times New Roman" panose="02020603050405020304" pitchFamily="18" charset="0"/>
            </a:endParaRPr>
          </a:p>
        </p:txBody>
      </p:sp>
      <p:sp>
        <p:nvSpPr>
          <p:cNvPr id="14" name="Rectángulo 13">
            <a:extLst>
              <a:ext uri="{FF2B5EF4-FFF2-40B4-BE49-F238E27FC236}">
                <a16:creationId xmlns:a16="http://schemas.microsoft.com/office/drawing/2014/main" id="{D594A4FF-63BA-289A-5095-0550177E4300}"/>
              </a:ext>
            </a:extLst>
          </p:cNvPr>
          <p:cNvSpPr/>
          <p:nvPr/>
        </p:nvSpPr>
        <p:spPr>
          <a:xfrm>
            <a:off x="8444756" y="4365646"/>
            <a:ext cx="3560777" cy="2379399"/>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Times New Roman" panose="02020603050405020304" pitchFamily="18" charset="0"/>
                <a:cs typeface="Times New Roman" panose="02020603050405020304" pitchFamily="18" charset="0"/>
              </a:rPr>
              <a:t>La UE debe apoyar la creación de </a:t>
            </a:r>
            <a:r>
              <a:rPr lang="es-ES" b="1" i="1" dirty="0">
                <a:solidFill>
                  <a:schemeClr val="tx1"/>
                </a:solidFill>
                <a:latin typeface="Times New Roman" panose="02020603050405020304" pitchFamily="18" charset="0"/>
                <a:cs typeface="Times New Roman" panose="02020603050405020304" pitchFamily="18" charset="0"/>
              </a:rPr>
              <a:t>espacios de mediación intercultural</a:t>
            </a:r>
            <a:r>
              <a:rPr lang="es-ES" dirty="0">
                <a:solidFill>
                  <a:schemeClr val="tx1"/>
                </a:solidFill>
                <a:latin typeface="Times New Roman" panose="02020603050405020304" pitchFamily="18" charset="0"/>
                <a:cs typeface="Times New Roman" panose="02020603050405020304" pitchFamily="18" charset="0"/>
              </a:rPr>
              <a:t> donde líderes comunitarios, intelectuales, movimientos sociales y funcionarios públicos </a:t>
            </a:r>
            <a:r>
              <a:rPr lang="es-ES" b="1" i="1" dirty="0">
                <a:solidFill>
                  <a:schemeClr val="tx1"/>
                </a:solidFill>
                <a:latin typeface="Times New Roman" panose="02020603050405020304" pitchFamily="18" charset="0"/>
                <a:cs typeface="Times New Roman" panose="02020603050405020304" pitchFamily="18" charset="0"/>
              </a:rPr>
              <a:t>puedan dialogar más allá de las etiquetas de “populista” o “antipopulista</a:t>
            </a:r>
            <a:r>
              <a:rPr lang="es-ES" dirty="0">
                <a:solidFill>
                  <a:schemeClr val="tx1"/>
                </a:solidFill>
                <a:latin typeface="Times New Roman" panose="02020603050405020304" pitchFamily="18" charset="0"/>
                <a:cs typeface="Times New Roman" panose="02020603050405020304" pitchFamily="18" charset="0"/>
              </a:rPr>
              <a:t>”.</a:t>
            </a:r>
            <a:endParaRPr lang="es-US" dirty="0">
              <a:solidFill>
                <a:schemeClr val="tx1"/>
              </a:solidFill>
              <a:latin typeface="Times New Roman" panose="02020603050405020304" pitchFamily="18" charset="0"/>
              <a:cs typeface="Times New Roman" panose="02020603050405020304" pitchFamily="18" charset="0"/>
            </a:endParaRPr>
          </a:p>
        </p:txBody>
      </p:sp>
      <p:sp>
        <p:nvSpPr>
          <p:cNvPr id="11" name="Flecha: doblada hacia arriba 10">
            <a:extLst>
              <a:ext uri="{FF2B5EF4-FFF2-40B4-BE49-F238E27FC236}">
                <a16:creationId xmlns:a16="http://schemas.microsoft.com/office/drawing/2014/main" id="{E5B64864-5524-D4CF-D7AD-FD06F3139023}"/>
              </a:ext>
            </a:extLst>
          </p:cNvPr>
          <p:cNvSpPr/>
          <p:nvPr/>
        </p:nvSpPr>
        <p:spPr>
          <a:xfrm flipV="1">
            <a:off x="9383031" y="1828800"/>
            <a:ext cx="998846" cy="1255944"/>
          </a:xfrm>
          <a:prstGeom prst="bentUpArrow">
            <a:avLst/>
          </a:prstGeom>
          <a:ln>
            <a:noFill/>
          </a:ln>
          <a:effectLst>
            <a:innerShdw blurRad="63500" dist="50800" dir="16200000">
              <a:prstClr val="black">
                <a:alpha val="50000"/>
              </a:prstClr>
            </a:innerShdw>
          </a:effectLst>
          <a:scene3d>
            <a:camera prst="orthographicFront">
              <a:rot lat="0" lon="0" rev="0"/>
            </a:camera>
            <a:lightRig rig="contrasting" dir="t">
              <a:rot lat="0" lon="0" rev="7800000"/>
            </a:lightRig>
          </a:scene3d>
          <a:sp3d>
            <a:bevelT w="139700" h="139700"/>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s-US"/>
          </a:p>
        </p:txBody>
      </p:sp>
      <p:sp>
        <p:nvSpPr>
          <p:cNvPr id="15" name="Flecha: doblada hacia arriba 14">
            <a:extLst>
              <a:ext uri="{FF2B5EF4-FFF2-40B4-BE49-F238E27FC236}">
                <a16:creationId xmlns:a16="http://schemas.microsoft.com/office/drawing/2014/main" id="{47B1314A-3C39-3BF0-7A00-AA8F2611EFE5}"/>
              </a:ext>
            </a:extLst>
          </p:cNvPr>
          <p:cNvSpPr/>
          <p:nvPr/>
        </p:nvSpPr>
        <p:spPr>
          <a:xfrm flipH="1" flipV="1">
            <a:off x="1649110" y="1828799"/>
            <a:ext cx="931610" cy="1255946"/>
          </a:xfrm>
          <a:prstGeom prst="bentUpArrow">
            <a:avLst/>
          </a:prstGeom>
          <a:ln>
            <a:noFill/>
          </a:ln>
          <a:effectLst>
            <a:innerShdw blurRad="63500" dist="50800" dir="16200000">
              <a:prstClr val="black">
                <a:alpha val="50000"/>
              </a:prstClr>
            </a:innerShdw>
          </a:effectLst>
          <a:scene3d>
            <a:camera prst="orthographicFront">
              <a:rot lat="0" lon="0" rev="0"/>
            </a:camera>
            <a:lightRig rig="contrasting" dir="t">
              <a:rot lat="0" lon="0" rev="7800000"/>
            </a:lightRig>
          </a:scene3d>
          <a:sp3d>
            <a:bevelT w="139700" h="139700"/>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s-US"/>
          </a:p>
        </p:txBody>
      </p:sp>
      <p:sp>
        <p:nvSpPr>
          <p:cNvPr id="4" name="Flecha: hacia abajo 3">
            <a:extLst>
              <a:ext uri="{FF2B5EF4-FFF2-40B4-BE49-F238E27FC236}">
                <a16:creationId xmlns:a16="http://schemas.microsoft.com/office/drawing/2014/main" id="{E29CB036-4F60-DB32-8AD2-5650EFCE10E8}"/>
              </a:ext>
            </a:extLst>
          </p:cNvPr>
          <p:cNvSpPr/>
          <p:nvPr/>
        </p:nvSpPr>
        <p:spPr>
          <a:xfrm>
            <a:off x="5705484" y="2603352"/>
            <a:ext cx="496528" cy="481396"/>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7" name="Rectángulo 6">
            <a:extLst>
              <a:ext uri="{FF2B5EF4-FFF2-40B4-BE49-F238E27FC236}">
                <a16:creationId xmlns:a16="http://schemas.microsoft.com/office/drawing/2014/main" id="{1927E08F-8B80-FA3E-EE12-D1A5E06971C3}"/>
              </a:ext>
            </a:extLst>
          </p:cNvPr>
          <p:cNvSpPr/>
          <p:nvPr/>
        </p:nvSpPr>
        <p:spPr>
          <a:xfrm>
            <a:off x="8627630" y="3123355"/>
            <a:ext cx="3123304" cy="735453"/>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s-ES" dirty="0">
              <a:solidFill>
                <a:schemeClr val="tx1"/>
              </a:solidFill>
              <a:latin typeface="Times New Roman" panose="02020603050405020304" pitchFamily="18" charset="0"/>
              <a:cs typeface="Times New Roman" panose="02020603050405020304" pitchFamily="18" charset="0"/>
            </a:endParaRPr>
          </a:p>
          <a:p>
            <a:pPr algn="ctr"/>
            <a:r>
              <a:rPr lang="es-ES" b="1" dirty="0">
                <a:solidFill>
                  <a:srgbClr val="FF0000"/>
                </a:solidFill>
                <a:latin typeface="Times New Roman" panose="02020603050405020304" pitchFamily="18" charset="0"/>
                <a:cs typeface="Times New Roman" panose="02020603050405020304" pitchFamily="18" charset="0"/>
              </a:rPr>
              <a:t>Fortalecimiento de mediaciones culturales</a:t>
            </a:r>
            <a:endParaRPr lang="es-US" dirty="0">
              <a:solidFill>
                <a:srgbClr val="FF0000"/>
              </a:solidFill>
              <a:latin typeface="Times New Roman" panose="02020603050405020304" pitchFamily="18" charset="0"/>
              <a:cs typeface="Times New Roman" panose="02020603050405020304" pitchFamily="18" charset="0"/>
            </a:endParaRPr>
          </a:p>
          <a:p>
            <a:pPr algn="ctr"/>
            <a:endParaRPr lang="es-US" dirty="0">
              <a:solidFill>
                <a:schemeClr val="tx1"/>
              </a:solidFill>
              <a:latin typeface="Times New Roman" panose="02020603050405020304" pitchFamily="18" charset="0"/>
              <a:cs typeface="Times New Roman" panose="02020603050405020304" pitchFamily="18" charset="0"/>
            </a:endParaRPr>
          </a:p>
        </p:txBody>
      </p:sp>
      <p:sp>
        <p:nvSpPr>
          <p:cNvPr id="12" name="Rectángulo 11">
            <a:extLst>
              <a:ext uri="{FF2B5EF4-FFF2-40B4-BE49-F238E27FC236}">
                <a16:creationId xmlns:a16="http://schemas.microsoft.com/office/drawing/2014/main" id="{E5444389-0DF4-412A-C787-A015580BFC72}"/>
              </a:ext>
            </a:extLst>
          </p:cNvPr>
          <p:cNvSpPr/>
          <p:nvPr/>
        </p:nvSpPr>
        <p:spPr>
          <a:xfrm>
            <a:off x="4373366" y="3094805"/>
            <a:ext cx="3319655" cy="735453"/>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s-ES" b="1" dirty="0"/>
              <a:t>    </a:t>
            </a:r>
          </a:p>
          <a:p>
            <a:pPr algn="just"/>
            <a:r>
              <a:rPr lang="es-ES" b="1" dirty="0"/>
              <a:t> </a:t>
            </a:r>
          </a:p>
          <a:p>
            <a:pPr algn="ctr"/>
            <a:r>
              <a:rPr lang="es-ES" b="1" dirty="0">
                <a:solidFill>
                  <a:srgbClr val="FF0000"/>
                </a:solidFill>
                <a:latin typeface="Times New Roman" panose="02020603050405020304" pitchFamily="18" charset="0"/>
                <a:cs typeface="Times New Roman" panose="02020603050405020304" pitchFamily="18" charset="0"/>
              </a:rPr>
              <a:t>Reconocimiento de la diversidad de populismos</a:t>
            </a:r>
            <a:endParaRPr lang="es-US" dirty="0">
              <a:solidFill>
                <a:srgbClr val="FF0000"/>
              </a:solidFill>
              <a:latin typeface="Times New Roman" panose="02020603050405020304" pitchFamily="18" charset="0"/>
              <a:cs typeface="Times New Roman" panose="02020603050405020304" pitchFamily="18" charset="0"/>
            </a:endParaRPr>
          </a:p>
          <a:p>
            <a:pPr algn="just"/>
            <a:endParaRPr lang="es-ES" dirty="0">
              <a:solidFill>
                <a:schemeClr val="tx1"/>
              </a:solidFill>
              <a:latin typeface="Times New Roman" panose="02020603050405020304" pitchFamily="18" charset="0"/>
              <a:cs typeface="Times New Roman" panose="02020603050405020304" pitchFamily="18" charset="0"/>
            </a:endParaRPr>
          </a:p>
          <a:p>
            <a:pPr algn="ctr"/>
            <a:endParaRPr lang="es-US" dirty="0">
              <a:solidFill>
                <a:schemeClr val="tx1"/>
              </a:solidFill>
              <a:latin typeface="Times New Roman" panose="02020603050405020304" pitchFamily="18" charset="0"/>
              <a:cs typeface="Times New Roman" panose="02020603050405020304" pitchFamily="18" charset="0"/>
            </a:endParaRPr>
          </a:p>
        </p:txBody>
      </p:sp>
      <p:sp>
        <p:nvSpPr>
          <p:cNvPr id="16" name="Flecha: hacia abajo 15">
            <a:extLst>
              <a:ext uri="{FF2B5EF4-FFF2-40B4-BE49-F238E27FC236}">
                <a16:creationId xmlns:a16="http://schemas.microsoft.com/office/drawing/2014/main" id="{EAE34672-A781-59E2-773B-DEA7AF280F28}"/>
              </a:ext>
            </a:extLst>
          </p:cNvPr>
          <p:cNvSpPr/>
          <p:nvPr/>
        </p:nvSpPr>
        <p:spPr>
          <a:xfrm>
            <a:off x="9971413" y="3910045"/>
            <a:ext cx="496528" cy="415123"/>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19" name="Flecha: hacia abajo 18">
            <a:extLst>
              <a:ext uri="{FF2B5EF4-FFF2-40B4-BE49-F238E27FC236}">
                <a16:creationId xmlns:a16="http://schemas.microsoft.com/office/drawing/2014/main" id="{093C83E8-98C9-A55D-1FBF-23DC3EECA988}"/>
              </a:ext>
            </a:extLst>
          </p:cNvPr>
          <p:cNvSpPr/>
          <p:nvPr/>
        </p:nvSpPr>
        <p:spPr>
          <a:xfrm>
            <a:off x="5746952" y="3888529"/>
            <a:ext cx="496528" cy="415123"/>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21" name="Flecha: hacia abajo 20">
            <a:extLst>
              <a:ext uri="{FF2B5EF4-FFF2-40B4-BE49-F238E27FC236}">
                <a16:creationId xmlns:a16="http://schemas.microsoft.com/office/drawing/2014/main" id="{680E98EF-755F-110F-9D99-13C4D2881659}"/>
              </a:ext>
            </a:extLst>
          </p:cNvPr>
          <p:cNvSpPr/>
          <p:nvPr/>
        </p:nvSpPr>
        <p:spPr>
          <a:xfrm>
            <a:off x="1608555" y="3860977"/>
            <a:ext cx="496528" cy="415123"/>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23" name="Rectángulo 22">
            <a:extLst>
              <a:ext uri="{FF2B5EF4-FFF2-40B4-BE49-F238E27FC236}">
                <a16:creationId xmlns:a16="http://schemas.microsoft.com/office/drawing/2014/main" id="{E0F963B1-167A-2F59-BFDE-306376CEA43C}"/>
              </a:ext>
            </a:extLst>
          </p:cNvPr>
          <p:cNvSpPr/>
          <p:nvPr/>
        </p:nvSpPr>
        <p:spPr>
          <a:xfrm>
            <a:off x="4216998" y="4365646"/>
            <a:ext cx="3754418" cy="2379399"/>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Times New Roman" panose="02020603050405020304" pitchFamily="18" charset="0"/>
                <a:cs typeface="Times New Roman" panose="02020603050405020304" pitchFamily="18" charset="0"/>
              </a:rPr>
              <a:t>-</a:t>
            </a:r>
            <a:r>
              <a:rPr lang="es-ES" b="1" i="1" dirty="0">
                <a:solidFill>
                  <a:schemeClr val="tx1"/>
                </a:solidFill>
                <a:latin typeface="Times New Roman" panose="02020603050405020304" pitchFamily="18" charset="0"/>
                <a:cs typeface="Times New Roman" panose="02020603050405020304" pitchFamily="18" charset="0"/>
              </a:rPr>
              <a:t>No todos los populismos son iguales</a:t>
            </a:r>
            <a:r>
              <a:rPr lang="es-ES" dirty="0">
                <a:solidFill>
                  <a:schemeClr val="tx1"/>
                </a:solidFill>
                <a:latin typeface="Times New Roman" panose="02020603050405020304" pitchFamily="18" charset="0"/>
                <a:cs typeface="Times New Roman" panose="02020603050405020304" pitchFamily="18" charset="0"/>
              </a:rPr>
              <a:t>. </a:t>
            </a:r>
            <a:endParaRPr lang="es-US" dirty="0">
              <a:solidFill>
                <a:schemeClr val="tx1"/>
              </a:solidFill>
              <a:latin typeface="Times New Roman" panose="02020603050405020304" pitchFamily="18" charset="0"/>
              <a:cs typeface="Times New Roman" panose="02020603050405020304" pitchFamily="18" charset="0"/>
            </a:endParaRPr>
          </a:p>
          <a:p>
            <a:pPr algn="ctr"/>
            <a:r>
              <a:rPr lang="es-ES" dirty="0">
                <a:solidFill>
                  <a:schemeClr val="tx1"/>
                </a:solidFill>
                <a:latin typeface="Times New Roman" panose="02020603050405020304" pitchFamily="18" charset="0"/>
                <a:cs typeface="Times New Roman" panose="02020603050405020304" pitchFamily="18" charset="0"/>
              </a:rPr>
              <a:t>-La UE debe distinguir entre: </a:t>
            </a:r>
            <a:r>
              <a:rPr lang="es-ES" b="1" i="1" dirty="0">
                <a:solidFill>
                  <a:schemeClr val="tx1"/>
                </a:solidFill>
                <a:latin typeface="Times New Roman" panose="02020603050405020304" pitchFamily="18" charset="0"/>
                <a:cs typeface="Times New Roman" panose="02020603050405020304" pitchFamily="18" charset="0"/>
              </a:rPr>
              <a:t>populismos autoritarios, populismos democratizadores y populismos de extrema derecha</a:t>
            </a:r>
            <a:r>
              <a:rPr lang="es-ES" dirty="0">
                <a:solidFill>
                  <a:schemeClr val="tx1"/>
                </a:solidFill>
                <a:latin typeface="Times New Roman" panose="02020603050405020304" pitchFamily="18" charset="0"/>
                <a:cs typeface="Times New Roman" panose="02020603050405020304" pitchFamily="18" charset="0"/>
              </a:rPr>
              <a:t>.</a:t>
            </a:r>
            <a:endParaRPr lang="es-US" dirty="0">
              <a:solidFill>
                <a:schemeClr val="tx1"/>
              </a:solidFill>
              <a:latin typeface="Times New Roman" panose="02020603050405020304" pitchFamily="18" charset="0"/>
              <a:cs typeface="Times New Roman" panose="02020603050405020304" pitchFamily="18" charset="0"/>
            </a:endParaRPr>
          </a:p>
        </p:txBody>
      </p:sp>
      <p:sp>
        <p:nvSpPr>
          <p:cNvPr id="25" name="Rectángulo 24">
            <a:extLst>
              <a:ext uri="{FF2B5EF4-FFF2-40B4-BE49-F238E27FC236}">
                <a16:creationId xmlns:a16="http://schemas.microsoft.com/office/drawing/2014/main" id="{B22CE7E0-6C31-D1FE-8389-459E3A4DDFFB}"/>
              </a:ext>
            </a:extLst>
          </p:cNvPr>
          <p:cNvSpPr/>
          <p:nvPr/>
        </p:nvSpPr>
        <p:spPr>
          <a:xfrm>
            <a:off x="107572" y="4365646"/>
            <a:ext cx="3636085" cy="2379399"/>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Times New Roman" panose="02020603050405020304" pitchFamily="18" charset="0"/>
                <a:cs typeface="Times New Roman" panose="02020603050405020304" pitchFamily="18" charset="0"/>
              </a:rPr>
              <a:t>-En lugar de “combatir” el populismo, la UE debe </a:t>
            </a:r>
            <a:r>
              <a:rPr lang="es-ES" b="1" i="1" dirty="0">
                <a:solidFill>
                  <a:schemeClr val="tx1"/>
                </a:solidFill>
                <a:latin typeface="Times New Roman" panose="02020603050405020304" pitchFamily="18" charset="0"/>
                <a:cs typeface="Times New Roman" panose="02020603050405020304" pitchFamily="18" charset="0"/>
              </a:rPr>
              <a:t>comprenderlo como un síntoma de fallas estructurales</a:t>
            </a:r>
            <a:r>
              <a:rPr lang="es-ES" b="1" dirty="0">
                <a:solidFill>
                  <a:schemeClr val="tx1"/>
                </a:solidFill>
                <a:latin typeface="Times New Roman" panose="02020603050405020304" pitchFamily="18" charset="0"/>
                <a:cs typeface="Times New Roman" panose="02020603050405020304" pitchFamily="18" charset="0"/>
              </a:rPr>
              <a:t> (</a:t>
            </a:r>
            <a:r>
              <a:rPr lang="es-ES" dirty="0">
                <a:solidFill>
                  <a:schemeClr val="tx1"/>
                </a:solidFill>
                <a:latin typeface="Times New Roman" panose="02020603050405020304" pitchFamily="18" charset="0"/>
                <a:cs typeface="Times New Roman" panose="02020603050405020304" pitchFamily="18" charset="0"/>
              </a:rPr>
              <a:t>representación política, la distribución de la riqueza y el reconocimiento cultural.</a:t>
            </a:r>
            <a:endParaRPr lang="es-US" dirty="0">
              <a:solidFill>
                <a:schemeClr val="tx1"/>
              </a:solidFill>
              <a:latin typeface="Times New Roman" panose="02020603050405020304" pitchFamily="18" charset="0"/>
              <a:cs typeface="Times New Roman" panose="02020603050405020304" pitchFamily="18" charset="0"/>
            </a:endParaRPr>
          </a:p>
          <a:p>
            <a:pPr algn="ctr"/>
            <a:r>
              <a:rPr lang="es-ES" dirty="0">
                <a:solidFill>
                  <a:schemeClr val="tx1"/>
                </a:solidFill>
                <a:latin typeface="Times New Roman" panose="02020603050405020304" pitchFamily="18" charset="0"/>
                <a:cs typeface="Times New Roman" panose="02020603050405020304" pitchFamily="18" charset="0"/>
              </a:rPr>
              <a:t>-</a:t>
            </a:r>
            <a:r>
              <a:rPr lang="es-ES" b="1" i="1" dirty="0">
                <a:solidFill>
                  <a:schemeClr val="tx1"/>
                </a:solidFill>
                <a:latin typeface="Times New Roman" panose="02020603050405020304" pitchFamily="18" charset="0"/>
                <a:cs typeface="Times New Roman" panose="02020603050405020304" pitchFamily="18" charset="0"/>
              </a:rPr>
              <a:t>Escucha activa de las demandas ciudadanas</a:t>
            </a:r>
            <a:endParaRPr lang="es-US" dirty="0">
              <a:solidFill>
                <a:schemeClr val="tx1"/>
              </a:solidFill>
              <a:latin typeface="Times New Roman" panose="02020603050405020304" pitchFamily="18" charset="0"/>
              <a:cs typeface="Times New Roman" panose="02020603050405020304" pitchFamily="18" charset="0"/>
            </a:endParaRPr>
          </a:p>
        </p:txBody>
      </p:sp>
      <p:sp>
        <p:nvSpPr>
          <p:cNvPr id="8" name="CuadroTexto 7">
            <a:extLst>
              <a:ext uri="{FF2B5EF4-FFF2-40B4-BE49-F238E27FC236}">
                <a16:creationId xmlns:a16="http://schemas.microsoft.com/office/drawing/2014/main" id="{ED92D960-04C3-D272-42ED-26DA8FE2340F}"/>
              </a:ext>
            </a:extLst>
          </p:cNvPr>
          <p:cNvSpPr txBox="1"/>
          <p:nvPr/>
        </p:nvSpPr>
        <p:spPr>
          <a:xfrm>
            <a:off x="3935799" y="245591"/>
            <a:ext cx="4316815" cy="461665"/>
          </a:xfrm>
          <a:prstGeom prst="rect">
            <a:avLst/>
          </a:prstGeom>
          <a:gradFill>
            <a:gsLst>
              <a:gs pos="0">
                <a:schemeClr val="tx2">
                  <a:lumMod val="50000"/>
                  <a:lumOff val="50000"/>
                </a:schemeClr>
              </a:gs>
              <a:gs pos="25000">
                <a:schemeClr val="accent4">
                  <a:lumMod val="105000"/>
                  <a:satMod val="103000"/>
                  <a:tint val="73000"/>
                </a:schemeClr>
              </a:gs>
              <a:gs pos="100000">
                <a:schemeClr val="accent4">
                  <a:lumMod val="105000"/>
                  <a:satMod val="109000"/>
                  <a:tint val="81000"/>
                </a:schemeClr>
              </a:gs>
            </a:gsLst>
            <a:lin ang="5400000" scaled="0"/>
          </a:gradFill>
        </p:spPr>
        <p:txBody>
          <a:bodyPr wrap="square">
            <a:spAutoFit/>
          </a:bodyPr>
          <a:lstStyle/>
          <a:p>
            <a:pPr algn="ctr"/>
            <a:r>
              <a:rPr lang="es-MX" sz="2400" b="1" dirty="0">
                <a:solidFill>
                  <a:srgbClr val="FF0000"/>
                </a:solidFill>
                <a:latin typeface="Times New Roman" panose="02020603050405020304" pitchFamily="18" charset="0"/>
                <a:cs typeface="Times New Roman" panose="02020603050405020304" pitchFamily="18" charset="0"/>
              </a:rPr>
              <a:t>IDEAS CONCLUSIVAS</a:t>
            </a:r>
            <a:endParaRPr lang="es-US"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30512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1E732-6649-C66F-6E0F-C8F9672D1F0B}"/>
            </a:ext>
          </a:extLst>
        </p:cNvPr>
        <p:cNvGrpSpPr/>
        <p:nvPr/>
      </p:nvGrpSpPr>
      <p:grpSpPr>
        <a:xfrm>
          <a:off x="0" y="0"/>
          <a:ext cx="0" cy="0"/>
          <a:chOff x="0" y="0"/>
          <a:chExt cx="0" cy="0"/>
        </a:xfrm>
      </p:grpSpPr>
      <p:sp>
        <p:nvSpPr>
          <p:cNvPr id="5" name="Rectángulo 4">
            <a:extLst>
              <a:ext uri="{FF2B5EF4-FFF2-40B4-BE49-F238E27FC236}">
                <a16:creationId xmlns:a16="http://schemas.microsoft.com/office/drawing/2014/main" id="{3A69C869-A521-8139-C28A-9779265FE59C}"/>
              </a:ext>
            </a:extLst>
          </p:cNvPr>
          <p:cNvSpPr/>
          <p:nvPr/>
        </p:nvSpPr>
        <p:spPr>
          <a:xfrm>
            <a:off x="2703141" y="1166843"/>
            <a:ext cx="6501214" cy="646331"/>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rtlCol="0" anchor="ctr"/>
          <a:lstStyle/>
          <a:p>
            <a:pPr algn="ctr"/>
            <a:r>
              <a:rPr lang="es-ES" b="1" dirty="0">
                <a:solidFill>
                  <a:srgbClr val="FF0000"/>
                </a:solidFill>
                <a:latin typeface="Times New Roman" panose="02020603050405020304" pitchFamily="18" charset="0"/>
                <a:cs typeface="Times New Roman" panose="02020603050405020304" pitchFamily="18" charset="0"/>
              </a:rPr>
              <a:t>PERSPECTIVA TEÓRICA DESDE LA UNIÓN EUROPEA</a:t>
            </a:r>
            <a:endParaRPr lang="es-US" dirty="0">
              <a:solidFill>
                <a:srgbClr val="FF0000"/>
              </a:solidFill>
              <a:latin typeface="Times New Roman" panose="02020603050405020304" pitchFamily="18" charset="0"/>
              <a:cs typeface="Times New Roman" panose="02020603050405020304" pitchFamily="18" charset="0"/>
            </a:endParaRPr>
          </a:p>
        </p:txBody>
      </p:sp>
      <p:sp>
        <p:nvSpPr>
          <p:cNvPr id="6" name="Flecha: hacia abajo 5">
            <a:extLst>
              <a:ext uri="{FF2B5EF4-FFF2-40B4-BE49-F238E27FC236}">
                <a16:creationId xmlns:a16="http://schemas.microsoft.com/office/drawing/2014/main" id="{3F9C23E5-875E-68E2-F259-4CAB5318E402}"/>
              </a:ext>
            </a:extLst>
          </p:cNvPr>
          <p:cNvSpPr/>
          <p:nvPr/>
        </p:nvSpPr>
        <p:spPr>
          <a:xfrm>
            <a:off x="5407739" y="761635"/>
            <a:ext cx="1027471" cy="357159"/>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11" name="Flecha: doblada hacia arriba 10">
            <a:extLst>
              <a:ext uri="{FF2B5EF4-FFF2-40B4-BE49-F238E27FC236}">
                <a16:creationId xmlns:a16="http://schemas.microsoft.com/office/drawing/2014/main" id="{98777F81-E813-5618-274E-679F4792E663}"/>
              </a:ext>
            </a:extLst>
          </p:cNvPr>
          <p:cNvSpPr/>
          <p:nvPr/>
        </p:nvSpPr>
        <p:spPr>
          <a:xfrm flipV="1">
            <a:off x="9447575" y="1409251"/>
            <a:ext cx="998846" cy="1054252"/>
          </a:xfrm>
          <a:prstGeom prst="bentUpArrow">
            <a:avLst/>
          </a:prstGeom>
          <a:ln>
            <a:noFill/>
          </a:ln>
          <a:effectLst>
            <a:innerShdw blurRad="63500" dist="50800" dir="16200000">
              <a:prstClr val="black">
                <a:alpha val="50000"/>
              </a:prstClr>
            </a:innerShdw>
          </a:effectLst>
          <a:scene3d>
            <a:camera prst="orthographicFront">
              <a:rot lat="0" lon="0" rev="0"/>
            </a:camera>
            <a:lightRig rig="contrasting" dir="t">
              <a:rot lat="0" lon="0" rev="7800000"/>
            </a:lightRig>
          </a:scene3d>
          <a:sp3d>
            <a:bevelT w="139700" h="139700"/>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s-US"/>
          </a:p>
        </p:txBody>
      </p:sp>
      <p:sp>
        <p:nvSpPr>
          <p:cNvPr id="15" name="Flecha: doblada hacia arriba 14">
            <a:extLst>
              <a:ext uri="{FF2B5EF4-FFF2-40B4-BE49-F238E27FC236}">
                <a16:creationId xmlns:a16="http://schemas.microsoft.com/office/drawing/2014/main" id="{C765BD0E-DC4B-2771-09D5-BA06247C6EDE}"/>
              </a:ext>
            </a:extLst>
          </p:cNvPr>
          <p:cNvSpPr/>
          <p:nvPr/>
        </p:nvSpPr>
        <p:spPr>
          <a:xfrm flipH="1" flipV="1">
            <a:off x="1616838" y="1409250"/>
            <a:ext cx="931610" cy="1054254"/>
          </a:xfrm>
          <a:prstGeom prst="bentUpArrow">
            <a:avLst/>
          </a:prstGeom>
          <a:ln>
            <a:noFill/>
          </a:ln>
          <a:effectLst>
            <a:innerShdw blurRad="63500" dist="50800" dir="16200000">
              <a:prstClr val="black">
                <a:alpha val="50000"/>
              </a:prstClr>
            </a:innerShdw>
          </a:effectLst>
          <a:scene3d>
            <a:camera prst="orthographicFront">
              <a:rot lat="0" lon="0" rev="0"/>
            </a:camera>
            <a:lightRig rig="contrasting" dir="t">
              <a:rot lat="0" lon="0" rev="7800000"/>
            </a:lightRig>
          </a:scene3d>
          <a:sp3d>
            <a:bevelT w="139700" h="139700"/>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s-US"/>
          </a:p>
        </p:txBody>
      </p:sp>
      <p:sp>
        <p:nvSpPr>
          <p:cNvPr id="4" name="Flecha: hacia abajo 3">
            <a:extLst>
              <a:ext uri="{FF2B5EF4-FFF2-40B4-BE49-F238E27FC236}">
                <a16:creationId xmlns:a16="http://schemas.microsoft.com/office/drawing/2014/main" id="{B99DB175-F8F0-C731-3D7C-1AC042151C6F}"/>
              </a:ext>
            </a:extLst>
          </p:cNvPr>
          <p:cNvSpPr/>
          <p:nvPr/>
        </p:nvSpPr>
        <p:spPr>
          <a:xfrm>
            <a:off x="5705484" y="2011680"/>
            <a:ext cx="496528" cy="481396"/>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23" name="Rectángulo 22">
            <a:extLst>
              <a:ext uri="{FF2B5EF4-FFF2-40B4-BE49-F238E27FC236}">
                <a16:creationId xmlns:a16="http://schemas.microsoft.com/office/drawing/2014/main" id="{0BF23E35-1535-8822-D66E-B62EA909D689}"/>
              </a:ext>
            </a:extLst>
          </p:cNvPr>
          <p:cNvSpPr/>
          <p:nvPr/>
        </p:nvSpPr>
        <p:spPr>
          <a:xfrm>
            <a:off x="107577" y="2516928"/>
            <a:ext cx="11951745" cy="4228118"/>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lgn="just">
              <a:buFont typeface="Wingdings" panose="05000000000000000000" pitchFamily="2" charset="2"/>
              <a:buChar char="Ø"/>
            </a:pPr>
            <a:endParaRPr lang="es-ES" sz="1500" b="1" i="1" dirty="0">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endParaRPr lang="es-ES" sz="1600" b="1" i="1"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ES" sz="1600" b="1" i="1" dirty="0">
                <a:solidFill>
                  <a:schemeClr val="tx1"/>
                </a:solidFill>
                <a:latin typeface="Times New Roman" panose="02020603050405020304" pitchFamily="18" charset="0"/>
                <a:cs typeface="Times New Roman" panose="02020603050405020304" pitchFamily="18" charset="0"/>
              </a:rPr>
              <a:t>La sociedad civil </a:t>
            </a:r>
            <a:r>
              <a:rPr lang="es-ES" sz="1600" dirty="0">
                <a:solidFill>
                  <a:schemeClr val="tx1"/>
                </a:solidFill>
                <a:latin typeface="Times New Roman" panose="02020603050405020304" pitchFamily="18" charset="0"/>
                <a:cs typeface="Times New Roman" panose="02020603050405020304" pitchFamily="18" charset="0"/>
              </a:rPr>
              <a:t>(</a:t>
            </a:r>
            <a:r>
              <a:rPr lang="es-ES" sz="1600" b="1" i="1" dirty="0">
                <a:solidFill>
                  <a:schemeClr val="tx1"/>
                </a:solidFill>
                <a:latin typeface="Times New Roman" panose="02020603050405020304" pitchFamily="18" charset="0"/>
                <a:cs typeface="Times New Roman" panose="02020603050405020304" pitchFamily="18" charset="0"/>
              </a:rPr>
              <a:t>movimientos sociales y medios alternativos</a:t>
            </a:r>
            <a:r>
              <a:rPr lang="es-ES" sz="1600" dirty="0">
                <a:solidFill>
                  <a:schemeClr val="tx1"/>
                </a:solidFill>
                <a:latin typeface="Times New Roman" panose="02020603050405020304" pitchFamily="18" charset="0"/>
                <a:cs typeface="Times New Roman" panose="02020603050405020304" pitchFamily="18" charset="0"/>
              </a:rPr>
              <a:t>) pueden contrarrestar </a:t>
            </a:r>
            <a:r>
              <a:rPr lang="es-ES" sz="1600" b="1" i="1" dirty="0">
                <a:solidFill>
                  <a:schemeClr val="tx1"/>
                </a:solidFill>
                <a:latin typeface="Times New Roman" panose="02020603050405020304" pitchFamily="18" charset="0"/>
                <a:cs typeface="Times New Roman" panose="02020603050405020304" pitchFamily="18" charset="0"/>
              </a:rPr>
              <a:t>la “política de la identidad” populista de derecha</a:t>
            </a:r>
            <a:r>
              <a:rPr lang="es-ES" sz="1600" dirty="0">
                <a:solidFill>
                  <a:schemeClr val="tx1"/>
                </a:solidFill>
                <a:latin typeface="Times New Roman" panose="02020603050405020304" pitchFamily="18" charset="0"/>
                <a:cs typeface="Times New Roman" panose="02020603050405020304" pitchFamily="18" charset="0"/>
              </a:rPr>
              <a:t>, al promover una </a:t>
            </a:r>
            <a:r>
              <a:rPr lang="es-ES" sz="1600" u="sng" dirty="0">
                <a:solidFill>
                  <a:schemeClr val="tx1"/>
                </a:solidFill>
                <a:latin typeface="Times New Roman" panose="02020603050405020304" pitchFamily="18" charset="0"/>
                <a:cs typeface="Times New Roman" panose="02020603050405020304" pitchFamily="18" charset="0"/>
              </a:rPr>
              <a:t>“</a:t>
            </a:r>
            <a:r>
              <a:rPr lang="es-ES" sz="1600" b="1" i="1" u="sng" dirty="0">
                <a:solidFill>
                  <a:schemeClr val="tx1"/>
                </a:solidFill>
                <a:latin typeface="Times New Roman" panose="02020603050405020304" pitchFamily="18" charset="0"/>
                <a:cs typeface="Times New Roman" panose="02020603050405020304" pitchFamily="18" charset="0"/>
              </a:rPr>
              <a:t>justicia redistributiva y de reconocimiento”</a:t>
            </a:r>
            <a:r>
              <a:rPr lang="es-ES" sz="1600" b="1" i="1" dirty="0">
                <a:solidFill>
                  <a:schemeClr val="tx1"/>
                </a:solidFill>
                <a:latin typeface="Times New Roman" panose="02020603050405020304" pitchFamily="18" charset="0"/>
                <a:cs typeface="Times New Roman" panose="02020603050405020304" pitchFamily="18" charset="0"/>
              </a:rPr>
              <a:t> que desactive discursos xenófobos y autoritarios</a:t>
            </a:r>
            <a:r>
              <a:rPr lang="es-ES" sz="1600" dirty="0">
                <a:solidFill>
                  <a:schemeClr val="tx1"/>
                </a:solidFill>
                <a:latin typeface="Times New Roman" panose="02020603050405020304" pitchFamily="18" charset="0"/>
                <a:cs typeface="Times New Roman" panose="02020603050405020304" pitchFamily="18" charset="0"/>
              </a:rPr>
              <a:t> (Fraser, 2021).</a:t>
            </a:r>
            <a:endParaRPr lang="es-US" sz="1600"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ES" sz="1600" b="1" i="1" dirty="0">
                <a:solidFill>
                  <a:schemeClr val="tx1"/>
                </a:solidFill>
                <a:latin typeface="Times New Roman" panose="02020603050405020304" pitchFamily="18" charset="0"/>
                <a:cs typeface="Times New Roman" panose="02020603050405020304" pitchFamily="18" charset="0"/>
              </a:rPr>
              <a:t>Las ONG y los movimientos sociales</a:t>
            </a:r>
            <a:r>
              <a:rPr lang="es-ES" sz="1600" dirty="0">
                <a:solidFill>
                  <a:schemeClr val="tx1"/>
                </a:solidFill>
                <a:latin typeface="Times New Roman" panose="02020603050405020304" pitchFamily="18" charset="0"/>
                <a:cs typeface="Times New Roman" panose="02020603050405020304" pitchFamily="18" charset="0"/>
              </a:rPr>
              <a:t> (como los pro-derechos humanos) en Europa del Sur (España, Italia, Grecia) </a:t>
            </a:r>
            <a:r>
              <a:rPr lang="es-ES" sz="1600" b="1" i="1" dirty="0">
                <a:solidFill>
                  <a:schemeClr val="tx1"/>
                </a:solidFill>
                <a:latin typeface="Times New Roman" panose="02020603050405020304" pitchFamily="18" charset="0"/>
                <a:cs typeface="Times New Roman" panose="02020603050405020304" pitchFamily="18" charset="0"/>
              </a:rPr>
              <a:t>han logrado erosionar el apoyo a partidos de extrema derecha</a:t>
            </a:r>
            <a:r>
              <a:rPr lang="es-ES" sz="1600" dirty="0">
                <a:solidFill>
                  <a:schemeClr val="tx1"/>
                </a:solidFill>
                <a:latin typeface="Times New Roman" panose="02020603050405020304" pitchFamily="18" charset="0"/>
                <a:cs typeface="Times New Roman" panose="02020603050405020304" pitchFamily="18" charset="0"/>
              </a:rPr>
              <a:t>, desde la </a:t>
            </a:r>
            <a:r>
              <a:rPr lang="es-ES" sz="1600" b="1" i="1" u="sng" dirty="0">
                <a:solidFill>
                  <a:schemeClr val="tx1"/>
                </a:solidFill>
                <a:latin typeface="Times New Roman" panose="02020603050405020304" pitchFamily="18" charset="0"/>
                <a:cs typeface="Times New Roman" panose="02020603050405020304" pitchFamily="18" charset="0"/>
              </a:rPr>
              <a:t>integración de demandas sociales</a:t>
            </a:r>
            <a:r>
              <a:rPr lang="es-ES" sz="1600" u="sng" dirty="0">
                <a:solidFill>
                  <a:schemeClr val="tx1"/>
                </a:solidFill>
                <a:latin typeface="Times New Roman" panose="02020603050405020304" pitchFamily="18" charset="0"/>
                <a:cs typeface="Times New Roman" panose="02020603050405020304" pitchFamily="18" charset="0"/>
              </a:rPr>
              <a:t> (vivienda, salud, migración) y una </a:t>
            </a:r>
            <a:r>
              <a:rPr lang="es-ES" sz="1600" b="1" i="1" u="sng" dirty="0">
                <a:solidFill>
                  <a:schemeClr val="tx1"/>
                </a:solidFill>
                <a:latin typeface="Times New Roman" panose="02020603050405020304" pitchFamily="18" charset="0"/>
                <a:cs typeface="Times New Roman" panose="02020603050405020304" pitchFamily="18" charset="0"/>
              </a:rPr>
              <a:t>perspectiva inclusiva y no naciona</a:t>
            </a:r>
            <a:r>
              <a:rPr lang="es-ES" sz="1600" b="1" i="1" dirty="0">
                <a:solidFill>
                  <a:schemeClr val="tx1"/>
                </a:solidFill>
                <a:latin typeface="Times New Roman" panose="02020603050405020304" pitchFamily="18" charset="0"/>
                <a:cs typeface="Times New Roman" panose="02020603050405020304" pitchFamily="18" charset="0"/>
              </a:rPr>
              <a:t>lista</a:t>
            </a:r>
            <a:r>
              <a:rPr lang="es-ES" sz="1600" dirty="0">
                <a:solidFill>
                  <a:schemeClr val="tx1"/>
                </a:solidFill>
                <a:latin typeface="Times New Roman" panose="02020603050405020304" pitchFamily="18" charset="0"/>
                <a:cs typeface="Times New Roman" panose="02020603050405020304" pitchFamily="18" charset="0"/>
              </a:rPr>
              <a:t> (Della Porta, 2024).</a:t>
            </a:r>
            <a:r>
              <a:rPr lang="es-ES" sz="1600" b="1" dirty="0">
                <a:solidFill>
                  <a:schemeClr val="tx1"/>
                </a:solidFill>
                <a:latin typeface="Times New Roman" panose="02020603050405020304" pitchFamily="18" charset="0"/>
                <a:cs typeface="Times New Roman" panose="02020603050405020304" pitchFamily="18" charset="0"/>
              </a:rPr>
              <a:t> </a:t>
            </a:r>
          </a:p>
          <a:p>
            <a:pPr marL="285750" lvl="0" indent="-285750" algn="just">
              <a:buFont typeface="Wingdings" panose="05000000000000000000" pitchFamily="2" charset="2"/>
              <a:buChar char="Ø"/>
            </a:pPr>
            <a:r>
              <a:rPr lang="es-ES" sz="1600" dirty="0">
                <a:solidFill>
                  <a:schemeClr val="tx1"/>
                </a:solidFill>
                <a:latin typeface="Times New Roman" panose="02020603050405020304" pitchFamily="18" charset="0"/>
                <a:cs typeface="Times New Roman" panose="02020603050405020304" pitchFamily="18" charset="0"/>
              </a:rPr>
              <a:t>Los </a:t>
            </a:r>
            <a:r>
              <a:rPr lang="es-ES" sz="1600" b="1" i="1" dirty="0">
                <a:solidFill>
                  <a:schemeClr val="tx1"/>
                </a:solidFill>
                <a:latin typeface="Times New Roman" panose="02020603050405020304" pitchFamily="18" charset="0"/>
                <a:cs typeface="Times New Roman" panose="02020603050405020304" pitchFamily="18" charset="0"/>
              </a:rPr>
              <a:t>medios de comunicación independientes y las ONG</a:t>
            </a:r>
            <a:r>
              <a:rPr lang="es-ES" sz="1600" dirty="0">
                <a:solidFill>
                  <a:schemeClr val="tx1"/>
                </a:solidFill>
                <a:latin typeface="Times New Roman" panose="02020603050405020304" pitchFamily="18" charset="0"/>
                <a:cs typeface="Times New Roman" panose="02020603050405020304" pitchFamily="18" charset="0"/>
              </a:rPr>
              <a:t> </a:t>
            </a:r>
            <a:r>
              <a:rPr lang="es-ES" sz="1600" b="1" i="1" dirty="0">
                <a:solidFill>
                  <a:schemeClr val="tx1"/>
                </a:solidFill>
                <a:latin typeface="Times New Roman" panose="02020603050405020304" pitchFamily="18" charset="0"/>
                <a:cs typeface="Times New Roman" panose="02020603050405020304" pitchFamily="18" charset="0"/>
              </a:rPr>
              <a:t>de fiscalización</a:t>
            </a:r>
            <a:r>
              <a:rPr lang="es-ES" sz="1600" dirty="0">
                <a:solidFill>
                  <a:schemeClr val="tx1"/>
                </a:solidFill>
                <a:latin typeface="Times New Roman" panose="02020603050405020304" pitchFamily="18" charset="0"/>
                <a:cs typeface="Times New Roman" panose="02020603050405020304" pitchFamily="18" charset="0"/>
              </a:rPr>
              <a:t> (como </a:t>
            </a:r>
            <a:r>
              <a:rPr lang="es-ES" sz="1600" i="1" dirty="0">
                <a:solidFill>
                  <a:schemeClr val="tx1"/>
                </a:solidFill>
                <a:latin typeface="Times New Roman" panose="02020603050405020304" pitchFamily="18" charset="0"/>
                <a:cs typeface="Times New Roman" panose="02020603050405020304" pitchFamily="18" charset="0"/>
              </a:rPr>
              <a:t>Transparency International</a:t>
            </a:r>
            <a:r>
              <a:rPr lang="es-ES" sz="1600" dirty="0">
                <a:solidFill>
                  <a:schemeClr val="tx1"/>
                </a:solidFill>
                <a:latin typeface="Times New Roman" panose="02020603050405020304" pitchFamily="18" charset="0"/>
                <a:cs typeface="Times New Roman" panose="02020603050405020304" pitchFamily="18" charset="0"/>
              </a:rPr>
              <a:t>) son clave para </a:t>
            </a:r>
            <a:r>
              <a:rPr lang="es-ES" sz="1600" b="1" i="1" dirty="0">
                <a:solidFill>
                  <a:schemeClr val="tx1"/>
                </a:solidFill>
                <a:latin typeface="Times New Roman" panose="02020603050405020304" pitchFamily="18" charset="0"/>
                <a:cs typeface="Times New Roman" panose="02020603050405020304" pitchFamily="18" charset="0"/>
              </a:rPr>
              <a:t>exponer la “lógica antipluralista” del populismo de derecha</a:t>
            </a:r>
            <a:r>
              <a:rPr lang="es-ES" sz="1600" dirty="0">
                <a:solidFill>
                  <a:schemeClr val="tx1"/>
                </a:solidFill>
                <a:latin typeface="Times New Roman" panose="02020603050405020304" pitchFamily="18" charset="0"/>
                <a:cs typeface="Times New Roman" panose="02020603050405020304" pitchFamily="18" charset="0"/>
              </a:rPr>
              <a:t>, denunciando su tendencia a monopolizar la representación del “pueblo verdadero” (Müller, 2017).</a:t>
            </a:r>
            <a:endParaRPr lang="es-US" sz="1600"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ES" sz="1600" dirty="0">
                <a:solidFill>
                  <a:schemeClr val="tx1"/>
                </a:solidFill>
                <a:latin typeface="Times New Roman" panose="02020603050405020304" pitchFamily="18" charset="0"/>
                <a:cs typeface="Times New Roman" panose="02020603050405020304" pitchFamily="18" charset="0"/>
              </a:rPr>
              <a:t>Las ONG que trabajan en </a:t>
            </a:r>
            <a:r>
              <a:rPr lang="es-ES" sz="1600" b="1" i="1" dirty="0">
                <a:solidFill>
                  <a:schemeClr val="tx1"/>
                </a:solidFill>
                <a:latin typeface="Times New Roman" panose="02020603050405020304" pitchFamily="18" charset="0"/>
                <a:cs typeface="Times New Roman" panose="02020603050405020304" pitchFamily="18" charset="0"/>
              </a:rPr>
              <a:t>integración migratoria y derechos civiles</a:t>
            </a:r>
            <a:r>
              <a:rPr lang="es-ES" sz="1600" dirty="0">
                <a:solidFill>
                  <a:schemeClr val="tx1"/>
                </a:solidFill>
                <a:latin typeface="Times New Roman" panose="02020603050405020304" pitchFamily="18" charset="0"/>
                <a:cs typeface="Times New Roman" panose="02020603050405020304" pitchFamily="18" charset="0"/>
              </a:rPr>
              <a:t> (como </a:t>
            </a:r>
            <a:r>
              <a:rPr lang="es-ES" sz="1600" i="1" dirty="0">
                <a:solidFill>
                  <a:schemeClr val="tx1"/>
                </a:solidFill>
                <a:latin typeface="Times New Roman" panose="02020603050405020304" pitchFamily="18" charset="0"/>
                <a:cs typeface="Times New Roman" panose="02020603050405020304" pitchFamily="18" charset="0"/>
              </a:rPr>
              <a:t>Amnesty International</a:t>
            </a:r>
            <a:r>
              <a:rPr lang="es-ES" sz="1600" dirty="0">
                <a:solidFill>
                  <a:schemeClr val="tx1"/>
                </a:solidFill>
                <a:latin typeface="Times New Roman" panose="02020603050405020304" pitchFamily="18" charset="0"/>
                <a:cs typeface="Times New Roman" panose="02020603050405020304" pitchFamily="18" charset="0"/>
              </a:rPr>
              <a:t> o </a:t>
            </a:r>
            <a:r>
              <a:rPr lang="es-ES" sz="1600" i="1" dirty="0">
                <a:solidFill>
                  <a:schemeClr val="tx1"/>
                </a:solidFill>
                <a:latin typeface="Times New Roman" panose="02020603050405020304" pitchFamily="18" charset="0"/>
                <a:cs typeface="Times New Roman" panose="02020603050405020304" pitchFamily="18" charset="0"/>
              </a:rPr>
              <a:t>ECRE</a:t>
            </a:r>
            <a:r>
              <a:rPr lang="es-ES" sz="1600" dirty="0">
                <a:solidFill>
                  <a:schemeClr val="tx1"/>
                </a:solidFill>
                <a:latin typeface="Times New Roman" panose="02020603050405020304" pitchFamily="18" charset="0"/>
                <a:cs typeface="Times New Roman" panose="02020603050405020304" pitchFamily="18" charset="0"/>
              </a:rPr>
              <a:t>) han sido efectivas en </a:t>
            </a:r>
            <a:r>
              <a:rPr lang="es-ES" sz="1600" b="1" i="1" dirty="0">
                <a:solidFill>
                  <a:schemeClr val="tx1"/>
                </a:solidFill>
                <a:latin typeface="Times New Roman" panose="02020603050405020304" pitchFamily="18" charset="0"/>
                <a:cs typeface="Times New Roman" panose="02020603050405020304" pitchFamily="18" charset="0"/>
              </a:rPr>
              <a:t>contrarrestar narrativas populistas en países como Francia y Países Bajos</a:t>
            </a:r>
            <a:r>
              <a:rPr lang="es-ES" sz="1600" dirty="0">
                <a:solidFill>
                  <a:schemeClr val="tx1"/>
                </a:solidFill>
                <a:latin typeface="Times New Roman" panose="02020603050405020304" pitchFamily="18" charset="0"/>
                <a:cs typeface="Times New Roman" panose="02020603050405020304" pitchFamily="18" charset="0"/>
              </a:rPr>
              <a:t>, al </a:t>
            </a:r>
            <a:r>
              <a:rPr lang="es-ES" sz="1600" b="1" i="1" dirty="0">
                <a:solidFill>
                  <a:schemeClr val="tx1"/>
                </a:solidFill>
                <a:latin typeface="Times New Roman" panose="02020603050405020304" pitchFamily="18" charset="0"/>
                <a:cs typeface="Times New Roman" panose="02020603050405020304" pitchFamily="18" charset="0"/>
              </a:rPr>
              <a:t>visibilizar historias de éxito de migrantes y refugiados </a:t>
            </a:r>
            <a:r>
              <a:rPr lang="es-ES" sz="1600" dirty="0">
                <a:solidFill>
                  <a:schemeClr val="tx1"/>
                </a:solidFill>
                <a:latin typeface="Times New Roman" panose="02020603050405020304" pitchFamily="18" charset="0"/>
                <a:cs typeface="Times New Roman" panose="02020603050405020304" pitchFamily="18" charset="0"/>
              </a:rPr>
              <a:t>(Fieschi, 2019).</a:t>
            </a:r>
          </a:p>
          <a:p>
            <a:pPr marL="285750" lvl="0" indent="-285750" algn="just">
              <a:buFont typeface="Wingdings" panose="05000000000000000000" pitchFamily="2" charset="2"/>
              <a:buChar char="Ø"/>
            </a:pPr>
            <a:r>
              <a:rPr lang="es-ES" sz="1600" dirty="0">
                <a:solidFill>
                  <a:schemeClr val="tx1"/>
                </a:solidFill>
                <a:latin typeface="Times New Roman" panose="02020603050405020304" pitchFamily="18" charset="0"/>
                <a:cs typeface="Times New Roman" panose="02020603050405020304" pitchFamily="18" charset="0"/>
              </a:rPr>
              <a:t>Los </a:t>
            </a:r>
            <a:r>
              <a:rPr lang="es-ES" sz="1600" b="1" i="1" dirty="0">
                <a:solidFill>
                  <a:schemeClr val="tx1"/>
                </a:solidFill>
                <a:latin typeface="Times New Roman" panose="02020603050405020304" pitchFamily="18" charset="0"/>
                <a:cs typeface="Times New Roman" panose="02020603050405020304" pitchFamily="18" charset="0"/>
              </a:rPr>
              <a:t>medios de comunicación públicos</a:t>
            </a:r>
            <a:r>
              <a:rPr lang="es-ES" sz="1600" dirty="0">
                <a:solidFill>
                  <a:schemeClr val="tx1"/>
                </a:solidFill>
                <a:latin typeface="Times New Roman" panose="02020603050405020304" pitchFamily="18" charset="0"/>
                <a:cs typeface="Times New Roman" panose="02020603050405020304" pitchFamily="18" charset="0"/>
              </a:rPr>
              <a:t> (como la BBC en Reino Unido o la ARD en Alemania) y </a:t>
            </a:r>
            <a:r>
              <a:rPr lang="es-ES" sz="1600" b="1" i="1" dirty="0">
                <a:solidFill>
                  <a:schemeClr val="tx1"/>
                </a:solidFill>
                <a:latin typeface="Times New Roman" panose="02020603050405020304" pitchFamily="18" charset="0"/>
                <a:cs typeface="Times New Roman" panose="02020603050405020304" pitchFamily="18" charset="0"/>
              </a:rPr>
              <a:t>las ONG de educación cívica</a:t>
            </a:r>
            <a:r>
              <a:rPr lang="es-ES" sz="1600" dirty="0">
                <a:solidFill>
                  <a:schemeClr val="tx1"/>
                </a:solidFill>
                <a:latin typeface="Times New Roman" panose="02020603050405020304" pitchFamily="18" charset="0"/>
                <a:cs typeface="Times New Roman" panose="02020603050405020304" pitchFamily="18" charset="0"/>
              </a:rPr>
              <a:t> (como </a:t>
            </a:r>
            <a:r>
              <a:rPr lang="es-ES" sz="1600" i="1" dirty="0">
                <a:solidFill>
                  <a:schemeClr val="tx1"/>
                </a:solidFill>
                <a:latin typeface="Times New Roman" panose="02020603050405020304" pitchFamily="18" charset="0"/>
                <a:cs typeface="Times New Roman" panose="02020603050405020304" pitchFamily="18" charset="0"/>
              </a:rPr>
              <a:t>Reset</a:t>
            </a:r>
            <a:r>
              <a:rPr lang="es-ES" sz="1600" dirty="0">
                <a:solidFill>
                  <a:schemeClr val="tx1"/>
                </a:solidFill>
                <a:latin typeface="Times New Roman" panose="02020603050405020304" pitchFamily="18" charset="0"/>
                <a:cs typeface="Times New Roman" panose="02020603050405020304" pitchFamily="18" charset="0"/>
              </a:rPr>
              <a:t> o </a:t>
            </a:r>
            <a:r>
              <a:rPr lang="es-ES" sz="1600" i="1" dirty="0">
                <a:solidFill>
                  <a:schemeClr val="tx1"/>
                </a:solidFill>
                <a:latin typeface="Times New Roman" panose="02020603050405020304" pitchFamily="18" charset="0"/>
                <a:cs typeface="Times New Roman" panose="02020603050405020304" pitchFamily="18" charset="0"/>
              </a:rPr>
              <a:t>Hope Not Hate</a:t>
            </a:r>
            <a:r>
              <a:rPr lang="es-ES" sz="1600" dirty="0">
                <a:solidFill>
                  <a:schemeClr val="tx1"/>
                </a:solidFill>
                <a:latin typeface="Times New Roman" panose="02020603050405020304" pitchFamily="18" charset="0"/>
                <a:cs typeface="Times New Roman" panose="02020603050405020304" pitchFamily="18" charset="0"/>
              </a:rPr>
              <a:t>) han sido actores importantes para </a:t>
            </a:r>
            <a:r>
              <a:rPr lang="es-ES" sz="1600" b="1" i="1" dirty="0">
                <a:solidFill>
                  <a:schemeClr val="tx1"/>
                </a:solidFill>
                <a:latin typeface="Times New Roman" panose="02020603050405020304" pitchFamily="18" charset="0"/>
                <a:cs typeface="Times New Roman" panose="02020603050405020304" pitchFamily="18" charset="0"/>
              </a:rPr>
              <a:t>reducir el atractivo del populismo de extrema derecha</a:t>
            </a:r>
            <a:r>
              <a:rPr lang="es-ES" sz="1600" dirty="0">
                <a:solidFill>
                  <a:schemeClr val="tx1"/>
                </a:solidFill>
                <a:latin typeface="Times New Roman" panose="02020603050405020304" pitchFamily="18" charset="0"/>
                <a:cs typeface="Times New Roman" panose="02020603050405020304" pitchFamily="18" charset="0"/>
              </a:rPr>
              <a:t> entre jóvenes y grupos vulnerables, promoviendo un </a:t>
            </a:r>
            <a:r>
              <a:rPr lang="es-ES" sz="1600" b="1" i="1" dirty="0">
                <a:solidFill>
                  <a:schemeClr val="tx1"/>
                </a:solidFill>
                <a:latin typeface="Times New Roman" panose="02020603050405020304" pitchFamily="18" charset="0"/>
                <a:cs typeface="Times New Roman" panose="02020603050405020304" pitchFamily="18" charset="0"/>
              </a:rPr>
              <a:t>discurso de hechos y valores democráticos </a:t>
            </a:r>
            <a:r>
              <a:rPr lang="es-ES" sz="1600" dirty="0">
                <a:solidFill>
                  <a:schemeClr val="tx1"/>
                </a:solidFill>
                <a:latin typeface="Times New Roman" panose="02020603050405020304" pitchFamily="18" charset="0"/>
                <a:cs typeface="Times New Roman" panose="02020603050405020304" pitchFamily="18" charset="0"/>
              </a:rPr>
              <a:t>(Mudde, 2019).</a:t>
            </a:r>
            <a:endParaRPr lang="es-US" sz="1600"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ES" sz="1600" dirty="0">
                <a:solidFill>
                  <a:schemeClr val="tx1"/>
                </a:solidFill>
                <a:latin typeface="Times New Roman" panose="02020603050405020304" pitchFamily="18" charset="0"/>
                <a:cs typeface="Times New Roman" panose="02020603050405020304" pitchFamily="18" charset="0"/>
              </a:rPr>
              <a:t>Las </a:t>
            </a:r>
            <a:r>
              <a:rPr lang="es-ES" sz="1600" b="1" i="1" dirty="0">
                <a:solidFill>
                  <a:schemeClr val="tx1"/>
                </a:solidFill>
                <a:latin typeface="Times New Roman" panose="02020603050405020304" pitchFamily="18" charset="0"/>
                <a:cs typeface="Times New Roman" panose="02020603050405020304" pitchFamily="18" charset="0"/>
              </a:rPr>
              <a:t>ONG de monitoreo de discursos de odio</a:t>
            </a:r>
            <a:r>
              <a:rPr lang="es-ES" sz="1600" dirty="0">
                <a:solidFill>
                  <a:schemeClr val="tx1"/>
                </a:solidFill>
                <a:latin typeface="Times New Roman" panose="02020603050405020304" pitchFamily="18" charset="0"/>
                <a:cs typeface="Times New Roman" panose="02020603050405020304" pitchFamily="18" charset="0"/>
              </a:rPr>
              <a:t> (como </a:t>
            </a:r>
            <a:r>
              <a:rPr lang="es-ES" sz="1600" i="1" dirty="0">
                <a:solidFill>
                  <a:schemeClr val="tx1"/>
                </a:solidFill>
                <a:latin typeface="Times New Roman" panose="02020603050405020304" pitchFamily="18" charset="0"/>
                <a:cs typeface="Times New Roman" panose="02020603050405020304" pitchFamily="18" charset="0"/>
              </a:rPr>
              <a:t>Liga contra la Difamación</a:t>
            </a:r>
            <a:r>
              <a:rPr lang="es-ES" sz="1600" dirty="0">
                <a:solidFill>
                  <a:schemeClr val="tx1"/>
                </a:solidFill>
                <a:latin typeface="Times New Roman" panose="02020603050405020304" pitchFamily="18" charset="0"/>
                <a:cs typeface="Times New Roman" panose="02020603050405020304" pitchFamily="18" charset="0"/>
              </a:rPr>
              <a:t> en Europa) y </a:t>
            </a:r>
            <a:r>
              <a:rPr lang="es-ES" sz="1600" b="1" i="1" dirty="0">
                <a:solidFill>
                  <a:schemeClr val="tx1"/>
                </a:solidFill>
                <a:latin typeface="Times New Roman" panose="02020603050405020304" pitchFamily="18" charset="0"/>
                <a:cs typeface="Times New Roman" panose="02020603050405020304" pitchFamily="18" charset="0"/>
              </a:rPr>
              <a:t>los medios alternativos</a:t>
            </a:r>
            <a:r>
              <a:rPr lang="es-ES" sz="1600" dirty="0">
                <a:solidFill>
                  <a:schemeClr val="tx1"/>
                </a:solidFill>
                <a:latin typeface="Times New Roman" panose="02020603050405020304" pitchFamily="18" charset="0"/>
                <a:cs typeface="Times New Roman" panose="02020603050405020304" pitchFamily="18" charset="0"/>
              </a:rPr>
              <a:t> (como </a:t>
            </a:r>
            <a:r>
              <a:rPr lang="es-ES" sz="1600" i="1" dirty="0">
                <a:solidFill>
                  <a:schemeClr val="tx1"/>
                </a:solidFill>
                <a:latin typeface="Times New Roman" panose="02020603050405020304" pitchFamily="18" charset="0"/>
                <a:cs typeface="Times New Roman" panose="02020603050405020304" pitchFamily="18" charset="0"/>
              </a:rPr>
              <a:t>De Correspondent</a:t>
            </a:r>
            <a:r>
              <a:rPr lang="es-ES" sz="1600" dirty="0">
                <a:solidFill>
                  <a:schemeClr val="tx1"/>
                </a:solidFill>
                <a:latin typeface="Times New Roman" panose="02020603050405020304" pitchFamily="18" charset="0"/>
                <a:cs typeface="Times New Roman" panose="02020603050405020304" pitchFamily="18" charset="0"/>
              </a:rPr>
              <a:t> en Países Bajos) han logrado evidenciar </a:t>
            </a:r>
            <a:r>
              <a:rPr lang="es-ES" sz="1600" b="1" i="1" dirty="0">
                <a:solidFill>
                  <a:schemeClr val="tx1"/>
                </a:solidFill>
                <a:latin typeface="Times New Roman" panose="02020603050405020304" pitchFamily="18" charset="0"/>
                <a:cs typeface="Times New Roman" panose="02020603050405020304" pitchFamily="18" charset="0"/>
              </a:rPr>
              <a:t>las estrategias retóricas del populismo de derecha </a:t>
            </a:r>
            <a:r>
              <a:rPr lang="es-ES" sz="1600" dirty="0">
                <a:solidFill>
                  <a:schemeClr val="tx1"/>
                </a:solidFill>
                <a:latin typeface="Times New Roman" panose="02020603050405020304" pitchFamily="18" charset="0"/>
                <a:cs typeface="Times New Roman" panose="02020603050405020304" pitchFamily="18" charset="0"/>
              </a:rPr>
              <a:t>(uso de chivos expiatorios, victimismo, etc.) (Wodak, 2021).</a:t>
            </a:r>
            <a:endParaRPr lang="es-US" sz="1600" dirty="0">
              <a:solidFill>
                <a:schemeClr val="tx1"/>
              </a:solidFill>
              <a:latin typeface="Times New Roman" panose="02020603050405020304" pitchFamily="18" charset="0"/>
              <a:cs typeface="Times New Roman" panose="02020603050405020304" pitchFamily="18" charset="0"/>
            </a:endParaRPr>
          </a:p>
          <a:p>
            <a:pPr lvl="0"/>
            <a:r>
              <a:rPr lang="es-ES" sz="1600" b="1" dirty="0">
                <a:solidFill>
                  <a:schemeClr val="tx1"/>
                </a:solidFill>
              </a:rPr>
              <a:t> </a:t>
            </a:r>
            <a:endParaRPr lang="es-US" sz="1600" dirty="0">
              <a:solidFill>
                <a:schemeClr val="tx1"/>
              </a:solidFill>
            </a:endParaRPr>
          </a:p>
          <a:p>
            <a:pPr lvl="0"/>
            <a:endParaRPr lang="es-US" dirty="0"/>
          </a:p>
        </p:txBody>
      </p:sp>
      <p:sp>
        <p:nvSpPr>
          <p:cNvPr id="8" name="CuadroTexto 7">
            <a:extLst>
              <a:ext uri="{FF2B5EF4-FFF2-40B4-BE49-F238E27FC236}">
                <a16:creationId xmlns:a16="http://schemas.microsoft.com/office/drawing/2014/main" id="{47446FE8-C430-0CB0-8F9F-827A6E8AF230}"/>
              </a:ext>
            </a:extLst>
          </p:cNvPr>
          <p:cNvSpPr txBox="1"/>
          <p:nvPr/>
        </p:nvSpPr>
        <p:spPr>
          <a:xfrm>
            <a:off x="1635391" y="59165"/>
            <a:ext cx="9133242" cy="646331"/>
          </a:xfrm>
          <a:prstGeom prst="rect">
            <a:avLst/>
          </a:prstGeom>
          <a:gradFill>
            <a:gsLst>
              <a:gs pos="0">
                <a:schemeClr val="tx2">
                  <a:lumMod val="50000"/>
                  <a:lumOff val="50000"/>
                </a:schemeClr>
              </a:gs>
              <a:gs pos="25000">
                <a:schemeClr val="accent4">
                  <a:lumMod val="105000"/>
                  <a:satMod val="103000"/>
                  <a:tint val="73000"/>
                </a:schemeClr>
              </a:gs>
              <a:gs pos="100000">
                <a:schemeClr val="accent4">
                  <a:lumMod val="105000"/>
                  <a:satMod val="109000"/>
                  <a:tint val="81000"/>
                </a:schemeClr>
              </a:gs>
            </a:gsLst>
            <a:lin ang="5400000" scaled="0"/>
          </a:gradFill>
        </p:spPr>
        <p:txBody>
          <a:bodyPr wrap="square">
            <a:spAutoFit/>
          </a:bodyPr>
          <a:lstStyle/>
          <a:p>
            <a:pPr algn="ctr"/>
            <a:r>
              <a:rPr lang="es-ES" b="1" dirty="0">
                <a:latin typeface="Times New Roman" panose="02020603050405020304" pitchFamily="18" charset="0"/>
                <a:cs typeface="Times New Roman" panose="02020603050405020304" pitchFamily="18" charset="0"/>
              </a:rPr>
              <a:t>¿CÓMO ABORDAR EL </a:t>
            </a:r>
            <a:r>
              <a:rPr lang="es-MX" b="1" dirty="0">
                <a:latin typeface="Times New Roman" panose="02020603050405020304" pitchFamily="18" charset="0"/>
                <a:cs typeface="Times New Roman" panose="02020603050405020304" pitchFamily="18" charset="0"/>
              </a:rPr>
              <a:t>EMPODERAMIENTO DE LA SOCIEDAD CIVIL COMO ELEMENTO DISUASORIO DEL POPULISMO DE EXTREMA DERECHA?</a:t>
            </a:r>
            <a:endParaRPr lang="es-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6325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17920-9826-65D9-D3EE-00B3DCF08733}"/>
            </a:ext>
          </a:extLst>
        </p:cNvPr>
        <p:cNvGrpSpPr/>
        <p:nvPr/>
      </p:nvGrpSpPr>
      <p:grpSpPr>
        <a:xfrm>
          <a:off x="0" y="0"/>
          <a:ext cx="0" cy="0"/>
          <a:chOff x="0" y="0"/>
          <a:chExt cx="0" cy="0"/>
        </a:xfrm>
      </p:grpSpPr>
      <p:sp>
        <p:nvSpPr>
          <p:cNvPr id="5" name="Rectángulo 4">
            <a:extLst>
              <a:ext uri="{FF2B5EF4-FFF2-40B4-BE49-F238E27FC236}">
                <a16:creationId xmlns:a16="http://schemas.microsoft.com/office/drawing/2014/main" id="{5204A76B-8EE9-DA7C-6E6A-D5E1536D23EC}"/>
              </a:ext>
            </a:extLst>
          </p:cNvPr>
          <p:cNvSpPr/>
          <p:nvPr/>
        </p:nvSpPr>
        <p:spPr>
          <a:xfrm>
            <a:off x="2703141" y="1166843"/>
            <a:ext cx="6501214" cy="646331"/>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rtlCol="0" anchor="ctr"/>
          <a:lstStyle/>
          <a:p>
            <a:pPr algn="ctr"/>
            <a:r>
              <a:rPr lang="es-ES" b="1" dirty="0">
                <a:solidFill>
                  <a:srgbClr val="FF0000"/>
                </a:solidFill>
                <a:latin typeface="Times New Roman" panose="02020603050405020304" pitchFamily="18" charset="0"/>
                <a:cs typeface="Times New Roman" panose="02020603050405020304" pitchFamily="18" charset="0"/>
              </a:rPr>
              <a:t>PERSPECTIVA TEÓRICA DESDE AMÉRICA LATINA</a:t>
            </a:r>
            <a:endParaRPr lang="es-US" dirty="0">
              <a:solidFill>
                <a:srgbClr val="FF0000"/>
              </a:solidFill>
              <a:latin typeface="Times New Roman" panose="02020603050405020304" pitchFamily="18" charset="0"/>
              <a:cs typeface="Times New Roman" panose="02020603050405020304" pitchFamily="18" charset="0"/>
            </a:endParaRPr>
          </a:p>
        </p:txBody>
      </p:sp>
      <p:sp>
        <p:nvSpPr>
          <p:cNvPr id="6" name="Flecha: hacia abajo 5">
            <a:extLst>
              <a:ext uri="{FF2B5EF4-FFF2-40B4-BE49-F238E27FC236}">
                <a16:creationId xmlns:a16="http://schemas.microsoft.com/office/drawing/2014/main" id="{4BC92486-B141-B768-FB25-148F6E086A83}"/>
              </a:ext>
            </a:extLst>
          </p:cNvPr>
          <p:cNvSpPr/>
          <p:nvPr/>
        </p:nvSpPr>
        <p:spPr>
          <a:xfrm>
            <a:off x="5407739" y="761635"/>
            <a:ext cx="1027471" cy="357159"/>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11" name="Flecha: doblada hacia arriba 10">
            <a:extLst>
              <a:ext uri="{FF2B5EF4-FFF2-40B4-BE49-F238E27FC236}">
                <a16:creationId xmlns:a16="http://schemas.microsoft.com/office/drawing/2014/main" id="{5BBE0064-8ACB-154A-89A3-78FD0E1848E1}"/>
              </a:ext>
            </a:extLst>
          </p:cNvPr>
          <p:cNvSpPr/>
          <p:nvPr/>
        </p:nvSpPr>
        <p:spPr>
          <a:xfrm flipV="1">
            <a:off x="9447575" y="1409251"/>
            <a:ext cx="998846" cy="871688"/>
          </a:xfrm>
          <a:prstGeom prst="bentUpArrow">
            <a:avLst/>
          </a:prstGeom>
          <a:ln>
            <a:noFill/>
          </a:ln>
          <a:effectLst>
            <a:innerShdw blurRad="63500" dist="50800" dir="16200000">
              <a:prstClr val="black">
                <a:alpha val="50000"/>
              </a:prstClr>
            </a:innerShdw>
          </a:effectLst>
          <a:scene3d>
            <a:camera prst="orthographicFront">
              <a:rot lat="0" lon="0" rev="0"/>
            </a:camera>
            <a:lightRig rig="contrasting" dir="t">
              <a:rot lat="0" lon="0" rev="7800000"/>
            </a:lightRig>
          </a:scene3d>
          <a:sp3d>
            <a:bevelT w="139700" h="139700"/>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s-US"/>
          </a:p>
        </p:txBody>
      </p:sp>
      <p:sp>
        <p:nvSpPr>
          <p:cNvPr id="15" name="Flecha: doblada hacia arriba 14">
            <a:extLst>
              <a:ext uri="{FF2B5EF4-FFF2-40B4-BE49-F238E27FC236}">
                <a16:creationId xmlns:a16="http://schemas.microsoft.com/office/drawing/2014/main" id="{AA247CC9-D5A7-55E5-B1A0-96739AC8CC8E}"/>
              </a:ext>
            </a:extLst>
          </p:cNvPr>
          <p:cNvSpPr/>
          <p:nvPr/>
        </p:nvSpPr>
        <p:spPr>
          <a:xfrm flipH="1" flipV="1">
            <a:off x="1616838" y="1409250"/>
            <a:ext cx="931610" cy="871690"/>
          </a:xfrm>
          <a:prstGeom prst="bentUpArrow">
            <a:avLst/>
          </a:prstGeom>
          <a:ln>
            <a:noFill/>
          </a:ln>
          <a:effectLst>
            <a:innerShdw blurRad="63500" dist="50800" dir="16200000">
              <a:prstClr val="black">
                <a:alpha val="50000"/>
              </a:prstClr>
            </a:innerShdw>
          </a:effectLst>
          <a:scene3d>
            <a:camera prst="orthographicFront">
              <a:rot lat="0" lon="0" rev="0"/>
            </a:camera>
            <a:lightRig rig="contrasting" dir="t">
              <a:rot lat="0" lon="0" rev="7800000"/>
            </a:lightRig>
          </a:scene3d>
          <a:sp3d>
            <a:bevelT w="139700" h="139700"/>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s-US"/>
          </a:p>
        </p:txBody>
      </p:sp>
      <p:sp>
        <p:nvSpPr>
          <p:cNvPr id="4" name="Flecha: hacia abajo 3">
            <a:extLst>
              <a:ext uri="{FF2B5EF4-FFF2-40B4-BE49-F238E27FC236}">
                <a16:creationId xmlns:a16="http://schemas.microsoft.com/office/drawing/2014/main" id="{C4D7A1EF-17F1-384F-6EF9-22D741855B97}"/>
              </a:ext>
            </a:extLst>
          </p:cNvPr>
          <p:cNvSpPr/>
          <p:nvPr/>
        </p:nvSpPr>
        <p:spPr>
          <a:xfrm>
            <a:off x="5705484" y="1893342"/>
            <a:ext cx="496528" cy="398033"/>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23" name="Rectángulo 22">
            <a:extLst>
              <a:ext uri="{FF2B5EF4-FFF2-40B4-BE49-F238E27FC236}">
                <a16:creationId xmlns:a16="http://schemas.microsoft.com/office/drawing/2014/main" id="{7DC10C50-F153-B6E2-423D-6175F217D2A9}"/>
              </a:ext>
            </a:extLst>
          </p:cNvPr>
          <p:cNvSpPr/>
          <p:nvPr/>
        </p:nvSpPr>
        <p:spPr>
          <a:xfrm>
            <a:off x="107577" y="2302133"/>
            <a:ext cx="11951745" cy="4442913"/>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lgn="just">
              <a:buFont typeface="Wingdings" panose="05000000000000000000" pitchFamily="2" charset="2"/>
              <a:buChar char="Ø"/>
            </a:pPr>
            <a:r>
              <a:rPr lang="es-ES" sz="1500" dirty="0">
                <a:solidFill>
                  <a:schemeClr val="tx1"/>
                </a:solidFill>
                <a:latin typeface="Times New Roman" panose="02020603050405020304" pitchFamily="18" charset="0"/>
                <a:cs typeface="Times New Roman" panose="02020603050405020304" pitchFamily="18" charset="0"/>
              </a:rPr>
              <a:t>Las </a:t>
            </a:r>
            <a:r>
              <a:rPr lang="es-ES" sz="1500" b="1" i="1" dirty="0">
                <a:solidFill>
                  <a:schemeClr val="tx1"/>
                </a:solidFill>
                <a:latin typeface="Times New Roman" panose="02020603050405020304" pitchFamily="18" charset="0"/>
                <a:cs typeface="Times New Roman" panose="02020603050405020304" pitchFamily="18" charset="0"/>
              </a:rPr>
              <a:t>ONG de derechos humanos</a:t>
            </a:r>
            <a:r>
              <a:rPr lang="es-ES" sz="1500" dirty="0">
                <a:solidFill>
                  <a:schemeClr val="tx1"/>
                </a:solidFill>
                <a:latin typeface="Times New Roman" panose="02020603050405020304" pitchFamily="18" charset="0"/>
                <a:cs typeface="Times New Roman" panose="02020603050405020304" pitchFamily="18" charset="0"/>
              </a:rPr>
              <a:t> (como Madres de Plaza de Mayo en Argentina o Justicia Global en Brasil) han funcionado como “</a:t>
            </a:r>
            <a:r>
              <a:rPr lang="es-ES" sz="1500" b="1" i="1" dirty="0">
                <a:solidFill>
                  <a:schemeClr val="tx1"/>
                </a:solidFill>
                <a:latin typeface="Times New Roman" panose="02020603050405020304" pitchFamily="18" charset="0"/>
                <a:cs typeface="Times New Roman" panose="02020603050405020304" pitchFamily="18" charset="0"/>
              </a:rPr>
              <a:t>contrapesos” al populismo de derecha, al exponer violaciones a derechos fundamentales</a:t>
            </a:r>
            <a:r>
              <a:rPr lang="es-ES" sz="1500" dirty="0">
                <a:solidFill>
                  <a:schemeClr val="tx1"/>
                </a:solidFill>
                <a:latin typeface="Times New Roman" panose="02020603050405020304" pitchFamily="18" charset="0"/>
                <a:cs typeface="Times New Roman" panose="02020603050405020304" pitchFamily="18" charset="0"/>
              </a:rPr>
              <a:t> y </a:t>
            </a:r>
            <a:r>
              <a:rPr lang="es-ES" sz="1500" b="1" i="1" dirty="0">
                <a:solidFill>
                  <a:schemeClr val="tx1"/>
                </a:solidFill>
                <a:latin typeface="Times New Roman" panose="02020603050405020304" pitchFamily="18" charset="0"/>
                <a:cs typeface="Times New Roman" panose="02020603050405020304" pitchFamily="18" charset="0"/>
              </a:rPr>
              <a:t>promover mecanismos de rendición de cuentas </a:t>
            </a:r>
            <a:r>
              <a:rPr lang="es-ES" sz="1500" dirty="0">
                <a:solidFill>
                  <a:schemeClr val="tx1"/>
                </a:solidFill>
                <a:latin typeface="Times New Roman" panose="02020603050405020304" pitchFamily="18" charset="0"/>
                <a:cs typeface="Times New Roman" panose="02020603050405020304" pitchFamily="18" charset="0"/>
              </a:rPr>
              <a:t>(Peruzzotti, 2006).</a:t>
            </a:r>
            <a:endParaRPr lang="es-US" sz="1500"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ES" sz="1500" dirty="0">
                <a:solidFill>
                  <a:schemeClr val="tx1"/>
                </a:solidFill>
                <a:latin typeface="Times New Roman" panose="02020603050405020304" pitchFamily="18" charset="0"/>
                <a:cs typeface="Times New Roman" panose="02020603050405020304" pitchFamily="18" charset="0"/>
              </a:rPr>
              <a:t>Los </a:t>
            </a:r>
            <a:r>
              <a:rPr lang="es-ES" sz="1500" b="1" i="1" dirty="0">
                <a:solidFill>
                  <a:schemeClr val="tx1"/>
                </a:solidFill>
                <a:latin typeface="Times New Roman" panose="02020603050405020304" pitchFamily="18" charset="0"/>
                <a:cs typeface="Times New Roman" panose="02020603050405020304" pitchFamily="18" charset="0"/>
              </a:rPr>
              <a:t>medios de comunicación independientes</a:t>
            </a:r>
            <a:r>
              <a:rPr lang="es-ES" sz="1500" dirty="0">
                <a:solidFill>
                  <a:schemeClr val="tx1"/>
                </a:solidFill>
                <a:latin typeface="Times New Roman" panose="02020603050405020304" pitchFamily="18" charset="0"/>
                <a:cs typeface="Times New Roman" panose="02020603050405020304" pitchFamily="18" charset="0"/>
              </a:rPr>
              <a:t> (como </a:t>
            </a:r>
            <a:r>
              <a:rPr lang="es-ES" sz="1500" i="1" dirty="0">
                <a:solidFill>
                  <a:schemeClr val="tx1"/>
                </a:solidFill>
                <a:latin typeface="Times New Roman" panose="02020603050405020304" pitchFamily="18" charset="0"/>
                <a:cs typeface="Times New Roman" panose="02020603050405020304" pitchFamily="18" charset="0"/>
              </a:rPr>
              <a:t>O Globo</a:t>
            </a:r>
            <a:r>
              <a:rPr lang="es-ES" sz="1500" dirty="0">
                <a:solidFill>
                  <a:schemeClr val="tx1"/>
                </a:solidFill>
                <a:latin typeface="Times New Roman" panose="02020603050405020304" pitchFamily="18" charset="0"/>
                <a:cs typeface="Times New Roman" panose="02020603050405020304" pitchFamily="18" charset="0"/>
              </a:rPr>
              <a:t> en Brasil o </a:t>
            </a:r>
            <a:r>
              <a:rPr lang="es-ES" sz="1500" i="1" dirty="0">
                <a:solidFill>
                  <a:schemeClr val="tx1"/>
                </a:solidFill>
                <a:latin typeface="Times New Roman" panose="02020603050405020304" pitchFamily="18" charset="0"/>
                <a:cs typeface="Times New Roman" panose="02020603050405020304" pitchFamily="18" charset="0"/>
              </a:rPr>
              <a:t>La Nación</a:t>
            </a:r>
            <a:r>
              <a:rPr lang="es-ES" sz="1500" dirty="0">
                <a:solidFill>
                  <a:schemeClr val="tx1"/>
                </a:solidFill>
                <a:latin typeface="Times New Roman" panose="02020603050405020304" pitchFamily="18" charset="0"/>
                <a:cs typeface="Times New Roman" panose="02020603050405020304" pitchFamily="18" charset="0"/>
              </a:rPr>
              <a:t> en Argentina) y las </a:t>
            </a:r>
            <a:r>
              <a:rPr lang="es-ES" sz="1500" b="1" i="1" dirty="0">
                <a:solidFill>
                  <a:schemeClr val="tx1"/>
                </a:solidFill>
                <a:latin typeface="Times New Roman" panose="02020603050405020304" pitchFamily="18" charset="0"/>
                <a:cs typeface="Times New Roman" panose="02020603050405020304" pitchFamily="18" charset="0"/>
              </a:rPr>
              <a:t>ONG de vigilancia ciudadana</a:t>
            </a:r>
            <a:r>
              <a:rPr lang="es-ES" sz="1500" dirty="0">
                <a:solidFill>
                  <a:schemeClr val="tx1"/>
                </a:solidFill>
                <a:latin typeface="Times New Roman" panose="02020603050405020304" pitchFamily="18" charset="0"/>
                <a:cs typeface="Times New Roman" panose="02020603050405020304" pitchFamily="18" charset="0"/>
              </a:rPr>
              <a:t> (como </a:t>
            </a:r>
            <a:r>
              <a:rPr lang="es-ES" sz="1500" i="1" dirty="0">
                <a:solidFill>
                  <a:schemeClr val="tx1"/>
                </a:solidFill>
                <a:latin typeface="Times New Roman" panose="02020603050405020304" pitchFamily="18" charset="0"/>
                <a:cs typeface="Times New Roman" panose="02020603050405020304" pitchFamily="18" charset="0"/>
              </a:rPr>
              <a:t>Transparencia Mexicana</a:t>
            </a:r>
            <a:r>
              <a:rPr lang="es-ES" sz="1500" dirty="0">
                <a:solidFill>
                  <a:schemeClr val="tx1"/>
                </a:solidFill>
                <a:latin typeface="Times New Roman" panose="02020603050405020304" pitchFamily="18" charset="0"/>
                <a:cs typeface="Times New Roman" panose="02020603050405020304" pitchFamily="18" charset="0"/>
              </a:rPr>
              <a:t>) han logrado </a:t>
            </a:r>
            <a:r>
              <a:rPr lang="es-ES" sz="1500" b="1" i="1" dirty="0">
                <a:solidFill>
                  <a:schemeClr val="tx1"/>
                </a:solidFill>
                <a:latin typeface="Times New Roman" panose="02020603050405020304" pitchFamily="18" charset="0"/>
                <a:cs typeface="Times New Roman" panose="02020603050405020304" pitchFamily="18" charset="0"/>
              </a:rPr>
              <a:t>deslegitimar discursos populistas autoritarios</a:t>
            </a:r>
            <a:r>
              <a:rPr lang="es-ES" sz="1500" dirty="0">
                <a:solidFill>
                  <a:schemeClr val="tx1"/>
                </a:solidFill>
                <a:latin typeface="Times New Roman" panose="02020603050405020304" pitchFamily="18" charset="0"/>
                <a:cs typeface="Times New Roman" panose="02020603050405020304" pitchFamily="18" charset="0"/>
              </a:rPr>
              <a:t> (por ejemplo, el de Jair Bolsonaro en Brasil), al investigar casos de corrupción y desinformación (Smulovitz, 2006).</a:t>
            </a:r>
          </a:p>
          <a:p>
            <a:pPr marL="285750" lvl="0" indent="-285750" algn="just">
              <a:buFont typeface="Wingdings" panose="05000000000000000000" pitchFamily="2" charset="2"/>
              <a:buChar char="Ø"/>
            </a:pPr>
            <a:r>
              <a:rPr lang="es-ES" sz="1500" b="1" i="1" dirty="0">
                <a:solidFill>
                  <a:schemeClr val="tx1"/>
                </a:solidFill>
                <a:latin typeface="Times New Roman" panose="02020603050405020304" pitchFamily="18" charset="0"/>
                <a:cs typeface="Times New Roman" panose="02020603050405020304" pitchFamily="18" charset="0"/>
              </a:rPr>
              <a:t>Las ONG de desarrollo social</a:t>
            </a:r>
            <a:r>
              <a:rPr lang="es-ES" sz="1500" dirty="0">
                <a:solidFill>
                  <a:schemeClr val="tx1"/>
                </a:solidFill>
                <a:latin typeface="Times New Roman" panose="02020603050405020304" pitchFamily="18" charset="0"/>
                <a:cs typeface="Times New Roman" panose="02020603050405020304" pitchFamily="18" charset="0"/>
              </a:rPr>
              <a:t> (como </a:t>
            </a:r>
            <a:r>
              <a:rPr lang="es-ES" sz="1500" i="1" dirty="0">
                <a:solidFill>
                  <a:schemeClr val="tx1"/>
                </a:solidFill>
                <a:latin typeface="Times New Roman" panose="02020603050405020304" pitchFamily="18" charset="0"/>
                <a:cs typeface="Times New Roman" panose="02020603050405020304" pitchFamily="18" charset="0"/>
              </a:rPr>
              <a:t>Oxfam</a:t>
            </a:r>
            <a:r>
              <a:rPr lang="es-ES" sz="1500" dirty="0">
                <a:solidFill>
                  <a:schemeClr val="tx1"/>
                </a:solidFill>
                <a:latin typeface="Times New Roman" panose="02020603050405020304" pitchFamily="18" charset="0"/>
                <a:cs typeface="Times New Roman" panose="02020603050405020304" pitchFamily="18" charset="0"/>
              </a:rPr>
              <a:t> o </a:t>
            </a:r>
            <a:r>
              <a:rPr lang="es-ES" sz="1500" i="1" dirty="0">
                <a:solidFill>
                  <a:schemeClr val="tx1"/>
                </a:solidFill>
                <a:latin typeface="Times New Roman" panose="02020603050405020304" pitchFamily="18" charset="0"/>
                <a:cs typeface="Times New Roman" panose="02020603050405020304" pitchFamily="18" charset="0"/>
              </a:rPr>
              <a:t>Cáritas</a:t>
            </a:r>
            <a:r>
              <a:rPr lang="es-ES" sz="1500" dirty="0">
                <a:solidFill>
                  <a:schemeClr val="tx1"/>
                </a:solidFill>
                <a:latin typeface="Times New Roman" panose="02020603050405020304" pitchFamily="18" charset="0"/>
                <a:cs typeface="Times New Roman" panose="02020603050405020304" pitchFamily="18" charset="0"/>
              </a:rPr>
              <a:t>) y </a:t>
            </a:r>
            <a:r>
              <a:rPr lang="es-ES" sz="1500" b="1" i="1" dirty="0">
                <a:solidFill>
                  <a:schemeClr val="tx1"/>
                </a:solidFill>
                <a:latin typeface="Times New Roman" panose="02020603050405020304" pitchFamily="18" charset="0"/>
                <a:cs typeface="Times New Roman" panose="02020603050405020304" pitchFamily="18" charset="0"/>
              </a:rPr>
              <a:t>los medios comunitarios</a:t>
            </a:r>
            <a:r>
              <a:rPr lang="es-ES" sz="1500" dirty="0">
                <a:solidFill>
                  <a:schemeClr val="tx1"/>
                </a:solidFill>
                <a:latin typeface="Times New Roman" panose="02020603050405020304" pitchFamily="18" charset="0"/>
                <a:cs typeface="Times New Roman" panose="02020603050405020304" pitchFamily="18" charset="0"/>
              </a:rPr>
              <a:t> (radios indígenas, canales locales) en países como Bolivia, Ecuador y México</a:t>
            </a:r>
            <a:r>
              <a:rPr lang="es-ES" sz="1500" b="1" i="1" dirty="0">
                <a:solidFill>
                  <a:schemeClr val="tx1"/>
                </a:solidFill>
                <a:latin typeface="Times New Roman" panose="02020603050405020304" pitchFamily="18" charset="0"/>
                <a:cs typeface="Times New Roman" panose="02020603050405020304" pitchFamily="18" charset="0"/>
              </a:rPr>
              <a:t> </a:t>
            </a:r>
            <a:r>
              <a:rPr lang="es-ES" sz="1500" dirty="0">
                <a:solidFill>
                  <a:schemeClr val="tx1"/>
                </a:solidFill>
                <a:latin typeface="Times New Roman" panose="02020603050405020304" pitchFamily="18" charset="0"/>
                <a:cs typeface="Times New Roman" panose="02020603050405020304" pitchFamily="18" charset="0"/>
              </a:rPr>
              <a:t>han </a:t>
            </a:r>
            <a:r>
              <a:rPr lang="es-ES" sz="1500" b="1" i="1" dirty="0">
                <a:solidFill>
                  <a:schemeClr val="tx1"/>
                </a:solidFill>
                <a:latin typeface="Times New Roman" panose="02020603050405020304" pitchFamily="18" charset="0"/>
                <a:cs typeface="Times New Roman" panose="02020603050405020304" pitchFamily="18" charset="0"/>
              </a:rPr>
              <a:t>reducido el atractivo del populismo de extrema derecha al ofrecer soluciones concretas a problemas de pobreza y exclusión</a:t>
            </a:r>
            <a:r>
              <a:rPr lang="es-ES" sz="1500" dirty="0">
                <a:solidFill>
                  <a:schemeClr val="tx1"/>
                </a:solidFill>
                <a:latin typeface="Times New Roman" panose="02020603050405020304" pitchFamily="18" charset="0"/>
                <a:cs typeface="Times New Roman" panose="02020603050405020304" pitchFamily="18" charset="0"/>
              </a:rPr>
              <a:t> (Alcántara, 2018).</a:t>
            </a:r>
            <a:endParaRPr lang="es-US" sz="1500"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ES" sz="1500" dirty="0">
                <a:solidFill>
                  <a:schemeClr val="tx1"/>
                </a:solidFill>
                <a:latin typeface="Times New Roman" panose="02020603050405020304" pitchFamily="18" charset="0"/>
                <a:cs typeface="Times New Roman" panose="02020603050405020304" pitchFamily="18" charset="0"/>
              </a:rPr>
              <a:t>Las </a:t>
            </a:r>
            <a:r>
              <a:rPr lang="es-ES" sz="1500" b="1" i="1" dirty="0">
                <a:solidFill>
                  <a:schemeClr val="tx1"/>
                </a:solidFill>
                <a:latin typeface="Times New Roman" panose="02020603050405020304" pitchFamily="18" charset="0"/>
                <a:cs typeface="Times New Roman" panose="02020603050405020304" pitchFamily="18" charset="0"/>
              </a:rPr>
              <a:t>ONG feministas y de derechos</a:t>
            </a:r>
            <a:r>
              <a:rPr lang="es-ES" sz="1500" dirty="0">
                <a:solidFill>
                  <a:schemeClr val="tx1"/>
                </a:solidFill>
                <a:latin typeface="Times New Roman" panose="02020603050405020304" pitchFamily="18" charset="0"/>
                <a:cs typeface="Times New Roman" panose="02020603050405020304" pitchFamily="18" charset="0"/>
              </a:rPr>
              <a:t> </a:t>
            </a:r>
            <a:r>
              <a:rPr lang="es-ES" sz="1500" b="1" i="1" dirty="0">
                <a:solidFill>
                  <a:schemeClr val="tx1"/>
                </a:solidFill>
                <a:latin typeface="Times New Roman" panose="02020603050405020304" pitchFamily="18" charset="0"/>
                <a:cs typeface="Times New Roman" panose="02020603050405020304" pitchFamily="18" charset="0"/>
              </a:rPr>
              <a:t>LGBTIQ+</a:t>
            </a:r>
            <a:r>
              <a:rPr lang="es-ES" sz="1500" dirty="0">
                <a:solidFill>
                  <a:schemeClr val="tx1"/>
                </a:solidFill>
                <a:latin typeface="Times New Roman" panose="02020603050405020304" pitchFamily="18" charset="0"/>
                <a:cs typeface="Times New Roman" panose="02020603050405020304" pitchFamily="18" charset="0"/>
              </a:rPr>
              <a:t> (como </a:t>
            </a:r>
            <a:r>
              <a:rPr lang="es-ES" sz="1500" i="1" dirty="0">
                <a:solidFill>
                  <a:schemeClr val="tx1"/>
                </a:solidFill>
                <a:latin typeface="Times New Roman" panose="02020603050405020304" pitchFamily="18" charset="0"/>
                <a:cs typeface="Times New Roman" panose="02020603050405020304" pitchFamily="18" charset="0"/>
              </a:rPr>
              <a:t>Fundación Iguales</a:t>
            </a:r>
            <a:r>
              <a:rPr lang="es-ES" sz="1500" dirty="0">
                <a:solidFill>
                  <a:schemeClr val="tx1"/>
                </a:solidFill>
                <a:latin typeface="Times New Roman" panose="02020603050405020304" pitchFamily="18" charset="0"/>
                <a:cs typeface="Times New Roman" panose="02020603050405020304" pitchFamily="18" charset="0"/>
              </a:rPr>
              <a:t>) y los </a:t>
            </a:r>
            <a:r>
              <a:rPr lang="es-ES" sz="1500" b="1" i="1" dirty="0">
                <a:solidFill>
                  <a:schemeClr val="tx1"/>
                </a:solidFill>
                <a:latin typeface="Times New Roman" panose="02020603050405020304" pitchFamily="18" charset="0"/>
                <a:cs typeface="Times New Roman" panose="02020603050405020304" pitchFamily="18" charset="0"/>
              </a:rPr>
              <a:t>medios digitales alternativos</a:t>
            </a:r>
            <a:r>
              <a:rPr lang="es-ES" sz="1500" dirty="0">
                <a:solidFill>
                  <a:schemeClr val="tx1"/>
                </a:solidFill>
                <a:latin typeface="Times New Roman" panose="02020603050405020304" pitchFamily="18" charset="0"/>
                <a:cs typeface="Times New Roman" panose="02020603050405020304" pitchFamily="18" charset="0"/>
              </a:rPr>
              <a:t> (como </a:t>
            </a:r>
            <a:r>
              <a:rPr lang="es-ES" sz="1500" i="1" dirty="0">
                <a:solidFill>
                  <a:schemeClr val="tx1"/>
                </a:solidFill>
                <a:latin typeface="Times New Roman" panose="02020603050405020304" pitchFamily="18" charset="0"/>
                <a:cs typeface="Times New Roman" panose="02020603050405020304" pitchFamily="18" charset="0"/>
              </a:rPr>
              <a:t>El Desconcierto</a:t>
            </a:r>
            <a:r>
              <a:rPr lang="es-ES" sz="1500" dirty="0">
                <a:solidFill>
                  <a:schemeClr val="tx1"/>
                </a:solidFill>
                <a:latin typeface="Times New Roman" panose="02020603050405020304" pitchFamily="18" charset="0"/>
                <a:cs typeface="Times New Roman" panose="02020603050405020304" pitchFamily="18" charset="0"/>
              </a:rPr>
              <a:t>) han </a:t>
            </a:r>
            <a:r>
              <a:rPr lang="es-ES" sz="1500" b="1" i="1" dirty="0">
                <a:solidFill>
                  <a:schemeClr val="tx1"/>
                </a:solidFill>
                <a:latin typeface="Times New Roman" panose="02020603050405020304" pitchFamily="18" charset="0"/>
                <a:cs typeface="Times New Roman" panose="02020603050405020304" pitchFamily="18" charset="0"/>
              </a:rPr>
              <a:t>contrarrestado el discurso ultraconservador de la extrema derecha chilena</a:t>
            </a:r>
            <a:r>
              <a:rPr lang="es-ES" sz="1500" dirty="0">
                <a:solidFill>
                  <a:schemeClr val="tx1"/>
                </a:solidFill>
                <a:latin typeface="Times New Roman" panose="02020603050405020304" pitchFamily="18" charset="0"/>
                <a:cs typeface="Times New Roman" panose="02020603050405020304" pitchFamily="18" charset="0"/>
              </a:rPr>
              <a:t> (ejemplo: el Partido Republicano de José Antonio Kast), visibilizando </a:t>
            </a:r>
            <a:r>
              <a:rPr lang="es-ES" sz="1500" b="1" i="1" dirty="0">
                <a:solidFill>
                  <a:schemeClr val="tx1"/>
                </a:solidFill>
                <a:latin typeface="Times New Roman" panose="02020603050405020304" pitchFamily="18" charset="0"/>
                <a:cs typeface="Times New Roman" panose="02020603050405020304" pitchFamily="18" charset="0"/>
              </a:rPr>
              <a:t>demandas de igualdad y diversidad</a:t>
            </a:r>
            <a:r>
              <a:rPr lang="es-ES" sz="1500" b="1" dirty="0">
                <a:solidFill>
                  <a:schemeClr val="tx1"/>
                </a:solidFill>
                <a:latin typeface="Times New Roman" panose="02020603050405020304" pitchFamily="18" charset="0"/>
                <a:cs typeface="Times New Roman" panose="02020603050405020304" pitchFamily="18" charset="0"/>
              </a:rPr>
              <a:t> (</a:t>
            </a:r>
            <a:r>
              <a:rPr lang="es-ES" sz="1500" dirty="0">
                <a:solidFill>
                  <a:schemeClr val="tx1"/>
                </a:solidFill>
                <a:latin typeface="Times New Roman" panose="02020603050405020304" pitchFamily="18" charset="0"/>
                <a:cs typeface="Times New Roman" panose="02020603050405020304" pitchFamily="18" charset="0"/>
              </a:rPr>
              <a:t>Suárez-Cao, 2024).</a:t>
            </a:r>
          </a:p>
          <a:p>
            <a:pPr marL="285750" lvl="0" indent="-285750" algn="just">
              <a:buFont typeface="Wingdings" panose="05000000000000000000" pitchFamily="2" charset="2"/>
              <a:buChar char="Ø"/>
            </a:pPr>
            <a:r>
              <a:rPr lang="es-ES" sz="1500" dirty="0">
                <a:solidFill>
                  <a:schemeClr val="tx1"/>
                </a:solidFill>
                <a:latin typeface="Times New Roman" panose="02020603050405020304" pitchFamily="18" charset="0"/>
                <a:cs typeface="Times New Roman" panose="02020603050405020304" pitchFamily="18" charset="0"/>
              </a:rPr>
              <a:t>Rol de </a:t>
            </a:r>
            <a:r>
              <a:rPr lang="es-ES" sz="1500" b="1" i="1" dirty="0">
                <a:solidFill>
                  <a:schemeClr val="tx1"/>
                </a:solidFill>
                <a:latin typeface="Times New Roman" panose="02020603050405020304" pitchFamily="18" charset="0"/>
                <a:cs typeface="Times New Roman" panose="02020603050405020304" pitchFamily="18" charset="0"/>
              </a:rPr>
              <a:t>las ONG de desarrollo local</a:t>
            </a:r>
            <a:r>
              <a:rPr lang="es-ES" sz="1500" dirty="0">
                <a:solidFill>
                  <a:schemeClr val="tx1"/>
                </a:solidFill>
                <a:latin typeface="Times New Roman" panose="02020603050405020304" pitchFamily="18" charset="0"/>
                <a:cs typeface="Times New Roman" panose="02020603050405020304" pitchFamily="18" charset="0"/>
              </a:rPr>
              <a:t> (como </a:t>
            </a:r>
            <a:r>
              <a:rPr lang="es-ES" sz="1500" i="1" dirty="0">
                <a:solidFill>
                  <a:schemeClr val="tx1"/>
                </a:solidFill>
                <a:latin typeface="Times New Roman" panose="02020603050405020304" pitchFamily="18" charset="0"/>
                <a:cs typeface="Times New Roman" panose="02020603050405020304" pitchFamily="18" charset="0"/>
              </a:rPr>
              <a:t>Fondo para el Desarrollo de los Pueblos Indígenas</a:t>
            </a:r>
            <a:r>
              <a:rPr lang="es-ES" sz="1500" dirty="0">
                <a:solidFill>
                  <a:schemeClr val="tx1"/>
                </a:solidFill>
                <a:latin typeface="Times New Roman" panose="02020603050405020304" pitchFamily="18" charset="0"/>
                <a:cs typeface="Times New Roman" panose="02020603050405020304" pitchFamily="18" charset="0"/>
              </a:rPr>
              <a:t>) y </a:t>
            </a:r>
            <a:r>
              <a:rPr lang="es-ES" sz="1500" b="1" i="1" dirty="0">
                <a:solidFill>
                  <a:schemeClr val="tx1"/>
                </a:solidFill>
                <a:latin typeface="Times New Roman" panose="02020603050405020304" pitchFamily="18" charset="0"/>
                <a:cs typeface="Times New Roman" panose="02020603050405020304" pitchFamily="18" charset="0"/>
              </a:rPr>
              <a:t>los medios comunitarios</a:t>
            </a:r>
            <a:r>
              <a:rPr lang="es-ES" sz="1500" dirty="0">
                <a:solidFill>
                  <a:schemeClr val="tx1"/>
                </a:solidFill>
                <a:latin typeface="Times New Roman" panose="02020603050405020304" pitchFamily="18" charset="0"/>
                <a:cs typeface="Times New Roman" panose="02020603050405020304" pitchFamily="18" charset="0"/>
              </a:rPr>
              <a:t> (radios indígenas, canales de televisión locales) en países como Bolivia y Ecuador para </a:t>
            </a:r>
            <a:r>
              <a:rPr lang="es-ES" sz="1500" b="1" i="1" dirty="0">
                <a:solidFill>
                  <a:schemeClr val="tx1"/>
                </a:solidFill>
                <a:latin typeface="Times New Roman" panose="02020603050405020304" pitchFamily="18" charset="0"/>
                <a:cs typeface="Times New Roman" panose="02020603050405020304" pitchFamily="18" charset="0"/>
              </a:rPr>
              <a:t>contrarrestar el populismo de derecha,</a:t>
            </a:r>
            <a:r>
              <a:rPr lang="es-ES" sz="1500" dirty="0">
                <a:solidFill>
                  <a:schemeClr val="tx1"/>
                </a:solidFill>
                <a:latin typeface="Times New Roman" panose="02020603050405020304" pitchFamily="18" charset="0"/>
                <a:cs typeface="Times New Roman" panose="02020603050405020304" pitchFamily="18" charset="0"/>
              </a:rPr>
              <a:t> al </a:t>
            </a:r>
            <a:r>
              <a:rPr lang="es-ES" sz="1500" b="1" i="1" u="sng" dirty="0">
                <a:solidFill>
                  <a:schemeClr val="tx1"/>
                </a:solidFill>
                <a:latin typeface="Times New Roman" panose="02020603050405020304" pitchFamily="18" charset="0"/>
                <a:cs typeface="Times New Roman" panose="02020603050405020304" pitchFamily="18" charset="0"/>
              </a:rPr>
              <a:t>ofrecer una representación política basada en la participación directa y la diversidad cultural</a:t>
            </a:r>
            <a:r>
              <a:rPr lang="es-ES" sz="1500" dirty="0">
                <a:solidFill>
                  <a:schemeClr val="tx1"/>
                </a:solidFill>
                <a:latin typeface="Times New Roman" panose="02020603050405020304" pitchFamily="18" charset="0"/>
                <a:cs typeface="Times New Roman" panose="02020603050405020304" pitchFamily="18" charset="0"/>
              </a:rPr>
              <a:t>, alejada de la homogeneización nacionalista.</a:t>
            </a:r>
            <a:r>
              <a:rPr lang="es-ES" sz="1500" b="1" dirty="0">
                <a:solidFill>
                  <a:schemeClr val="tx1"/>
                </a:solidFill>
                <a:latin typeface="Times New Roman" panose="02020603050405020304" pitchFamily="18" charset="0"/>
                <a:cs typeface="Times New Roman" panose="02020603050405020304" pitchFamily="18" charset="0"/>
              </a:rPr>
              <a:t> </a:t>
            </a:r>
            <a:r>
              <a:rPr lang="es-ES" sz="1500" dirty="0">
                <a:solidFill>
                  <a:schemeClr val="tx1"/>
                </a:solidFill>
                <a:latin typeface="Times New Roman" panose="02020603050405020304" pitchFamily="18" charset="0"/>
                <a:cs typeface="Times New Roman" panose="02020603050405020304" pitchFamily="18" charset="0"/>
              </a:rPr>
              <a:t>(Calderón, 2004; 2007).</a:t>
            </a:r>
            <a:endParaRPr lang="es-US" sz="1500"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ES" sz="1500" dirty="0">
                <a:solidFill>
                  <a:schemeClr val="tx1"/>
                </a:solidFill>
                <a:latin typeface="Times New Roman" panose="02020603050405020304" pitchFamily="18" charset="0"/>
                <a:cs typeface="Times New Roman" panose="02020603050405020304" pitchFamily="18" charset="0"/>
              </a:rPr>
              <a:t>Las </a:t>
            </a:r>
            <a:r>
              <a:rPr lang="es-ES" sz="1500" b="1" i="1" dirty="0">
                <a:solidFill>
                  <a:schemeClr val="tx1"/>
                </a:solidFill>
                <a:latin typeface="Times New Roman" panose="02020603050405020304" pitchFamily="18" charset="0"/>
                <a:cs typeface="Times New Roman" panose="02020603050405020304" pitchFamily="18" charset="0"/>
              </a:rPr>
              <a:t>ONG de derechos humanos </a:t>
            </a:r>
            <a:r>
              <a:rPr lang="es-ES" sz="1500" dirty="0">
                <a:solidFill>
                  <a:schemeClr val="tx1"/>
                </a:solidFill>
                <a:latin typeface="Times New Roman" panose="02020603050405020304" pitchFamily="18" charset="0"/>
                <a:cs typeface="Times New Roman" panose="02020603050405020304" pitchFamily="18" charset="0"/>
              </a:rPr>
              <a:t>(como </a:t>
            </a:r>
            <a:r>
              <a:rPr lang="es-ES" sz="1500" i="1" dirty="0">
                <a:solidFill>
                  <a:schemeClr val="tx1"/>
                </a:solidFill>
                <a:latin typeface="Times New Roman" panose="02020603050405020304" pitchFamily="18" charset="0"/>
                <a:cs typeface="Times New Roman" panose="02020603050405020304" pitchFamily="18" charset="0"/>
              </a:rPr>
              <a:t>Comisión Colombiana de Juristas</a:t>
            </a:r>
            <a:r>
              <a:rPr lang="es-ES" sz="1500" dirty="0">
                <a:solidFill>
                  <a:schemeClr val="tx1"/>
                </a:solidFill>
                <a:latin typeface="Times New Roman" panose="02020603050405020304" pitchFamily="18" charset="0"/>
                <a:cs typeface="Times New Roman" panose="02020603050405020304" pitchFamily="18" charset="0"/>
              </a:rPr>
              <a:t>) y los </a:t>
            </a:r>
            <a:r>
              <a:rPr lang="es-ES" sz="1500" b="1" i="1" dirty="0">
                <a:solidFill>
                  <a:schemeClr val="tx1"/>
                </a:solidFill>
                <a:latin typeface="Times New Roman" panose="02020603050405020304" pitchFamily="18" charset="0"/>
                <a:cs typeface="Times New Roman" panose="02020603050405020304" pitchFamily="18" charset="0"/>
              </a:rPr>
              <a:t>medios independientes</a:t>
            </a:r>
            <a:r>
              <a:rPr lang="es-ES" sz="1500" dirty="0">
                <a:solidFill>
                  <a:schemeClr val="tx1"/>
                </a:solidFill>
                <a:latin typeface="Times New Roman" panose="02020603050405020304" pitchFamily="18" charset="0"/>
                <a:cs typeface="Times New Roman" panose="02020603050405020304" pitchFamily="18" charset="0"/>
              </a:rPr>
              <a:t> (como </a:t>
            </a:r>
            <a:r>
              <a:rPr lang="es-ES" sz="1500" i="1" dirty="0">
                <a:solidFill>
                  <a:schemeClr val="tx1"/>
                </a:solidFill>
                <a:latin typeface="Times New Roman" panose="02020603050405020304" pitchFamily="18" charset="0"/>
                <a:cs typeface="Times New Roman" panose="02020603050405020304" pitchFamily="18" charset="0"/>
              </a:rPr>
              <a:t>La Silla Vacía</a:t>
            </a:r>
            <a:r>
              <a:rPr lang="es-ES" sz="1500" dirty="0">
                <a:solidFill>
                  <a:schemeClr val="tx1"/>
                </a:solidFill>
                <a:latin typeface="Times New Roman" panose="02020603050405020304" pitchFamily="18" charset="0"/>
                <a:cs typeface="Times New Roman" panose="02020603050405020304" pitchFamily="18" charset="0"/>
              </a:rPr>
              <a:t> o </a:t>
            </a:r>
            <a:r>
              <a:rPr lang="es-ES" sz="1500" i="1" dirty="0">
                <a:solidFill>
                  <a:schemeClr val="tx1"/>
                </a:solidFill>
                <a:latin typeface="Times New Roman" panose="02020603050405020304" pitchFamily="18" charset="0"/>
                <a:cs typeface="Times New Roman" panose="02020603050405020304" pitchFamily="18" charset="0"/>
              </a:rPr>
              <a:t>Semana</a:t>
            </a:r>
            <a:r>
              <a:rPr lang="es-ES" sz="1500" dirty="0">
                <a:solidFill>
                  <a:schemeClr val="tx1"/>
                </a:solidFill>
                <a:latin typeface="Times New Roman" panose="02020603050405020304" pitchFamily="18" charset="0"/>
                <a:cs typeface="Times New Roman" panose="02020603050405020304" pitchFamily="18" charset="0"/>
              </a:rPr>
              <a:t>) han logrado </a:t>
            </a:r>
            <a:r>
              <a:rPr lang="es-ES" sz="1500" b="1" dirty="0">
                <a:solidFill>
                  <a:schemeClr val="tx1"/>
                </a:solidFill>
                <a:latin typeface="Times New Roman" panose="02020603050405020304" pitchFamily="18" charset="0"/>
                <a:cs typeface="Times New Roman" panose="02020603050405020304" pitchFamily="18" charset="0"/>
              </a:rPr>
              <a:t>contener el discurso populista de extrema derecha</a:t>
            </a:r>
            <a:r>
              <a:rPr lang="es-ES" sz="1500" dirty="0">
                <a:solidFill>
                  <a:schemeClr val="tx1"/>
                </a:solidFill>
                <a:latin typeface="Times New Roman" panose="02020603050405020304" pitchFamily="18" charset="0"/>
                <a:cs typeface="Times New Roman" panose="02020603050405020304" pitchFamily="18" charset="0"/>
              </a:rPr>
              <a:t> en </a:t>
            </a:r>
            <a:r>
              <a:rPr lang="es-ES" sz="1500" b="1" i="1" dirty="0">
                <a:solidFill>
                  <a:schemeClr val="tx1"/>
                </a:solidFill>
                <a:latin typeface="Times New Roman" panose="02020603050405020304" pitchFamily="18" charset="0"/>
                <a:cs typeface="Times New Roman" panose="02020603050405020304" pitchFamily="18" charset="0"/>
              </a:rPr>
              <a:t>Colombia</a:t>
            </a:r>
            <a:r>
              <a:rPr lang="es-ES" sz="1500" dirty="0">
                <a:solidFill>
                  <a:schemeClr val="tx1"/>
                </a:solidFill>
                <a:latin typeface="Times New Roman" panose="02020603050405020304" pitchFamily="18" charset="0"/>
                <a:cs typeface="Times New Roman" panose="02020603050405020304" pitchFamily="18" charset="0"/>
              </a:rPr>
              <a:t> (ejemplo el uribismo), exponiendo los vínculos entre políticos y paramilitares, así como denunciar la corrupción (Cramer, 2021),</a:t>
            </a:r>
            <a:endParaRPr lang="es-US" sz="1500"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ES" sz="1500" b="1" i="1" dirty="0">
                <a:solidFill>
                  <a:schemeClr val="tx1"/>
                </a:solidFill>
                <a:latin typeface="Times New Roman" panose="02020603050405020304" pitchFamily="18" charset="0"/>
                <a:cs typeface="Times New Roman" panose="02020603050405020304" pitchFamily="18" charset="0"/>
              </a:rPr>
              <a:t>Contextos de conflicto armado</a:t>
            </a:r>
            <a:r>
              <a:rPr lang="es-ES" sz="1500" dirty="0">
                <a:solidFill>
                  <a:schemeClr val="tx1"/>
                </a:solidFill>
                <a:latin typeface="Times New Roman" panose="02020603050405020304" pitchFamily="18" charset="0"/>
                <a:cs typeface="Times New Roman" panose="02020603050405020304" pitchFamily="18" charset="0"/>
              </a:rPr>
              <a:t>, la </a:t>
            </a:r>
            <a:r>
              <a:rPr lang="es-ES" sz="1500" b="1" i="1" dirty="0">
                <a:solidFill>
                  <a:schemeClr val="tx1"/>
                </a:solidFill>
                <a:latin typeface="Times New Roman" panose="02020603050405020304" pitchFamily="18" charset="0"/>
                <a:cs typeface="Times New Roman" panose="02020603050405020304" pitchFamily="18" charset="0"/>
              </a:rPr>
              <a:t>sociedad civil enfrenta riesgos de violencia y estigmatización</a:t>
            </a:r>
            <a:r>
              <a:rPr lang="es-ES" sz="1500" dirty="0">
                <a:solidFill>
                  <a:schemeClr val="tx1"/>
                </a:solidFill>
                <a:latin typeface="Times New Roman" panose="02020603050405020304" pitchFamily="18" charset="0"/>
                <a:cs typeface="Times New Roman" panose="02020603050405020304" pitchFamily="18" charset="0"/>
              </a:rPr>
              <a:t>, lo que limita su </a:t>
            </a:r>
            <a:r>
              <a:rPr lang="es-ES" sz="1500" b="1" i="1" dirty="0">
                <a:solidFill>
                  <a:schemeClr val="tx1"/>
                </a:solidFill>
                <a:latin typeface="Times New Roman" panose="02020603050405020304" pitchFamily="18" charset="0"/>
                <a:cs typeface="Times New Roman" panose="02020603050405020304" pitchFamily="18" charset="0"/>
              </a:rPr>
              <a:t>capacidad disuasoria</a:t>
            </a:r>
            <a:r>
              <a:rPr lang="es-ES" sz="1500" dirty="0">
                <a:solidFill>
                  <a:schemeClr val="tx1"/>
                </a:solidFill>
                <a:latin typeface="Times New Roman" panose="02020603050405020304" pitchFamily="18" charset="0"/>
                <a:cs typeface="Times New Roman" panose="02020603050405020304" pitchFamily="18" charset="0"/>
              </a:rPr>
              <a:t>. (Cramer, 2021).</a:t>
            </a:r>
            <a:endParaRPr lang="es-US" dirty="0">
              <a:solidFill>
                <a:schemeClr val="tx1"/>
              </a:solidFill>
            </a:endParaRPr>
          </a:p>
        </p:txBody>
      </p:sp>
      <p:sp>
        <p:nvSpPr>
          <p:cNvPr id="8" name="CuadroTexto 7">
            <a:extLst>
              <a:ext uri="{FF2B5EF4-FFF2-40B4-BE49-F238E27FC236}">
                <a16:creationId xmlns:a16="http://schemas.microsoft.com/office/drawing/2014/main" id="{F555279F-6FC6-17C6-E223-97450A9ACBCD}"/>
              </a:ext>
            </a:extLst>
          </p:cNvPr>
          <p:cNvSpPr txBox="1"/>
          <p:nvPr/>
        </p:nvSpPr>
        <p:spPr>
          <a:xfrm>
            <a:off x="1635391" y="59165"/>
            <a:ext cx="9133242" cy="646331"/>
          </a:xfrm>
          <a:prstGeom prst="rect">
            <a:avLst/>
          </a:prstGeom>
          <a:gradFill>
            <a:gsLst>
              <a:gs pos="0">
                <a:schemeClr val="tx2">
                  <a:lumMod val="50000"/>
                  <a:lumOff val="50000"/>
                </a:schemeClr>
              </a:gs>
              <a:gs pos="25000">
                <a:schemeClr val="accent4">
                  <a:lumMod val="105000"/>
                  <a:satMod val="103000"/>
                  <a:tint val="73000"/>
                </a:schemeClr>
              </a:gs>
              <a:gs pos="100000">
                <a:schemeClr val="accent4">
                  <a:lumMod val="105000"/>
                  <a:satMod val="109000"/>
                  <a:tint val="81000"/>
                </a:schemeClr>
              </a:gs>
            </a:gsLst>
            <a:lin ang="5400000" scaled="0"/>
          </a:gradFill>
        </p:spPr>
        <p:txBody>
          <a:bodyPr wrap="square">
            <a:spAutoFit/>
          </a:bodyPr>
          <a:lstStyle/>
          <a:p>
            <a:pPr algn="ctr"/>
            <a:r>
              <a:rPr lang="es-ES" b="1" dirty="0">
                <a:latin typeface="Times New Roman" panose="02020603050405020304" pitchFamily="18" charset="0"/>
                <a:cs typeface="Times New Roman" panose="02020603050405020304" pitchFamily="18" charset="0"/>
              </a:rPr>
              <a:t>¿CÓMO ABORDAR EL </a:t>
            </a:r>
            <a:r>
              <a:rPr lang="es-MX" b="1" dirty="0">
                <a:latin typeface="Times New Roman" panose="02020603050405020304" pitchFamily="18" charset="0"/>
                <a:cs typeface="Times New Roman" panose="02020603050405020304" pitchFamily="18" charset="0"/>
              </a:rPr>
              <a:t>EMPODERAMIENTO DE LA SOCIEDAD CIVIL COMO ELEMENTO DISUASORIO DEL POPULISMO DE EXTREMA DERECHA?</a:t>
            </a:r>
            <a:endParaRPr lang="es-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09801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AC1F5-9531-47E5-282B-CA552C0577EC}"/>
            </a:ext>
          </a:extLst>
        </p:cNvPr>
        <p:cNvGrpSpPr/>
        <p:nvPr/>
      </p:nvGrpSpPr>
      <p:grpSpPr>
        <a:xfrm>
          <a:off x="0" y="0"/>
          <a:ext cx="0" cy="0"/>
          <a:chOff x="0" y="0"/>
          <a:chExt cx="0" cy="0"/>
        </a:xfrm>
      </p:grpSpPr>
      <p:sp>
        <p:nvSpPr>
          <p:cNvPr id="5" name="Rectángulo 4">
            <a:extLst>
              <a:ext uri="{FF2B5EF4-FFF2-40B4-BE49-F238E27FC236}">
                <a16:creationId xmlns:a16="http://schemas.microsoft.com/office/drawing/2014/main" id="{D0E4D4B3-CDEA-D800-B6D5-803DAF2D108F}"/>
              </a:ext>
            </a:extLst>
          </p:cNvPr>
          <p:cNvSpPr/>
          <p:nvPr/>
        </p:nvSpPr>
        <p:spPr>
          <a:xfrm>
            <a:off x="2703141" y="1650939"/>
            <a:ext cx="6501214" cy="646331"/>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rtlCol="0" anchor="ctr"/>
          <a:lstStyle/>
          <a:p>
            <a:pPr algn="ctr"/>
            <a:r>
              <a:rPr lang="es-ES" sz="2000" b="1" dirty="0">
                <a:solidFill>
                  <a:srgbClr val="FF0000"/>
                </a:solidFill>
                <a:latin typeface="Times New Roman" panose="02020603050405020304" pitchFamily="18" charset="0"/>
                <a:cs typeface="Times New Roman" panose="02020603050405020304" pitchFamily="18" charset="0"/>
              </a:rPr>
              <a:t>ENFOQUE INTERSECCIONAL Y DE GÉNERO</a:t>
            </a:r>
            <a:endParaRPr lang="es-US" sz="2000" dirty="0">
              <a:solidFill>
                <a:srgbClr val="FF0000"/>
              </a:solidFill>
              <a:latin typeface="Times New Roman" panose="02020603050405020304" pitchFamily="18" charset="0"/>
              <a:cs typeface="Times New Roman" panose="02020603050405020304" pitchFamily="18" charset="0"/>
            </a:endParaRPr>
          </a:p>
        </p:txBody>
      </p:sp>
      <p:sp>
        <p:nvSpPr>
          <p:cNvPr id="6" name="Flecha: hacia abajo 5">
            <a:extLst>
              <a:ext uri="{FF2B5EF4-FFF2-40B4-BE49-F238E27FC236}">
                <a16:creationId xmlns:a16="http://schemas.microsoft.com/office/drawing/2014/main" id="{28B20709-47DD-5EC2-9740-2E3F6E32E6C7}"/>
              </a:ext>
            </a:extLst>
          </p:cNvPr>
          <p:cNvSpPr/>
          <p:nvPr/>
        </p:nvSpPr>
        <p:spPr>
          <a:xfrm>
            <a:off x="5407739" y="1245731"/>
            <a:ext cx="1027471" cy="357159"/>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11" name="Flecha: doblada hacia arriba 10">
            <a:extLst>
              <a:ext uri="{FF2B5EF4-FFF2-40B4-BE49-F238E27FC236}">
                <a16:creationId xmlns:a16="http://schemas.microsoft.com/office/drawing/2014/main" id="{F4E56DE0-22E8-D00D-514C-956CFC1610EA}"/>
              </a:ext>
            </a:extLst>
          </p:cNvPr>
          <p:cNvSpPr/>
          <p:nvPr/>
        </p:nvSpPr>
        <p:spPr>
          <a:xfrm flipV="1">
            <a:off x="9447575" y="1893347"/>
            <a:ext cx="998846" cy="1054252"/>
          </a:xfrm>
          <a:prstGeom prst="bentUpArrow">
            <a:avLst/>
          </a:prstGeom>
          <a:ln>
            <a:noFill/>
          </a:ln>
          <a:effectLst>
            <a:innerShdw blurRad="63500" dist="50800" dir="16200000">
              <a:prstClr val="black">
                <a:alpha val="50000"/>
              </a:prstClr>
            </a:innerShdw>
          </a:effectLst>
          <a:scene3d>
            <a:camera prst="orthographicFront">
              <a:rot lat="0" lon="0" rev="0"/>
            </a:camera>
            <a:lightRig rig="contrasting" dir="t">
              <a:rot lat="0" lon="0" rev="7800000"/>
            </a:lightRig>
          </a:scene3d>
          <a:sp3d>
            <a:bevelT w="139700" h="139700"/>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s-US"/>
          </a:p>
        </p:txBody>
      </p:sp>
      <p:sp>
        <p:nvSpPr>
          <p:cNvPr id="15" name="Flecha: doblada hacia arriba 14">
            <a:extLst>
              <a:ext uri="{FF2B5EF4-FFF2-40B4-BE49-F238E27FC236}">
                <a16:creationId xmlns:a16="http://schemas.microsoft.com/office/drawing/2014/main" id="{42708416-60B2-EB6F-7770-2ADDD1A72E81}"/>
              </a:ext>
            </a:extLst>
          </p:cNvPr>
          <p:cNvSpPr/>
          <p:nvPr/>
        </p:nvSpPr>
        <p:spPr>
          <a:xfrm flipH="1" flipV="1">
            <a:off x="1616838" y="1893346"/>
            <a:ext cx="931610" cy="1054254"/>
          </a:xfrm>
          <a:prstGeom prst="bentUpArrow">
            <a:avLst/>
          </a:prstGeom>
          <a:ln>
            <a:noFill/>
          </a:ln>
          <a:effectLst>
            <a:innerShdw blurRad="63500" dist="50800" dir="16200000">
              <a:prstClr val="black">
                <a:alpha val="50000"/>
              </a:prstClr>
            </a:innerShdw>
          </a:effectLst>
          <a:scene3d>
            <a:camera prst="orthographicFront">
              <a:rot lat="0" lon="0" rev="0"/>
            </a:camera>
            <a:lightRig rig="contrasting" dir="t">
              <a:rot lat="0" lon="0" rev="7800000"/>
            </a:lightRig>
          </a:scene3d>
          <a:sp3d>
            <a:bevelT w="139700" h="139700"/>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s-US"/>
          </a:p>
        </p:txBody>
      </p:sp>
      <p:sp>
        <p:nvSpPr>
          <p:cNvPr id="4" name="Flecha: hacia abajo 3">
            <a:extLst>
              <a:ext uri="{FF2B5EF4-FFF2-40B4-BE49-F238E27FC236}">
                <a16:creationId xmlns:a16="http://schemas.microsoft.com/office/drawing/2014/main" id="{22C8A881-573F-D1E0-47E0-0C7CCFF0BF57}"/>
              </a:ext>
            </a:extLst>
          </p:cNvPr>
          <p:cNvSpPr/>
          <p:nvPr/>
        </p:nvSpPr>
        <p:spPr>
          <a:xfrm>
            <a:off x="5705484" y="2495776"/>
            <a:ext cx="496528" cy="481396"/>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23" name="Rectángulo 22">
            <a:extLst>
              <a:ext uri="{FF2B5EF4-FFF2-40B4-BE49-F238E27FC236}">
                <a16:creationId xmlns:a16="http://schemas.microsoft.com/office/drawing/2014/main" id="{84829059-AA13-4A8E-C649-22F074889EE5}"/>
              </a:ext>
            </a:extLst>
          </p:cNvPr>
          <p:cNvSpPr/>
          <p:nvPr/>
        </p:nvSpPr>
        <p:spPr>
          <a:xfrm>
            <a:off x="839096" y="3001024"/>
            <a:ext cx="10434918" cy="2689773"/>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lgn="just">
              <a:buFont typeface="Wingdings" panose="05000000000000000000" pitchFamily="2" charset="2"/>
              <a:buChar char="Ø"/>
            </a:pPr>
            <a:r>
              <a:rPr lang="es-ES" dirty="0">
                <a:solidFill>
                  <a:schemeClr val="tx1"/>
                </a:solidFill>
                <a:latin typeface="Times New Roman" panose="02020603050405020304" pitchFamily="18" charset="0"/>
                <a:cs typeface="Times New Roman" panose="02020603050405020304" pitchFamily="18" charset="0"/>
              </a:rPr>
              <a:t>Las </a:t>
            </a:r>
            <a:r>
              <a:rPr lang="es-ES" b="1" i="1" dirty="0">
                <a:solidFill>
                  <a:schemeClr val="tx1"/>
                </a:solidFill>
                <a:latin typeface="Times New Roman" panose="02020603050405020304" pitchFamily="18" charset="0"/>
                <a:cs typeface="Times New Roman" panose="02020603050405020304" pitchFamily="18" charset="0"/>
              </a:rPr>
              <a:t>ONG feministas</a:t>
            </a:r>
            <a:r>
              <a:rPr lang="es-ES" dirty="0">
                <a:solidFill>
                  <a:schemeClr val="tx1"/>
                </a:solidFill>
                <a:latin typeface="Times New Roman" panose="02020603050405020304" pitchFamily="18" charset="0"/>
                <a:cs typeface="Times New Roman" panose="02020603050405020304" pitchFamily="18" charset="0"/>
              </a:rPr>
              <a:t> (como Instituto Patrícia Galvão en Brasil o </a:t>
            </a:r>
            <a:r>
              <a:rPr lang="es-ES" dirty="0">
                <a:solidFill>
                  <a:schemeClr val="tx1"/>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Feminicidio.net</a:t>
            </a:r>
            <a:r>
              <a:rPr lang="es-ES" dirty="0">
                <a:solidFill>
                  <a:schemeClr val="tx1"/>
                </a:solidFill>
                <a:latin typeface="Times New Roman" panose="02020603050405020304" pitchFamily="18" charset="0"/>
                <a:cs typeface="Times New Roman" panose="02020603050405020304" pitchFamily="18" charset="0"/>
              </a:rPr>
              <a:t> en España) y los </a:t>
            </a:r>
            <a:r>
              <a:rPr lang="es-ES" b="1" i="1" dirty="0">
                <a:solidFill>
                  <a:schemeClr val="tx1"/>
                </a:solidFill>
                <a:latin typeface="Times New Roman" panose="02020603050405020304" pitchFamily="18" charset="0"/>
                <a:cs typeface="Times New Roman" panose="02020603050405020304" pitchFamily="18" charset="0"/>
              </a:rPr>
              <a:t>medios alternativos de género</a:t>
            </a:r>
            <a:r>
              <a:rPr lang="es-ES" dirty="0">
                <a:solidFill>
                  <a:schemeClr val="tx1"/>
                </a:solidFill>
                <a:latin typeface="Times New Roman" panose="02020603050405020304" pitchFamily="18" charset="0"/>
                <a:cs typeface="Times New Roman" panose="02020603050405020304" pitchFamily="18" charset="0"/>
              </a:rPr>
              <a:t> (como </a:t>
            </a:r>
            <a:r>
              <a:rPr lang="es-ES" i="1" dirty="0">
                <a:solidFill>
                  <a:schemeClr val="tx1"/>
                </a:solidFill>
                <a:latin typeface="Times New Roman" panose="02020603050405020304" pitchFamily="18" charset="0"/>
                <a:cs typeface="Times New Roman" panose="02020603050405020304" pitchFamily="18" charset="0"/>
              </a:rPr>
              <a:t>Revista Azmina</a:t>
            </a:r>
            <a:r>
              <a:rPr lang="es-ES" dirty="0">
                <a:solidFill>
                  <a:schemeClr val="tx1"/>
                </a:solidFill>
                <a:latin typeface="Times New Roman" panose="02020603050405020304" pitchFamily="18" charset="0"/>
                <a:cs typeface="Times New Roman" panose="02020603050405020304" pitchFamily="18" charset="0"/>
              </a:rPr>
              <a:t> o </a:t>
            </a:r>
            <a:r>
              <a:rPr lang="es-ES" i="1" dirty="0">
                <a:solidFill>
                  <a:schemeClr val="tx1"/>
                </a:solidFill>
                <a:latin typeface="Times New Roman" panose="02020603050405020304" pitchFamily="18" charset="0"/>
                <a:cs typeface="Times New Roman" panose="02020603050405020304" pitchFamily="18" charset="0"/>
              </a:rPr>
              <a:t>Pikara Magazine</a:t>
            </a:r>
            <a:r>
              <a:rPr lang="es-ES" dirty="0">
                <a:solidFill>
                  <a:schemeClr val="tx1"/>
                </a:solidFill>
                <a:latin typeface="Times New Roman" panose="02020603050405020304" pitchFamily="18" charset="0"/>
                <a:cs typeface="Times New Roman" panose="02020603050405020304" pitchFamily="18" charset="0"/>
              </a:rPr>
              <a:t>) han contrarrestado </a:t>
            </a:r>
            <a:r>
              <a:rPr lang="es-ES" b="1" i="1" dirty="0">
                <a:solidFill>
                  <a:schemeClr val="tx1"/>
                </a:solidFill>
                <a:latin typeface="Times New Roman" panose="02020603050405020304" pitchFamily="18" charset="0"/>
                <a:cs typeface="Times New Roman" panose="02020603050405020304" pitchFamily="18" charset="0"/>
              </a:rPr>
              <a:t>el discurso antifeminista y conservador de la extrema derecha, al visibilizar la violencia de género y promover políticas de igualdad </a:t>
            </a:r>
            <a:r>
              <a:rPr lang="es-ES" dirty="0">
                <a:solidFill>
                  <a:schemeClr val="tx1"/>
                </a:solidFill>
                <a:latin typeface="Times New Roman" panose="02020603050405020304" pitchFamily="18" charset="0"/>
                <a:cs typeface="Times New Roman" panose="02020603050405020304" pitchFamily="18" charset="0"/>
              </a:rPr>
              <a:t>(Biroli, 2020).</a:t>
            </a:r>
            <a:endParaRPr lang="es-US"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ES" b="1" i="1" dirty="0">
                <a:solidFill>
                  <a:schemeClr val="tx1"/>
                </a:solidFill>
                <a:latin typeface="Times New Roman" panose="02020603050405020304" pitchFamily="18" charset="0"/>
                <a:cs typeface="Times New Roman" panose="02020603050405020304" pitchFamily="18" charset="0"/>
              </a:rPr>
              <a:t>Las ONG de derechos LGBTIQ+</a:t>
            </a:r>
            <a:r>
              <a:rPr lang="es-ES" dirty="0">
                <a:solidFill>
                  <a:schemeClr val="tx1"/>
                </a:solidFill>
                <a:latin typeface="Times New Roman" panose="02020603050405020304" pitchFamily="18" charset="0"/>
                <a:cs typeface="Times New Roman" panose="02020603050405020304" pitchFamily="18" charset="0"/>
              </a:rPr>
              <a:t> (como </a:t>
            </a:r>
            <a:r>
              <a:rPr lang="es-ES" i="1" dirty="0">
                <a:solidFill>
                  <a:schemeClr val="tx1"/>
                </a:solidFill>
                <a:latin typeface="Times New Roman" panose="02020603050405020304" pitchFamily="18" charset="0"/>
                <a:cs typeface="Times New Roman" panose="02020603050405020304" pitchFamily="18" charset="0"/>
              </a:rPr>
              <a:t>ABGLT</a:t>
            </a:r>
            <a:r>
              <a:rPr lang="es-ES" dirty="0">
                <a:solidFill>
                  <a:schemeClr val="tx1"/>
                </a:solidFill>
                <a:latin typeface="Times New Roman" panose="02020603050405020304" pitchFamily="18" charset="0"/>
                <a:cs typeface="Times New Roman" panose="02020603050405020304" pitchFamily="18" charset="0"/>
              </a:rPr>
              <a:t> en Brasil o </a:t>
            </a:r>
            <a:r>
              <a:rPr lang="es-ES" i="1" dirty="0">
                <a:solidFill>
                  <a:schemeClr val="tx1"/>
                </a:solidFill>
                <a:latin typeface="Times New Roman" panose="02020603050405020304" pitchFamily="18" charset="0"/>
                <a:cs typeface="Times New Roman" panose="02020603050405020304" pitchFamily="18" charset="0"/>
              </a:rPr>
              <a:t>ILGA</a:t>
            </a:r>
            <a:r>
              <a:rPr lang="es-ES" dirty="0">
                <a:solidFill>
                  <a:schemeClr val="tx1"/>
                </a:solidFill>
                <a:latin typeface="Times New Roman" panose="02020603050405020304" pitchFamily="18" charset="0"/>
                <a:cs typeface="Times New Roman" panose="02020603050405020304" pitchFamily="18" charset="0"/>
              </a:rPr>
              <a:t> en Europa) han sido un </a:t>
            </a:r>
            <a:r>
              <a:rPr lang="es-ES" b="1" i="1" dirty="0">
                <a:solidFill>
                  <a:schemeClr val="tx1"/>
                </a:solidFill>
                <a:latin typeface="Times New Roman" panose="02020603050405020304" pitchFamily="18" charset="0"/>
                <a:cs typeface="Times New Roman" panose="02020603050405020304" pitchFamily="18" charset="0"/>
              </a:rPr>
              <a:t>frente clave contra el populismo de extrema derecha, al exponer la hipocresía de líderes que usan la “ideología de género” para propósitos inadecuados (</a:t>
            </a:r>
            <a:r>
              <a:rPr lang="es-ES" dirty="0">
                <a:solidFill>
                  <a:schemeClr val="tx1"/>
                </a:solidFill>
                <a:latin typeface="Times New Roman" panose="02020603050405020304" pitchFamily="18" charset="0"/>
                <a:cs typeface="Times New Roman" panose="02020603050405020304" pitchFamily="18" charset="0"/>
              </a:rPr>
              <a:t>Correa, 2022).</a:t>
            </a:r>
            <a:endParaRPr lang="es-US" dirty="0">
              <a:solidFill>
                <a:schemeClr val="tx1"/>
              </a:solidFill>
              <a:latin typeface="Times New Roman" panose="02020603050405020304" pitchFamily="18" charset="0"/>
              <a:cs typeface="Times New Roman" panose="02020603050405020304" pitchFamily="18" charset="0"/>
            </a:endParaRPr>
          </a:p>
        </p:txBody>
      </p:sp>
      <p:sp>
        <p:nvSpPr>
          <p:cNvPr id="8" name="CuadroTexto 7">
            <a:extLst>
              <a:ext uri="{FF2B5EF4-FFF2-40B4-BE49-F238E27FC236}">
                <a16:creationId xmlns:a16="http://schemas.microsoft.com/office/drawing/2014/main" id="{55982B43-B5AA-C3ED-30F3-F7AEBD833C7A}"/>
              </a:ext>
            </a:extLst>
          </p:cNvPr>
          <p:cNvSpPr txBox="1"/>
          <p:nvPr/>
        </p:nvSpPr>
        <p:spPr>
          <a:xfrm>
            <a:off x="1635391" y="543261"/>
            <a:ext cx="9133242" cy="646331"/>
          </a:xfrm>
          <a:prstGeom prst="rect">
            <a:avLst/>
          </a:prstGeom>
          <a:gradFill>
            <a:gsLst>
              <a:gs pos="0">
                <a:schemeClr val="tx2">
                  <a:lumMod val="50000"/>
                  <a:lumOff val="50000"/>
                </a:schemeClr>
              </a:gs>
              <a:gs pos="25000">
                <a:schemeClr val="accent4">
                  <a:lumMod val="105000"/>
                  <a:satMod val="103000"/>
                  <a:tint val="73000"/>
                </a:schemeClr>
              </a:gs>
              <a:gs pos="100000">
                <a:schemeClr val="accent4">
                  <a:lumMod val="105000"/>
                  <a:satMod val="109000"/>
                  <a:tint val="81000"/>
                </a:schemeClr>
              </a:gs>
            </a:gsLst>
            <a:lin ang="5400000" scaled="0"/>
          </a:gradFill>
        </p:spPr>
        <p:txBody>
          <a:bodyPr wrap="square">
            <a:spAutoFit/>
          </a:bodyPr>
          <a:lstStyle/>
          <a:p>
            <a:pPr algn="ctr"/>
            <a:r>
              <a:rPr lang="es-ES" b="1" dirty="0">
                <a:latin typeface="Times New Roman" panose="02020603050405020304" pitchFamily="18" charset="0"/>
                <a:cs typeface="Times New Roman" panose="02020603050405020304" pitchFamily="18" charset="0"/>
              </a:rPr>
              <a:t>¿CÓMO ABORDAR EL </a:t>
            </a:r>
            <a:r>
              <a:rPr lang="es-MX" b="1" dirty="0">
                <a:latin typeface="Times New Roman" panose="02020603050405020304" pitchFamily="18" charset="0"/>
                <a:cs typeface="Times New Roman" panose="02020603050405020304" pitchFamily="18" charset="0"/>
              </a:rPr>
              <a:t>EMPODERAMIENTO DE LA SOCIEDAD CIVIL COMO ELEMENTO DISUASORIO DEL POPULISMO DE EXTREMA DERECHA?</a:t>
            </a:r>
            <a:endParaRPr lang="es-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02420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17C23-E2EB-5E86-D11F-709FF8FAC2E2}"/>
            </a:ext>
          </a:extLst>
        </p:cNvPr>
        <p:cNvGrpSpPr/>
        <p:nvPr/>
      </p:nvGrpSpPr>
      <p:grpSpPr>
        <a:xfrm>
          <a:off x="0" y="0"/>
          <a:ext cx="0" cy="0"/>
          <a:chOff x="0" y="0"/>
          <a:chExt cx="0" cy="0"/>
        </a:xfrm>
      </p:grpSpPr>
      <p:sp>
        <p:nvSpPr>
          <p:cNvPr id="5" name="Rectángulo 4">
            <a:extLst>
              <a:ext uri="{FF2B5EF4-FFF2-40B4-BE49-F238E27FC236}">
                <a16:creationId xmlns:a16="http://schemas.microsoft.com/office/drawing/2014/main" id="{2E85D419-376D-A61C-75B1-D4F119BE0801}"/>
              </a:ext>
            </a:extLst>
          </p:cNvPr>
          <p:cNvSpPr/>
          <p:nvPr/>
        </p:nvSpPr>
        <p:spPr>
          <a:xfrm>
            <a:off x="2703141" y="1650939"/>
            <a:ext cx="6501214" cy="646331"/>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rtlCol="0" anchor="ctr"/>
          <a:lstStyle/>
          <a:p>
            <a:pPr algn="ctr"/>
            <a:r>
              <a:rPr lang="es-ES" sz="2000" b="1" dirty="0">
                <a:solidFill>
                  <a:srgbClr val="FF0000"/>
                </a:solidFill>
                <a:latin typeface="Times New Roman" panose="02020603050405020304" pitchFamily="18" charset="0"/>
                <a:cs typeface="Times New Roman" panose="02020603050405020304" pitchFamily="18" charset="0"/>
              </a:rPr>
              <a:t>ESTRATEGIAS DE FORTALECIMIENTO</a:t>
            </a:r>
            <a:endParaRPr lang="es-US" sz="2000" dirty="0">
              <a:solidFill>
                <a:srgbClr val="FF0000"/>
              </a:solidFill>
              <a:latin typeface="Times New Roman" panose="02020603050405020304" pitchFamily="18" charset="0"/>
              <a:cs typeface="Times New Roman" panose="02020603050405020304" pitchFamily="18" charset="0"/>
            </a:endParaRPr>
          </a:p>
        </p:txBody>
      </p:sp>
      <p:sp>
        <p:nvSpPr>
          <p:cNvPr id="6" name="Flecha: hacia abajo 5">
            <a:extLst>
              <a:ext uri="{FF2B5EF4-FFF2-40B4-BE49-F238E27FC236}">
                <a16:creationId xmlns:a16="http://schemas.microsoft.com/office/drawing/2014/main" id="{54BC119D-B5D1-E007-7EB2-9C19C74A67B3}"/>
              </a:ext>
            </a:extLst>
          </p:cNvPr>
          <p:cNvSpPr/>
          <p:nvPr/>
        </p:nvSpPr>
        <p:spPr>
          <a:xfrm>
            <a:off x="5407739" y="1245731"/>
            <a:ext cx="1027471" cy="357159"/>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11" name="Flecha: doblada hacia arriba 10">
            <a:extLst>
              <a:ext uri="{FF2B5EF4-FFF2-40B4-BE49-F238E27FC236}">
                <a16:creationId xmlns:a16="http://schemas.microsoft.com/office/drawing/2014/main" id="{D1225E90-37C0-5E07-1C5A-5B8C2EFA7FDE}"/>
              </a:ext>
            </a:extLst>
          </p:cNvPr>
          <p:cNvSpPr/>
          <p:nvPr/>
        </p:nvSpPr>
        <p:spPr>
          <a:xfrm flipV="1">
            <a:off x="9447575" y="1893347"/>
            <a:ext cx="998846" cy="1054252"/>
          </a:xfrm>
          <a:prstGeom prst="bentUpArrow">
            <a:avLst/>
          </a:prstGeom>
          <a:ln>
            <a:noFill/>
          </a:ln>
          <a:effectLst>
            <a:innerShdw blurRad="63500" dist="50800" dir="16200000">
              <a:prstClr val="black">
                <a:alpha val="50000"/>
              </a:prstClr>
            </a:innerShdw>
          </a:effectLst>
          <a:scene3d>
            <a:camera prst="orthographicFront">
              <a:rot lat="0" lon="0" rev="0"/>
            </a:camera>
            <a:lightRig rig="contrasting" dir="t">
              <a:rot lat="0" lon="0" rev="7800000"/>
            </a:lightRig>
          </a:scene3d>
          <a:sp3d>
            <a:bevelT w="139700" h="139700"/>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s-US"/>
          </a:p>
        </p:txBody>
      </p:sp>
      <p:sp>
        <p:nvSpPr>
          <p:cNvPr id="15" name="Flecha: doblada hacia arriba 14">
            <a:extLst>
              <a:ext uri="{FF2B5EF4-FFF2-40B4-BE49-F238E27FC236}">
                <a16:creationId xmlns:a16="http://schemas.microsoft.com/office/drawing/2014/main" id="{EED01F1F-5E6C-042B-E533-A3649840ABF4}"/>
              </a:ext>
            </a:extLst>
          </p:cNvPr>
          <p:cNvSpPr/>
          <p:nvPr/>
        </p:nvSpPr>
        <p:spPr>
          <a:xfrm flipH="1" flipV="1">
            <a:off x="1616838" y="1893346"/>
            <a:ext cx="931610" cy="1054254"/>
          </a:xfrm>
          <a:prstGeom prst="bentUpArrow">
            <a:avLst/>
          </a:prstGeom>
          <a:ln>
            <a:noFill/>
          </a:ln>
          <a:effectLst>
            <a:innerShdw blurRad="63500" dist="50800" dir="16200000">
              <a:prstClr val="black">
                <a:alpha val="50000"/>
              </a:prstClr>
            </a:innerShdw>
          </a:effectLst>
          <a:scene3d>
            <a:camera prst="orthographicFront">
              <a:rot lat="0" lon="0" rev="0"/>
            </a:camera>
            <a:lightRig rig="contrasting" dir="t">
              <a:rot lat="0" lon="0" rev="7800000"/>
            </a:lightRig>
          </a:scene3d>
          <a:sp3d>
            <a:bevelT w="139700" h="139700"/>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s-US"/>
          </a:p>
        </p:txBody>
      </p:sp>
      <p:sp>
        <p:nvSpPr>
          <p:cNvPr id="4" name="Flecha: hacia abajo 3">
            <a:extLst>
              <a:ext uri="{FF2B5EF4-FFF2-40B4-BE49-F238E27FC236}">
                <a16:creationId xmlns:a16="http://schemas.microsoft.com/office/drawing/2014/main" id="{80AC0872-0213-FCA0-F6F1-85F3222DEA66}"/>
              </a:ext>
            </a:extLst>
          </p:cNvPr>
          <p:cNvSpPr/>
          <p:nvPr/>
        </p:nvSpPr>
        <p:spPr>
          <a:xfrm>
            <a:off x="5705484" y="2495776"/>
            <a:ext cx="496528" cy="481396"/>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23" name="Rectángulo 22">
            <a:extLst>
              <a:ext uri="{FF2B5EF4-FFF2-40B4-BE49-F238E27FC236}">
                <a16:creationId xmlns:a16="http://schemas.microsoft.com/office/drawing/2014/main" id="{CBF5A5C1-FD37-F8DD-2519-28536D5225F2}"/>
              </a:ext>
            </a:extLst>
          </p:cNvPr>
          <p:cNvSpPr/>
          <p:nvPr/>
        </p:nvSpPr>
        <p:spPr>
          <a:xfrm>
            <a:off x="839096" y="3001024"/>
            <a:ext cx="10434918" cy="3561141"/>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lgn="just">
              <a:buFont typeface="Wingdings" panose="05000000000000000000" pitchFamily="2" charset="2"/>
              <a:buChar char="Ø"/>
            </a:pPr>
            <a:r>
              <a:rPr lang="es-ES" dirty="0">
                <a:solidFill>
                  <a:schemeClr val="tx1"/>
                </a:solidFill>
                <a:latin typeface="Times New Roman" panose="02020603050405020304" pitchFamily="18" charset="0"/>
                <a:cs typeface="Times New Roman" panose="02020603050405020304" pitchFamily="18" charset="0"/>
              </a:rPr>
              <a:t>La </a:t>
            </a:r>
            <a:r>
              <a:rPr lang="es-ES" b="1" i="1" dirty="0">
                <a:solidFill>
                  <a:schemeClr val="tx1"/>
                </a:solidFill>
                <a:latin typeface="Times New Roman" panose="02020603050405020304" pitchFamily="18" charset="0"/>
                <a:cs typeface="Times New Roman" panose="02020603050405020304" pitchFamily="18" charset="0"/>
              </a:rPr>
              <a:t>sociedad civil debe configurarse como un verdadero actor disuasivo</a:t>
            </a:r>
            <a:r>
              <a:rPr lang="es-ES" dirty="0">
                <a:solidFill>
                  <a:schemeClr val="tx1"/>
                </a:solidFill>
                <a:latin typeface="Times New Roman" panose="02020603050405020304" pitchFamily="18" charset="0"/>
                <a:cs typeface="Times New Roman" panose="02020603050405020304" pitchFamily="18" charset="0"/>
              </a:rPr>
              <a:t> del </a:t>
            </a:r>
            <a:r>
              <a:rPr lang="es-ES" b="1" i="1" dirty="0">
                <a:solidFill>
                  <a:schemeClr val="tx1"/>
                </a:solidFill>
                <a:latin typeface="Times New Roman" panose="02020603050405020304" pitchFamily="18" charset="0"/>
                <a:cs typeface="Times New Roman" panose="02020603050405020304" pitchFamily="18" charset="0"/>
              </a:rPr>
              <a:t>populismo de extrema derecha</a:t>
            </a:r>
            <a:r>
              <a:rPr lang="es-ES" dirty="0">
                <a:solidFill>
                  <a:schemeClr val="tx1"/>
                </a:solidFill>
                <a:latin typeface="Times New Roman" panose="02020603050405020304" pitchFamily="18" charset="0"/>
                <a:cs typeface="Times New Roman" panose="02020603050405020304" pitchFamily="18" charset="0"/>
              </a:rPr>
              <a:t>. Por tanto, se necesita: (Diamond, 2008)</a:t>
            </a:r>
            <a:endParaRPr lang="es-US" dirty="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es-ES" dirty="0">
                <a:solidFill>
                  <a:schemeClr val="tx1"/>
                </a:solidFill>
                <a:latin typeface="Times New Roman" panose="02020603050405020304" pitchFamily="18" charset="0"/>
                <a:cs typeface="Times New Roman" panose="02020603050405020304" pitchFamily="18" charset="0"/>
              </a:rPr>
              <a:t>1. </a:t>
            </a:r>
            <a:r>
              <a:rPr lang="es-ES" b="1" i="1" dirty="0">
                <a:solidFill>
                  <a:schemeClr val="tx1"/>
                </a:solidFill>
                <a:latin typeface="Times New Roman" panose="02020603050405020304" pitchFamily="18" charset="0"/>
                <a:cs typeface="Times New Roman" panose="02020603050405020304" pitchFamily="18" charset="0"/>
              </a:rPr>
              <a:t>Financiamiento público y privado transparente para ONG</a:t>
            </a:r>
            <a:r>
              <a:rPr lang="es-ES" dirty="0">
                <a:solidFill>
                  <a:schemeClr val="tx1"/>
                </a:solidFill>
                <a:latin typeface="Times New Roman" panose="02020603050405020304" pitchFamily="18" charset="0"/>
                <a:cs typeface="Times New Roman" panose="02020603050405020304" pitchFamily="18" charset="0"/>
              </a:rPr>
              <a:t>, </a:t>
            </a:r>
            <a:endParaRPr lang="es-US" dirty="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es-ES" dirty="0">
                <a:solidFill>
                  <a:schemeClr val="tx1"/>
                </a:solidFill>
                <a:latin typeface="Times New Roman" panose="02020603050405020304" pitchFamily="18" charset="0"/>
                <a:cs typeface="Times New Roman" panose="02020603050405020304" pitchFamily="18" charset="0"/>
              </a:rPr>
              <a:t>2. </a:t>
            </a:r>
            <a:r>
              <a:rPr lang="es-ES" b="1" i="1" dirty="0">
                <a:solidFill>
                  <a:schemeClr val="tx1"/>
                </a:solidFill>
                <a:latin typeface="Times New Roman" panose="02020603050405020304" pitchFamily="18" charset="0"/>
                <a:cs typeface="Times New Roman" panose="02020603050405020304" pitchFamily="18" charset="0"/>
              </a:rPr>
              <a:t>Protección legal para periodistas independientes</a:t>
            </a:r>
            <a:r>
              <a:rPr lang="es-ES" dirty="0">
                <a:solidFill>
                  <a:schemeClr val="tx1"/>
                </a:solidFill>
                <a:latin typeface="Times New Roman" panose="02020603050405020304" pitchFamily="18" charset="0"/>
                <a:cs typeface="Times New Roman" panose="02020603050405020304" pitchFamily="18" charset="0"/>
              </a:rPr>
              <a:t>, </a:t>
            </a:r>
            <a:endParaRPr lang="es-US" dirty="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es-ES" dirty="0">
                <a:solidFill>
                  <a:schemeClr val="tx1"/>
                </a:solidFill>
                <a:latin typeface="Times New Roman" panose="02020603050405020304" pitchFamily="18" charset="0"/>
                <a:cs typeface="Times New Roman" panose="02020603050405020304" pitchFamily="18" charset="0"/>
              </a:rPr>
              <a:t>3. </a:t>
            </a:r>
            <a:r>
              <a:rPr lang="es-ES" b="1" i="1" dirty="0">
                <a:solidFill>
                  <a:schemeClr val="tx1"/>
                </a:solidFill>
                <a:latin typeface="Times New Roman" panose="02020603050405020304" pitchFamily="18" charset="0"/>
                <a:cs typeface="Times New Roman" panose="02020603050405020304" pitchFamily="18" charset="0"/>
              </a:rPr>
              <a:t>Alianzas entre ONG locales y organismos internacionales </a:t>
            </a:r>
            <a:r>
              <a:rPr lang="es-ES" dirty="0">
                <a:solidFill>
                  <a:schemeClr val="tx1"/>
                </a:solidFill>
                <a:latin typeface="Times New Roman" panose="02020603050405020304" pitchFamily="18" charset="0"/>
                <a:cs typeface="Times New Roman" panose="02020603050405020304" pitchFamily="18" charset="0"/>
              </a:rPr>
              <a:t>(como la OEA o la UE) para </a:t>
            </a:r>
            <a:r>
              <a:rPr lang="es-ES" b="1" i="1" dirty="0">
                <a:solidFill>
                  <a:schemeClr val="tx1"/>
                </a:solidFill>
                <a:latin typeface="Times New Roman" panose="02020603050405020304" pitchFamily="18" charset="0"/>
                <a:cs typeface="Times New Roman" panose="02020603050405020304" pitchFamily="18" charset="0"/>
              </a:rPr>
              <a:t>monitorear discursos de odio y desinformación</a:t>
            </a:r>
            <a:r>
              <a:rPr lang="es-ES" dirty="0">
                <a:solidFill>
                  <a:schemeClr val="tx1"/>
                </a:solidFill>
                <a:latin typeface="Times New Roman" panose="02020603050405020304" pitchFamily="18" charset="0"/>
                <a:cs typeface="Times New Roman" panose="02020603050405020304" pitchFamily="18" charset="0"/>
              </a:rPr>
              <a:t>.</a:t>
            </a:r>
            <a:endParaRPr lang="es-US"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ES" dirty="0">
                <a:solidFill>
                  <a:schemeClr val="tx1"/>
                </a:solidFill>
                <a:latin typeface="Times New Roman" panose="02020603050405020304" pitchFamily="18" charset="0"/>
                <a:cs typeface="Times New Roman" panose="02020603050405020304" pitchFamily="18" charset="0"/>
              </a:rPr>
              <a:t>Los </a:t>
            </a:r>
            <a:r>
              <a:rPr lang="es-ES" b="1" i="1" dirty="0">
                <a:solidFill>
                  <a:schemeClr val="tx1"/>
                </a:solidFill>
                <a:latin typeface="Times New Roman" panose="02020603050405020304" pitchFamily="18" charset="0"/>
                <a:cs typeface="Times New Roman" panose="02020603050405020304" pitchFamily="18" charset="0"/>
              </a:rPr>
              <a:t>medios digitales y las ONG</a:t>
            </a:r>
            <a:r>
              <a:rPr lang="es-ES" dirty="0">
                <a:solidFill>
                  <a:schemeClr val="tx1"/>
                </a:solidFill>
                <a:latin typeface="Times New Roman" panose="02020603050405020304" pitchFamily="18" charset="0"/>
                <a:cs typeface="Times New Roman" panose="02020603050405020304" pitchFamily="18" charset="0"/>
              </a:rPr>
              <a:t> pueden ser </a:t>
            </a:r>
            <a:r>
              <a:rPr lang="es-ES" b="1" i="1" dirty="0">
                <a:solidFill>
                  <a:schemeClr val="tx1"/>
                </a:solidFill>
                <a:latin typeface="Times New Roman" panose="02020603050405020304" pitchFamily="18" charset="0"/>
                <a:cs typeface="Times New Roman" panose="02020603050405020304" pitchFamily="18" charset="0"/>
              </a:rPr>
              <a:t>más efectivos si adoptan estrategias de “descentralización” y “colaboración en red”</a:t>
            </a:r>
            <a:r>
              <a:rPr lang="es-ES" dirty="0">
                <a:solidFill>
                  <a:schemeClr val="tx1"/>
                </a:solidFill>
                <a:latin typeface="Times New Roman" panose="02020603050405020304" pitchFamily="18" charset="0"/>
                <a:cs typeface="Times New Roman" panose="02020603050405020304" pitchFamily="18" charset="0"/>
              </a:rPr>
              <a:t>, ejemplo: las que usaron los movimientos #NiUnaMenos en Argentina o #MeToo en Europa. Estos lograron </a:t>
            </a:r>
            <a:r>
              <a:rPr lang="es-ES" b="1" i="1" dirty="0">
                <a:solidFill>
                  <a:schemeClr val="tx1"/>
                </a:solidFill>
                <a:latin typeface="Times New Roman" panose="02020603050405020304" pitchFamily="18" charset="0"/>
                <a:cs typeface="Times New Roman" panose="02020603050405020304" pitchFamily="18" charset="0"/>
              </a:rPr>
              <a:t>contrarrestar discursos populistas al viralizar demandas de justicia social</a:t>
            </a:r>
            <a:r>
              <a:rPr lang="es-ES" dirty="0">
                <a:solidFill>
                  <a:schemeClr val="tx1"/>
                </a:solidFill>
                <a:latin typeface="Times New Roman" panose="02020603050405020304" pitchFamily="18" charset="0"/>
                <a:cs typeface="Times New Roman" panose="02020603050405020304" pitchFamily="18" charset="0"/>
              </a:rPr>
              <a:t> (Naim, 2013).</a:t>
            </a:r>
            <a:endParaRPr lang="es-US"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ES" dirty="0">
                <a:solidFill>
                  <a:schemeClr val="tx1"/>
                </a:solidFill>
                <a:latin typeface="Times New Roman" panose="02020603050405020304" pitchFamily="18" charset="0"/>
                <a:cs typeface="Times New Roman" panose="02020603050405020304" pitchFamily="18" charset="0"/>
              </a:rPr>
              <a:t>La UE y América Latina han logrado </a:t>
            </a:r>
            <a:r>
              <a:rPr lang="es-ES" b="1" i="1" dirty="0">
                <a:solidFill>
                  <a:schemeClr val="tx1"/>
                </a:solidFill>
                <a:latin typeface="Times New Roman" panose="02020603050405020304" pitchFamily="18" charset="0"/>
                <a:cs typeface="Times New Roman" panose="02020603050405020304" pitchFamily="18" charset="0"/>
              </a:rPr>
              <a:t>reducir el impacto de la desinformación populista al enseñar a los ciudadanos a identificar noticias falsas y discursos de odio</a:t>
            </a:r>
            <a:r>
              <a:rPr lang="es-ES" dirty="0">
                <a:solidFill>
                  <a:schemeClr val="tx1"/>
                </a:solidFill>
                <a:latin typeface="Times New Roman" panose="02020603050405020304" pitchFamily="18" charset="0"/>
                <a:cs typeface="Times New Roman" panose="02020603050405020304" pitchFamily="18" charset="0"/>
              </a:rPr>
              <a:t> (Howard, 2006).</a:t>
            </a:r>
            <a:endParaRPr lang="es-US" dirty="0">
              <a:solidFill>
                <a:schemeClr val="tx1"/>
              </a:solidFill>
              <a:latin typeface="Times New Roman" panose="02020603050405020304" pitchFamily="18" charset="0"/>
              <a:cs typeface="Times New Roman" panose="02020603050405020304" pitchFamily="18" charset="0"/>
            </a:endParaRPr>
          </a:p>
        </p:txBody>
      </p:sp>
      <p:sp>
        <p:nvSpPr>
          <p:cNvPr id="8" name="CuadroTexto 7">
            <a:extLst>
              <a:ext uri="{FF2B5EF4-FFF2-40B4-BE49-F238E27FC236}">
                <a16:creationId xmlns:a16="http://schemas.microsoft.com/office/drawing/2014/main" id="{6CF36CF1-C10A-9130-5B1C-78389B8E6BE4}"/>
              </a:ext>
            </a:extLst>
          </p:cNvPr>
          <p:cNvSpPr txBox="1"/>
          <p:nvPr/>
        </p:nvSpPr>
        <p:spPr>
          <a:xfrm>
            <a:off x="1635391" y="543261"/>
            <a:ext cx="9133242" cy="646331"/>
          </a:xfrm>
          <a:prstGeom prst="rect">
            <a:avLst/>
          </a:prstGeom>
          <a:gradFill>
            <a:gsLst>
              <a:gs pos="0">
                <a:schemeClr val="tx2">
                  <a:lumMod val="50000"/>
                  <a:lumOff val="50000"/>
                </a:schemeClr>
              </a:gs>
              <a:gs pos="25000">
                <a:schemeClr val="accent4">
                  <a:lumMod val="105000"/>
                  <a:satMod val="103000"/>
                  <a:tint val="73000"/>
                </a:schemeClr>
              </a:gs>
              <a:gs pos="100000">
                <a:schemeClr val="accent4">
                  <a:lumMod val="105000"/>
                  <a:satMod val="109000"/>
                  <a:tint val="81000"/>
                </a:schemeClr>
              </a:gs>
            </a:gsLst>
            <a:lin ang="5400000" scaled="0"/>
          </a:gradFill>
        </p:spPr>
        <p:txBody>
          <a:bodyPr wrap="square">
            <a:spAutoFit/>
          </a:bodyPr>
          <a:lstStyle/>
          <a:p>
            <a:pPr algn="ctr"/>
            <a:r>
              <a:rPr lang="es-ES" b="1" dirty="0">
                <a:latin typeface="Times New Roman" panose="02020603050405020304" pitchFamily="18" charset="0"/>
                <a:cs typeface="Times New Roman" panose="02020603050405020304" pitchFamily="18" charset="0"/>
              </a:rPr>
              <a:t>¿CÓMO ABORDAR EL </a:t>
            </a:r>
            <a:r>
              <a:rPr lang="es-MX" b="1" dirty="0">
                <a:latin typeface="Times New Roman" panose="02020603050405020304" pitchFamily="18" charset="0"/>
                <a:cs typeface="Times New Roman" panose="02020603050405020304" pitchFamily="18" charset="0"/>
              </a:rPr>
              <a:t>EMPODERAMIENTO DE LA SOCIEDAD CIVIL COMO ELEMENTO DISUASORIO DEL POPULISMO DE EXTREMA DERECHA?</a:t>
            </a:r>
            <a:endParaRPr lang="es-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945482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726F6-2B65-93EE-D120-4CDE9D2C0B5B}"/>
            </a:ext>
          </a:extLst>
        </p:cNvPr>
        <p:cNvGrpSpPr/>
        <p:nvPr/>
      </p:nvGrpSpPr>
      <p:grpSpPr>
        <a:xfrm>
          <a:off x="0" y="0"/>
          <a:ext cx="0" cy="0"/>
          <a:chOff x="0" y="0"/>
          <a:chExt cx="0" cy="0"/>
        </a:xfrm>
      </p:grpSpPr>
      <p:sp>
        <p:nvSpPr>
          <p:cNvPr id="2" name="Elipse 1">
            <a:extLst>
              <a:ext uri="{FF2B5EF4-FFF2-40B4-BE49-F238E27FC236}">
                <a16:creationId xmlns:a16="http://schemas.microsoft.com/office/drawing/2014/main" id="{5DF00F62-2A2A-3F78-FAFC-2AF85EE05DBE}"/>
              </a:ext>
            </a:extLst>
          </p:cNvPr>
          <p:cNvSpPr/>
          <p:nvPr/>
        </p:nvSpPr>
        <p:spPr>
          <a:xfrm>
            <a:off x="3528056" y="87306"/>
            <a:ext cx="4916700" cy="883804"/>
          </a:xfrm>
          <a:prstGeom prst="ellipse">
            <a:avLst/>
          </a:prstGeom>
          <a:effectLst>
            <a:outerShdw blurRad="76200" dir="13500000" sy="23000" kx="1200000" algn="br" rotWithShape="0">
              <a:prstClr val="black">
                <a:alpha val="2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es-MX" sz="2400" b="1" dirty="0">
                <a:solidFill>
                  <a:srgbClr val="FF0000"/>
                </a:solidFill>
                <a:latin typeface="Times New Roman" panose="02020603050405020304" pitchFamily="18" charset="0"/>
                <a:cs typeface="Times New Roman" panose="02020603050405020304" pitchFamily="18" charset="0"/>
              </a:rPr>
              <a:t>IDEAS CONCLUSIVAS</a:t>
            </a:r>
            <a:endParaRPr lang="es-US" sz="2400" dirty="0">
              <a:solidFill>
                <a:srgbClr val="FF0000"/>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AD92DA78-7CC8-6F9F-2B5B-9DFD3784728F}"/>
              </a:ext>
            </a:extLst>
          </p:cNvPr>
          <p:cNvSpPr/>
          <p:nvPr/>
        </p:nvSpPr>
        <p:spPr>
          <a:xfrm>
            <a:off x="2735799" y="1762816"/>
            <a:ext cx="6501214" cy="57637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rtlCol="0" anchor="ctr"/>
          <a:lstStyle/>
          <a:p>
            <a:pPr algn="ctr"/>
            <a:r>
              <a:rPr lang="es-MX" b="1" dirty="0">
                <a:latin typeface="Times New Roman" panose="02020603050405020304" pitchFamily="18" charset="0"/>
                <a:cs typeface="Times New Roman" panose="02020603050405020304" pitchFamily="18" charset="0"/>
              </a:rPr>
              <a:t>EMPODERAMIENTO DE LA SOCIEDAD CIVIL COMO ELEMENTO DISUASORIO</a:t>
            </a:r>
            <a:endParaRPr lang="es-US" dirty="0">
              <a:latin typeface="Times New Roman" panose="02020603050405020304" pitchFamily="18" charset="0"/>
              <a:cs typeface="Times New Roman" panose="02020603050405020304" pitchFamily="18" charset="0"/>
            </a:endParaRPr>
          </a:p>
        </p:txBody>
      </p:sp>
      <p:sp>
        <p:nvSpPr>
          <p:cNvPr id="6" name="Flecha: hacia abajo 5">
            <a:extLst>
              <a:ext uri="{FF2B5EF4-FFF2-40B4-BE49-F238E27FC236}">
                <a16:creationId xmlns:a16="http://schemas.microsoft.com/office/drawing/2014/main" id="{2D4CADB9-6F4F-2D6D-3CE1-F1242AD1BA4C}"/>
              </a:ext>
            </a:extLst>
          </p:cNvPr>
          <p:cNvSpPr/>
          <p:nvPr/>
        </p:nvSpPr>
        <p:spPr>
          <a:xfrm>
            <a:off x="5407738" y="1062164"/>
            <a:ext cx="1027471" cy="609598"/>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14" name="Rectángulo 13">
            <a:extLst>
              <a:ext uri="{FF2B5EF4-FFF2-40B4-BE49-F238E27FC236}">
                <a16:creationId xmlns:a16="http://schemas.microsoft.com/office/drawing/2014/main" id="{E9063A80-CE5E-DFC9-2D75-C10214EE2189}"/>
              </a:ext>
            </a:extLst>
          </p:cNvPr>
          <p:cNvSpPr/>
          <p:nvPr/>
        </p:nvSpPr>
        <p:spPr>
          <a:xfrm>
            <a:off x="258181" y="3354436"/>
            <a:ext cx="11682804" cy="1690903"/>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lgn="just">
              <a:buFont typeface="Wingdings" panose="05000000000000000000" pitchFamily="2" charset="2"/>
              <a:buChar char="Ø"/>
            </a:pPr>
            <a:r>
              <a:rPr lang="es-ES" dirty="0">
                <a:solidFill>
                  <a:schemeClr val="tx1"/>
                </a:solidFill>
                <a:latin typeface="Times New Roman" panose="02020603050405020304" pitchFamily="18" charset="0"/>
                <a:cs typeface="Times New Roman" panose="02020603050405020304" pitchFamily="18" charset="0"/>
              </a:rPr>
              <a:t>La </a:t>
            </a:r>
            <a:r>
              <a:rPr lang="es-ES" b="1" i="1" dirty="0">
                <a:solidFill>
                  <a:schemeClr val="tx1"/>
                </a:solidFill>
                <a:latin typeface="Times New Roman" panose="02020603050405020304" pitchFamily="18" charset="0"/>
                <a:cs typeface="Times New Roman" panose="02020603050405020304" pitchFamily="18" charset="0"/>
              </a:rPr>
              <a:t>sociedad civil es más efectiva en democracias consolidadas con Estado de derecho fuerte (UE del norte y centro, como Alemania, Países Bajos o Suecia)</a:t>
            </a:r>
            <a:r>
              <a:rPr lang="es-ES" dirty="0">
                <a:solidFill>
                  <a:schemeClr val="tx1"/>
                </a:solidFill>
                <a:latin typeface="Times New Roman" panose="02020603050405020304" pitchFamily="18" charset="0"/>
                <a:cs typeface="Times New Roman" panose="02020603050405020304" pitchFamily="18" charset="0"/>
              </a:rPr>
              <a:t> donde </a:t>
            </a:r>
            <a:r>
              <a:rPr lang="es-ES" b="1" i="1" dirty="0">
                <a:solidFill>
                  <a:schemeClr val="tx1"/>
                </a:solidFill>
                <a:latin typeface="Times New Roman" panose="02020603050405020304" pitchFamily="18" charset="0"/>
                <a:cs typeface="Times New Roman" panose="02020603050405020304" pitchFamily="18" charset="0"/>
              </a:rPr>
              <a:t>existen marcos legales que protegen a las ONG y a los medios independientes</a:t>
            </a:r>
            <a:r>
              <a:rPr lang="es-ES" dirty="0">
                <a:solidFill>
                  <a:schemeClr val="tx1"/>
                </a:solidFill>
                <a:latin typeface="Times New Roman" panose="02020603050405020304" pitchFamily="18" charset="0"/>
                <a:cs typeface="Times New Roman" panose="02020603050405020304" pitchFamily="18" charset="0"/>
              </a:rPr>
              <a:t>. </a:t>
            </a:r>
            <a:endParaRPr lang="es-US"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ES" dirty="0">
                <a:solidFill>
                  <a:schemeClr val="tx1"/>
                </a:solidFill>
                <a:latin typeface="Times New Roman" panose="02020603050405020304" pitchFamily="18" charset="0"/>
                <a:cs typeface="Times New Roman" panose="02020603050405020304" pitchFamily="18" charset="0"/>
              </a:rPr>
              <a:t>En América Latina y el Caribe, </a:t>
            </a:r>
            <a:r>
              <a:rPr lang="es-ES" b="1" i="1" dirty="0">
                <a:solidFill>
                  <a:schemeClr val="tx1"/>
                </a:solidFill>
                <a:latin typeface="Times New Roman" panose="02020603050405020304" pitchFamily="18" charset="0"/>
                <a:cs typeface="Times New Roman" panose="02020603050405020304" pitchFamily="18" charset="0"/>
              </a:rPr>
              <a:t>la debilidad institucional, la violencia política y la desigualdad estructural limitan su capacidad disuasoria</a:t>
            </a:r>
            <a:r>
              <a:rPr lang="es-ES" dirty="0">
                <a:solidFill>
                  <a:schemeClr val="tx1"/>
                </a:solidFill>
                <a:latin typeface="Times New Roman" panose="02020603050405020304" pitchFamily="18" charset="0"/>
                <a:cs typeface="Times New Roman" panose="02020603050405020304" pitchFamily="18" charset="0"/>
              </a:rPr>
              <a:t>, aunque existen casos exitosos como Colombia (con </a:t>
            </a:r>
            <a:r>
              <a:rPr lang="es-ES" i="1" dirty="0">
                <a:solidFill>
                  <a:schemeClr val="tx1"/>
                </a:solidFill>
                <a:latin typeface="Times New Roman" panose="02020603050405020304" pitchFamily="18" charset="0"/>
                <a:cs typeface="Times New Roman" panose="02020603050405020304" pitchFamily="18" charset="0"/>
              </a:rPr>
              <a:t>La Silla Vacía</a:t>
            </a:r>
            <a:r>
              <a:rPr lang="es-ES" dirty="0">
                <a:solidFill>
                  <a:schemeClr val="tx1"/>
                </a:solidFill>
                <a:latin typeface="Times New Roman" panose="02020603050405020304" pitchFamily="18" charset="0"/>
                <a:cs typeface="Times New Roman" panose="02020603050405020304" pitchFamily="18" charset="0"/>
              </a:rPr>
              <a:t>) o Brasil (con </a:t>
            </a:r>
            <a:r>
              <a:rPr lang="es-ES" i="1" dirty="0">
                <a:solidFill>
                  <a:schemeClr val="tx1"/>
                </a:solidFill>
                <a:latin typeface="Times New Roman" panose="02020603050405020304" pitchFamily="18" charset="0"/>
                <a:cs typeface="Times New Roman" panose="02020603050405020304" pitchFamily="18" charset="0"/>
              </a:rPr>
              <a:t>Agência Pública</a:t>
            </a:r>
            <a:r>
              <a:rPr lang="es-ES" dirty="0">
                <a:solidFill>
                  <a:schemeClr val="tx1"/>
                </a:solidFill>
                <a:latin typeface="Times New Roman" panose="02020603050405020304" pitchFamily="18" charset="0"/>
                <a:cs typeface="Times New Roman" panose="02020603050405020304" pitchFamily="18" charset="0"/>
              </a:rPr>
              <a:t>).</a:t>
            </a:r>
            <a:endParaRPr lang="es-US" dirty="0">
              <a:solidFill>
                <a:schemeClr val="tx1"/>
              </a:solidFill>
              <a:latin typeface="Times New Roman" panose="02020603050405020304" pitchFamily="18" charset="0"/>
              <a:cs typeface="Times New Roman" panose="02020603050405020304" pitchFamily="18" charset="0"/>
            </a:endParaRPr>
          </a:p>
        </p:txBody>
      </p:sp>
      <p:sp>
        <p:nvSpPr>
          <p:cNvPr id="4" name="Flecha: hacia abajo 3">
            <a:extLst>
              <a:ext uri="{FF2B5EF4-FFF2-40B4-BE49-F238E27FC236}">
                <a16:creationId xmlns:a16="http://schemas.microsoft.com/office/drawing/2014/main" id="{BEBFABE5-4321-1694-DE80-7745A93E1112}"/>
              </a:ext>
            </a:extLst>
          </p:cNvPr>
          <p:cNvSpPr/>
          <p:nvPr/>
        </p:nvSpPr>
        <p:spPr>
          <a:xfrm>
            <a:off x="5673210" y="2437502"/>
            <a:ext cx="496528" cy="415123"/>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8" name="Elipse 7">
            <a:extLst>
              <a:ext uri="{FF2B5EF4-FFF2-40B4-BE49-F238E27FC236}">
                <a16:creationId xmlns:a16="http://schemas.microsoft.com/office/drawing/2014/main" id="{CAB0D5B4-355B-4C5D-E64B-AF004F2771C1}"/>
              </a:ext>
            </a:extLst>
          </p:cNvPr>
          <p:cNvSpPr/>
          <p:nvPr/>
        </p:nvSpPr>
        <p:spPr>
          <a:xfrm>
            <a:off x="4102807" y="2909755"/>
            <a:ext cx="3767197" cy="520503"/>
          </a:xfrm>
          <a:prstGeom prst="ellipse">
            <a:avLst/>
          </a:prstGeom>
          <a:effectLst>
            <a:outerShdw blurRad="76200" dir="13500000" sy="23000" kx="1200000" algn="br" rotWithShape="0">
              <a:prstClr val="black">
                <a:alpha val="2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s-MX" b="1" dirty="0"/>
          </a:p>
          <a:p>
            <a:pPr algn="ctr"/>
            <a:r>
              <a:rPr lang="es-MX" b="1" dirty="0">
                <a:latin typeface="Times New Roman" panose="02020603050405020304" pitchFamily="18" charset="0"/>
                <a:cs typeface="Times New Roman" panose="02020603050405020304" pitchFamily="18" charset="0"/>
              </a:rPr>
              <a:t>Efectividad contextual</a:t>
            </a:r>
            <a:endParaRPr lang="es-US" dirty="0">
              <a:latin typeface="Times New Roman" panose="02020603050405020304" pitchFamily="18" charset="0"/>
              <a:cs typeface="Times New Roman" panose="02020603050405020304" pitchFamily="18" charset="0"/>
            </a:endParaRPr>
          </a:p>
          <a:p>
            <a:pPr algn="ctr"/>
            <a:endParaRPr lang="es-US" sz="2400" dirty="0">
              <a:solidFill>
                <a:srgbClr val="FF0000"/>
              </a:solidFill>
              <a:latin typeface="Times New Roman" panose="02020603050405020304" pitchFamily="18" charset="0"/>
              <a:cs typeface="Times New Roman" panose="02020603050405020304" pitchFamily="18" charset="0"/>
            </a:endParaRPr>
          </a:p>
        </p:txBody>
      </p:sp>
      <p:sp>
        <p:nvSpPr>
          <p:cNvPr id="13" name="Rectángulo 12">
            <a:extLst>
              <a:ext uri="{FF2B5EF4-FFF2-40B4-BE49-F238E27FC236}">
                <a16:creationId xmlns:a16="http://schemas.microsoft.com/office/drawing/2014/main" id="{B0BC0CF8-E587-3F17-689F-0F2B48B0F5F5}"/>
              </a:ext>
            </a:extLst>
          </p:cNvPr>
          <p:cNvSpPr/>
          <p:nvPr/>
        </p:nvSpPr>
        <p:spPr>
          <a:xfrm>
            <a:off x="258181" y="5557154"/>
            <a:ext cx="11682804" cy="1213540"/>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lgn="just">
              <a:buFont typeface="Wingdings" panose="05000000000000000000" pitchFamily="2" charset="2"/>
              <a:buChar char="Ø"/>
            </a:pPr>
            <a:r>
              <a:rPr lang="es-ES" dirty="0">
                <a:solidFill>
                  <a:schemeClr val="tx1"/>
                </a:solidFill>
                <a:latin typeface="Times New Roman" panose="02020603050405020304" pitchFamily="18" charset="0"/>
                <a:cs typeface="Times New Roman" panose="02020603050405020304" pitchFamily="18" charset="0"/>
              </a:rPr>
              <a:t>Las </a:t>
            </a:r>
            <a:r>
              <a:rPr lang="es-ES" b="1" i="1" dirty="0">
                <a:solidFill>
                  <a:schemeClr val="tx1"/>
                </a:solidFill>
                <a:latin typeface="Times New Roman" panose="02020603050405020304" pitchFamily="18" charset="0"/>
                <a:cs typeface="Times New Roman" panose="02020603050405020304" pitchFamily="18" charset="0"/>
              </a:rPr>
              <a:t>ONG y los medios han debido adaptarse a contextos hostiles</a:t>
            </a:r>
            <a:r>
              <a:rPr lang="es-ES" dirty="0">
                <a:solidFill>
                  <a:schemeClr val="tx1"/>
                </a:solidFill>
                <a:latin typeface="Times New Roman" panose="02020603050405020304" pitchFamily="18" charset="0"/>
                <a:cs typeface="Times New Roman" panose="02020603050405020304" pitchFamily="18" charset="0"/>
              </a:rPr>
              <a:t>, usando estrategias como:</a:t>
            </a:r>
            <a:endParaRPr lang="es-US"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Arial" panose="020B0604020202020204" pitchFamily="34" charset="0"/>
              <a:buChar char="•"/>
            </a:pPr>
            <a:r>
              <a:rPr lang="es-MX" b="1" dirty="0">
                <a:solidFill>
                  <a:schemeClr val="tx1"/>
                </a:solidFill>
                <a:latin typeface="Times New Roman" panose="02020603050405020304" pitchFamily="18" charset="0"/>
                <a:cs typeface="Times New Roman" panose="02020603050405020304" pitchFamily="18" charset="0"/>
              </a:rPr>
              <a:t>Alianzas transnacionales</a:t>
            </a:r>
            <a:r>
              <a:rPr lang="es-MX" dirty="0">
                <a:solidFill>
                  <a:schemeClr val="tx1"/>
                </a:solidFill>
                <a:latin typeface="Times New Roman" panose="02020603050405020304" pitchFamily="18" charset="0"/>
                <a:cs typeface="Times New Roman" panose="02020603050405020304" pitchFamily="18" charset="0"/>
              </a:rPr>
              <a:t> (ONG latinoamericanas que reciben apoyo de fundaciones europeas).</a:t>
            </a:r>
            <a:endParaRPr lang="es-US"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Arial" panose="020B0604020202020204" pitchFamily="34" charset="0"/>
              <a:buChar char="•"/>
            </a:pPr>
            <a:r>
              <a:rPr lang="es-MX" b="1" dirty="0">
                <a:solidFill>
                  <a:schemeClr val="tx1"/>
                </a:solidFill>
                <a:latin typeface="Times New Roman" panose="02020603050405020304" pitchFamily="18" charset="0"/>
                <a:cs typeface="Times New Roman" panose="02020603050405020304" pitchFamily="18" charset="0"/>
              </a:rPr>
              <a:t>Uso de tecnologías digitales</a:t>
            </a:r>
            <a:r>
              <a:rPr lang="es-MX" dirty="0">
                <a:solidFill>
                  <a:schemeClr val="tx1"/>
                </a:solidFill>
                <a:latin typeface="Times New Roman" panose="02020603050405020304" pitchFamily="18" charset="0"/>
                <a:cs typeface="Times New Roman" panose="02020603050405020304" pitchFamily="18" charset="0"/>
              </a:rPr>
              <a:t> para evadir la censura (</a:t>
            </a:r>
            <a:r>
              <a:rPr lang="es-MX" i="1" dirty="0">
                <a:solidFill>
                  <a:schemeClr val="tx1"/>
                </a:solidFill>
                <a:latin typeface="Times New Roman" panose="02020603050405020304" pitchFamily="18" charset="0"/>
                <a:cs typeface="Times New Roman" panose="02020603050405020304" pitchFamily="18" charset="0"/>
              </a:rPr>
              <a:t>The Intercept Brasil</a:t>
            </a:r>
            <a:r>
              <a:rPr lang="es-MX" dirty="0">
                <a:solidFill>
                  <a:schemeClr val="tx1"/>
                </a:solidFill>
                <a:latin typeface="Times New Roman" panose="02020603050405020304" pitchFamily="18" charset="0"/>
                <a:cs typeface="Times New Roman" panose="02020603050405020304" pitchFamily="18" charset="0"/>
              </a:rPr>
              <a:t>).</a:t>
            </a:r>
            <a:endParaRPr lang="es-US"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Arial" panose="020B0604020202020204" pitchFamily="34" charset="0"/>
              <a:buChar char="•"/>
            </a:pPr>
            <a:r>
              <a:rPr lang="es-MX" b="1" dirty="0">
                <a:solidFill>
                  <a:schemeClr val="tx1"/>
                </a:solidFill>
                <a:latin typeface="Times New Roman" panose="02020603050405020304" pitchFamily="18" charset="0"/>
                <a:cs typeface="Times New Roman" panose="02020603050405020304" pitchFamily="18" charset="0"/>
              </a:rPr>
              <a:t>Enfoque en audiencias locales</a:t>
            </a:r>
            <a:r>
              <a:rPr lang="es-MX" dirty="0">
                <a:solidFill>
                  <a:schemeClr val="tx1"/>
                </a:solidFill>
                <a:latin typeface="Times New Roman" panose="02020603050405020304" pitchFamily="18" charset="0"/>
                <a:cs typeface="Times New Roman" panose="02020603050405020304" pitchFamily="18" charset="0"/>
              </a:rPr>
              <a:t> y comunitarias (radios indígenas, periódicos regionales).</a:t>
            </a:r>
            <a:endParaRPr lang="es-US" dirty="0">
              <a:solidFill>
                <a:schemeClr val="tx1"/>
              </a:solidFill>
              <a:latin typeface="Times New Roman" panose="02020603050405020304" pitchFamily="18" charset="0"/>
              <a:cs typeface="Times New Roman" panose="02020603050405020304" pitchFamily="18" charset="0"/>
            </a:endParaRPr>
          </a:p>
        </p:txBody>
      </p:sp>
      <p:sp>
        <p:nvSpPr>
          <p:cNvPr id="18" name="Elipse 17">
            <a:extLst>
              <a:ext uri="{FF2B5EF4-FFF2-40B4-BE49-F238E27FC236}">
                <a16:creationId xmlns:a16="http://schemas.microsoft.com/office/drawing/2014/main" id="{D9EB5E21-684F-915C-FC79-18DD03D23895}"/>
              </a:ext>
            </a:extLst>
          </p:cNvPr>
          <p:cNvSpPr/>
          <p:nvPr/>
        </p:nvSpPr>
        <p:spPr>
          <a:xfrm>
            <a:off x="3036738" y="5101716"/>
            <a:ext cx="6118523" cy="541551"/>
          </a:xfrm>
          <a:prstGeom prst="ellipse">
            <a:avLst/>
          </a:prstGeom>
          <a:effectLst>
            <a:outerShdw blurRad="76200" dir="13500000" sy="23000" kx="1200000" algn="br" rotWithShape="0">
              <a:prstClr val="black">
                <a:alpha val="2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s-MX" b="1" dirty="0"/>
          </a:p>
          <a:p>
            <a:pPr algn="ctr"/>
            <a:r>
              <a:rPr lang="es-MX" b="1" dirty="0">
                <a:latin typeface="Times New Roman" panose="02020603050405020304" pitchFamily="18" charset="0"/>
                <a:cs typeface="Times New Roman" panose="02020603050405020304" pitchFamily="18" charset="0"/>
              </a:rPr>
              <a:t>Estrategias de supervivencia y adaptación</a:t>
            </a:r>
            <a:endParaRPr lang="es-US" dirty="0">
              <a:latin typeface="Times New Roman" panose="02020603050405020304" pitchFamily="18" charset="0"/>
              <a:cs typeface="Times New Roman" panose="02020603050405020304" pitchFamily="18" charset="0"/>
            </a:endParaRPr>
          </a:p>
          <a:p>
            <a:pPr algn="ctr"/>
            <a:endParaRPr lang="es-US"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17921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3D3AC-68C7-7248-5F17-C90D23E2E232}"/>
            </a:ext>
          </a:extLst>
        </p:cNvPr>
        <p:cNvGrpSpPr/>
        <p:nvPr/>
      </p:nvGrpSpPr>
      <p:grpSpPr>
        <a:xfrm>
          <a:off x="0" y="0"/>
          <a:ext cx="0" cy="0"/>
          <a:chOff x="0" y="0"/>
          <a:chExt cx="0" cy="0"/>
        </a:xfrm>
      </p:grpSpPr>
      <p:sp>
        <p:nvSpPr>
          <p:cNvPr id="2" name="Elipse 1">
            <a:extLst>
              <a:ext uri="{FF2B5EF4-FFF2-40B4-BE49-F238E27FC236}">
                <a16:creationId xmlns:a16="http://schemas.microsoft.com/office/drawing/2014/main" id="{4EED2248-B0DA-1F6A-6ACE-5B80DE2C5B0E}"/>
              </a:ext>
            </a:extLst>
          </p:cNvPr>
          <p:cNvSpPr/>
          <p:nvPr/>
        </p:nvSpPr>
        <p:spPr>
          <a:xfrm>
            <a:off x="3528056" y="55032"/>
            <a:ext cx="4916700" cy="576374"/>
          </a:xfrm>
          <a:prstGeom prst="ellipse">
            <a:avLst/>
          </a:prstGeom>
          <a:effectLst>
            <a:outerShdw blurRad="76200" dir="13500000" sy="23000" kx="1200000" algn="br" rotWithShape="0">
              <a:prstClr val="black">
                <a:alpha val="2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es-MX" sz="2400" b="1" dirty="0">
                <a:solidFill>
                  <a:srgbClr val="FF0000"/>
                </a:solidFill>
                <a:latin typeface="Times New Roman" panose="02020603050405020304" pitchFamily="18" charset="0"/>
                <a:cs typeface="Times New Roman" panose="02020603050405020304" pitchFamily="18" charset="0"/>
              </a:rPr>
              <a:t>IDEAS CONCLUSIVAS</a:t>
            </a:r>
            <a:endParaRPr lang="es-US" sz="2400" dirty="0">
              <a:solidFill>
                <a:srgbClr val="FF0000"/>
              </a:solidFill>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E1F4B3D9-FD4C-B558-BD33-41A049016DEE}"/>
              </a:ext>
            </a:extLst>
          </p:cNvPr>
          <p:cNvSpPr/>
          <p:nvPr/>
        </p:nvSpPr>
        <p:spPr>
          <a:xfrm>
            <a:off x="1595602" y="1037047"/>
            <a:ext cx="9000794" cy="57637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rtlCol="0" anchor="ctr"/>
          <a:lstStyle/>
          <a:p>
            <a:pPr algn="ctr"/>
            <a:r>
              <a:rPr lang="es-MX" b="1" dirty="0">
                <a:latin typeface="Times New Roman" panose="02020603050405020304" pitchFamily="18" charset="0"/>
                <a:cs typeface="Times New Roman" panose="02020603050405020304" pitchFamily="18" charset="0"/>
              </a:rPr>
              <a:t>EMPODERAMIENTO DE LA SOCIEDAD CIVIL COMO ELEMENTO DISUASORIO</a:t>
            </a:r>
            <a:endParaRPr lang="es-US" dirty="0">
              <a:latin typeface="Times New Roman" panose="02020603050405020304" pitchFamily="18" charset="0"/>
              <a:cs typeface="Times New Roman" panose="02020603050405020304" pitchFamily="18" charset="0"/>
            </a:endParaRPr>
          </a:p>
        </p:txBody>
      </p:sp>
      <p:sp>
        <p:nvSpPr>
          <p:cNvPr id="6" name="Flecha: hacia abajo 5">
            <a:extLst>
              <a:ext uri="{FF2B5EF4-FFF2-40B4-BE49-F238E27FC236}">
                <a16:creationId xmlns:a16="http://schemas.microsoft.com/office/drawing/2014/main" id="{EC646AA2-A1F9-DEA5-3B7A-09199C26EA93}"/>
              </a:ext>
            </a:extLst>
          </p:cNvPr>
          <p:cNvSpPr/>
          <p:nvPr/>
        </p:nvSpPr>
        <p:spPr>
          <a:xfrm>
            <a:off x="5407738" y="685636"/>
            <a:ext cx="1027471" cy="319352"/>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14" name="Rectángulo 13">
            <a:extLst>
              <a:ext uri="{FF2B5EF4-FFF2-40B4-BE49-F238E27FC236}">
                <a16:creationId xmlns:a16="http://schemas.microsoft.com/office/drawing/2014/main" id="{83CED0F8-DAD6-9175-7083-EAE24FC9DD4E}"/>
              </a:ext>
            </a:extLst>
          </p:cNvPr>
          <p:cNvSpPr/>
          <p:nvPr/>
        </p:nvSpPr>
        <p:spPr>
          <a:xfrm>
            <a:off x="1861070" y="2486184"/>
            <a:ext cx="8516470" cy="1170906"/>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lgn="just">
              <a:buFont typeface="Arial" panose="020B0604020202020204" pitchFamily="34" charset="0"/>
              <a:buChar char="•"/>
            </a:pPr>
            <a:r>
              <a:rPr lang="es-ES" sz="1600" dirty="0">
                <a:solidFill>
                  <a:schemeClr val="tx1"/>
                </a:solidFill>
                <a:latin typeface="Times New Roman" panose="02020603050405020304" pitchFamily="18" charset="0"/>
                <a:cs typeface="Times New Roman" panose="02020603050405020304" pitchFamily="18" charset="0"/>
              </a:rPr>
              <a:t>La </a:t>
            </a:r>
            <a:r>
              <a:rPr lang="es-ES" sz="1600" b="1" i="1" dirty="0">
                <a:solidFill>
                  <a:schemeClr val="tx1"/>
                </a:solidFill>
                <a:latin typeface="Times New Roman" panose="02020603050405020304" pitchFamily="18" charset="0"/>
                <a:cs typeface="Times New Roman" panose="02020603050405020304" pitchFamily="18" charset="0"/>
              </a:rPr>
              <a:t>sociedad civil no puede por sí sola detener el populismo</a:t>
            </a:r>
            <a:r>
              <a:rPr lang="es-ES" sz="1600" dirty="0">
                <a:solidFill>
                  <a:schemeClr val="tx1"/>
                </a:solidFill>
                <a:latin typeface="Times New Roman" panose="02020603050405020304" pitchFamily="18" charset="0"/>
                <a:cs typeface="Times New Roman" panose="02020603050405020304" pitchFamily="18" charset="0"/>
              </a:rPr>
              <a:t> </a:t>
            </a:r>
            <a:r>
              <a:rPr lang="es-ES" sz="1600" b="1" i="1" dirty="0">
                <a:solidFill>
                  <a:schemeClr val="tx1"/>
                </a:solidFill>
                <a:latin typeface="Times New Roman" panose="02020603050405020304" pitchFamily="18" charset="0"/>
                <a:cs typeface="Times New Roman" panose="02020603050405020304" pitchFamily="18" charset="0"/>
              </a:rPr>
              <a:t>de extrema</a:t>
            </a:r>
            <a:r>
              <a:rPr lang="es-ES" sz="1600" dirty="0">
                <a:solidFill>
                  <a:schemeClr val="tx1"/>
                </a:solidFill>
                <a:latin typeface="Times New Roman" panose="02020603050405020304" pitchFamily="18" charset="0"/>
                <a:cs typeface="Times New Roman" panose="02020603050405020304" pitchFamily="18" charset="0"/>
              </a:rPr>
              <a:t> </a:t>
            </a:r>
            <a:r>
              <a:rPr lang="es-ES" sz="1600" b="1" i="1" dirty="0">
                <a:solidFill>
                  <a:schemeClr val="tx1"/>
                </a:solidFill>
                <a:latin typeface="Times New Roman" panose="02020603050405020304" pitchFamily="18" charset="0"/>
                <a:cs typeface="Times New Roman" panose="02020603050405020304" pitchFamily="18" charset="0"/>
              </a:rPr>
              <a:t>derecha</a:t>
            </a:r>
            <a:r>
              <a:rPr lang="es-ES" sz="1600" dirty="0">
                <a:solidFill>
                  <a:schemeClr val="tx1"/>
                </a:solidFill>
                <a:latin typeface="Times New Roman" panose="02020603050405020304" pitchFamily="18" charset="0"/>
                <a:cs typeface="Times New Roman" panose="02020603050405020304" pitchFamily="18" charset="0"/>
              </a:rPr>
              <a:t> si:</a:t>
            </a:r>
            <a:endParaRPr lang="es-US" sz="1600"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r>
              <a:rPr lang="es-MX" sz="1600" dirty="0">
                <a:solidFill>
                  <a:schemeClr val="tx1"/>
                </a:solidFill>
                <a:latin typeface="Times New Roman" panose="02020603050405020304" pitchFamily="18" charset="0"/>
                <a:cs typeface="Times New Roman" panose="02020603050405020304" pitchFamily="18" charset="0"/>
              </a:rPr>
              <a:t>Los </a:t>
            </a:r>
            <a:r>
              <a:rPr lang="es-MX" sz="1600" b="1" i="1" dirty="0">
                <a:solidFill>
                  <a:schemeClr val="tx1"/>
                </a:solidFill>
                <a:latin typeface="Times New Roman" panose="02020603050405020304" pitchFamily="18" charset="0"/>
                <a:cs typeface="Times New Roman" panose="02020603050405020304" pitchFamily="18" charset="0"/>
              </a:rPr>
              <a:t>partidos políticos tradicionales están capturados o colapsados</a:t>
            </a:r>
            <a:r>
              <a:rPr lang="es-MX" sz="1600" dirty="0">
                <a:solidFill>
                  <a:schemeClr val="tx1"/>
                </a:solidFill>
                <a:latin typeface="Times New Roman" panose="02020603050405020304" pitchFamily="18" charset="0"/>
                <a:cs typeface="Times New Roman" panose="02020603050405020304" pitchFamily="18" charset="0"/>
              </a:rPr>
              <a:t>. </a:t>
            </a:r>
            <a:endParaRPr lang="es-US" sz="1600"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r>
              <a:rPr lang="es-MX" sz="1600" dirty="0">
                <a:solidFill>
                  <a:schemeClr val="tx1"/>
                </a:solidFill>
                <a:latin typeface="Times New Roman" panose="02020603050405020304" pitchFamily="18" charset="0"/>
                <a:cs typeface="Times New Roman" panose="02020603050405020304" pitchFamily="18" charset="0"/>
              </a:rPr>
              <a:t>Los </a:t>
            </a:r>
            <a:r>
              <a:rPr lang="es-MX" sz="1600" b="1" i="1" dirty="0">
                <a:solidFill>
                  <a:schemeClr val="tx1"/>
                </a:solidFill>
                <a:latin typeface="Times New Roman" panose="02020603050405020304" pitchFamily="18" charset="0"/>
                <a:cs typeface="Times New Roman" panose="02020603050405020304" pitchFamily="18" charset="0"/>
              </a:rPr>
              <a:t>gobiernos populistas controlan los medios masivos y redes sociales</a:t>
            </a:r>
            <a:r>
              <a:rPr lang="es-MX" sz="1600" dirty="0">
                <a:solidFill>
                  <a:schemeClr val="tx1"/>
                </a:solidFill>
                <a:latin typeface="Times New Roman" panose="02020603050405020304" pitchFamily="18" charset="0"/>
                <a:cs typeface="Times New Roman" panose="02020603050405020304" pitchFamily="18" charset="0"/>
              </a:rPr>
              <a:t>. </a:t>
            </a:r>
            <a:endParaRPr lang="es-US" sz="1600"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r>
              <a:rPr lang="es-MX" sz="1600" dirty="0">
                <a:solidFill>
                  <a:schemeClr val="tx1"/>
                </a:solidFill>
                <a:latin typeface="Times New Roman" panose="02020603050405020304" pitchFamily="18" charset="0"/>
                <a:cs typeface="Times New Roman" panose="02020603050405020304" pitchFamily="18" charset="0"/>
              </a:rPr>
              <a:t>Existe una </a:t>
            </a:r>
            <a:r>
              <a:rPr lang="es-MX" sz="1600" b="1" i="1" dirty="0">
                <a:solidFill>
                  <a:schemeClr val="tx1"/>
                </a:solidFill>
                <a:latin typeface="Times New Roman" panose="02020603050405020304" pitchFamily="18" charset="0"/>
                <a:cs typeface="Times New Roman" panose="02020603050405020304" pitchFamily="18" charset="0"/>
              </a:rPr>
              <a:t>polarización mediática que desacredita a las ONG</a:t>
            </a:r>
            <a:r>
              <a:rPr lang="es-MX" sz="1600" dirty="0">
                <a:solidFill>
                  <a:schemeClr val="tx1"/>
                </a:solidFill>
                <a:latin typeface="Times New Roman" panose="02020603050405020304" pitchFamily="18" charset="0"/>
                <a:cs typeface="Times New Roman" panose="02020603050405020304" pitchFamily="18" charset="0"/>
              </a:rPr>
              <a:t> como “élites globalistas”. </a:t>
            </a:r>
            <a:endParaRPr lang="es-US" sz="1600" dirty="0">
              <a:solidFill>
                <a:schemeClr val="tx1"/>
              </a:solidFill>
              <a:latin typeface="Times New Roman" panose="02020603050405020304" pitchFamily="18" charset="0"/>
              <a:cs typeface="Times New Roman" panose="02020603050405020304" pitchFamily="18" charset="0"/>
            </a:endParaRPr>
          </a:p>
        </p:txBody>
      </p:sp>
      <p:sp>
        <p:nvSpPr>
          <p:cNvPr id="4" name="Flecha: hacia abajo 3">
            <a:extLst>
              <a:ext uri="{FF2B5EF4-FFF2-40B4-BE49-F238E27FC236}">
                <a16:creationId xmlns:a16="http://schemas.microsoft.com/office/drawing/2014/main" id="{4A04DAEA-4DA5-AA9C-0094-B8041B1A2FE3}"/>
              </a:ext>
            </a:extLst>
          </p:cNvPr>
          <p:cNvSpPr/>
          <p:nvPr/>
        </p:nvSpPr>
        <p:spPr>
          <a:xfrm>
            <a:off x="5737758" y="1695208"/>
            <a:ext cx="496528" cy="415123"/>
          </a:xfrm>
          <a:prstGeom prst="downArrow">
            <a:avLst/>
          </a:prstGeom>
          <a:gradFill>
            <a:gsLst>
              <a:gs pos="0">
                <a:schemeClr val="tx2">
                  <a:lumMod val="75000"/>
                  <a:lumOff val="2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scene3d>
            <a:camera prst="orthographicFront"/>
            <a:lightRig rig="threePt" dir="t"/>
          </a:scene3d>
          <a:sp3d prstMaterial="dkEdge"/>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US" dirty="0"/>
          </a:p>
        </p:txBody>
      </p:sp>
      <p:sp>
        <p:nvSpPr>
          <p:cNvPr id="8" name="Elipse 7">
            <a:extLst>
              <a:ext uri="{FF2B5EF4-FFF2-40B4-BE49-F238E27FC236}">
                <a16:creationId xmlns:a16="http://schemas.microsoft.com/office/drawing/2014/main" id="{0F38142C-5134-1684-2F3E-9F3758CEBEEC}"/>
              </a:ext>
            </a:extLst>
          </p:cNvPr>
          <p:cNvSpPr/>
          <p:nvPr/>
        </p:nvSpPr>
        <p:spPr>
          <a:xfrm>
            <a:off x="4016743" y="2145945"/>
            <a:ext cx="3954671" cy="415123"/>
          </a:xfrm>
          <a:prstGeom prst="ellipse">
            <a:avLst/>
          </a:prstGeom>
          <a:effectLst>
            <a:outerShdw blurRad="76200" dir="13500000" sy="23000" kx="1200000" algn="br" rotWithShape="0">
              <a:prstClr val="black">
                <a:alpha val="2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s-MX" b="1" dirty="0"/>
          </a:p>
          <a:p>
            <a:pPr algn="ctr"/>
            <a:r>
              <a:rPr lang="es-ES" b="1" dirty="0">
                <a:latin typeface="Times New Roman" panose="02020603050405020304" pitchFamily="18" charset="0"/>
                <a:cs typeface="Times New Roman" panose="02020603050405020304" pitchFamily="18" charset="0"/>
              </a:rPr>
              <a:t>Limitaciones estructurales</a:t>
            </a:r>
            <a:endParaRPr lang="es-US" dirty="0">
              <a:latin typeface="Times New Roman" panose="02020603050405020304" pitchFamily="18" charset="0"/>
              <a:cs typeface="Times New Roman" panose="02020603050405020304" pitchFamily="18" charset="0"/>
            </a:endParaRPr>
          </a:p>
          <a:p>
            <a:pPr algn="ctr"/>
            <a:endParaRPr lang="es-US" sz="2400" dirty="0">
              <a:solidFill>
                <a:srgbClr val="FF0000"/>
              </a:solidFill>
              <a:latin typeface="Times New Roman" panose="02020603050405020304" pitchFamily="18" charset="0"/>
              <a:cs typeface="Times New Roman" panose="02020603050405020304" pitchFamily="18" charset="0"/>
            </a:endParaRPr>
          </a:p>
        </p:txBody>
      </p:sp>
      <p:sp>
        <p:nvSpPr>
          <p:cNvPr id="13" name="Rectángulo 12">
            <a:extLst>
              <a:ext uri="{FF2B5EF4-FFF2-40B4-BE49-F238E27FC236}">
                <a16:creationId xmlns:a16="http://schemas.microsoft.com/office/drawing/2014/main" id="{256D038E-2F19-B695-EB93-574EA7546F95}"/>
              </a:ext>
            </a:extLst>
          </p:cNvPr>
          <p:cNvSpPr/>
          <p:nvPr/>
        </p:nvSpPr>
        <p:spPr>
          <a:xfrm>
            <a:off x="1861068" y="4030672"/>
            <a:ext cx="8516471" cy="1213540"/>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lgn="just">
              <a:buFont typeface="Arial" panose="020B0604020202020204" pitchFamily="34" charset="0"/>
              <a:buChar char="•"/>
            </a:pPr>
            <a:r>
              <a:rPr lang="es-ES" sz="1600" dirty="0">
                <a:solidFill>
                  <a:schemeClr val="tx1"/>
                </a:solidFill>
                <a:latin typeface="Times New Roman" panose="02020603050405020304" pitchFamily="18" charset="0"/>
                <a:cs typeface="Times New Roman" panose="02020603050405020304" pitchFamily="18" charset="0"/>
              </a:rPr>
              <a:t>Fortalecer el </a:t>
            </a:r>
            <a:r>
              <a:rPr lang="es-ES" sz="1600" b="1" i="1" dirty="0">
                <a:solidFill>
                  <a:schemeClr val="tx1"/>
                </a:solidFill>
                <a:latin typeface="Times New Roman" panose="02020603050405020304" pitchFamily="18" charset="0"/>
                <a:cs typeface="Times New Roman" panose="02020603050405020304" pitchFamily="18" charset="0"/>
              </a:rPr>
              <a:t>papel disuasorio de la sociedad civil se requiere</a:t>
            </a:r>
            <a:r>
              <a:rPr lang="es-ES" sz="1600" dirty="0">
                <a:solidFill>
                  <a:schemeClr val="tx1"/>
                </a:solidFill>
                <a:latin typeface="Times New Roman" panose="02020603050405020304" pitchFamily="18" charset="0"/>
                <a:cs typeface="Times New Roman" panose="02020603050405020304" pitchFamily="18" charset="0"/>
              </a:rPr>
              <a:t>:</a:t>
            </a:r>
            <a:endParaRPr lang="es-US" sz="1600"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r>
              <a:rPr lang="es-MX" sz="1600" b="1" i="1" dirty="0">
                <a:solidFill>
                  <a:schemeClr val="tx1"/>
                </a:solidFill>
                <a:latin typeface="Times New Roman" panose="02020603050405020304" pitchFamily="18" charset="0"/>
                <a:cs typeface="Times New Roman" panose="02020603050405020304" pitchFamily="18" charset="0"/>
              </a:rPr>
              <a:t>Protección legal internacional</a:t>
            </a:r>
            <a:r>
              <a:rPr lang="es-MX" sz="1600" dirty="0">
                <a:solidFill>
                  <a:schemeClr val="tx1"/>
                </a:solidFill>
                <a:latin typeface="Times New Roman" panose="02020603050405020304" pitchFamily="18" charset="0"/>
                <a:cs typeface="Times New Roman" panose="02020603050405020304" pitchFamily="18" charset="0"/>
              </a:rPr>
              <a:t> </a:t>
            </a:r>
            <a:r>
              <a:rPr lang="es-MX" sz="1600" b="1" i="1" dirty="0">
                <a:solidFill>
                  <a:schemeClr val="tx1"/>
                </a:solidFill>
                <a:latin typeface="Times New Roman" panose="02020603050405020304" pitchFamily="18" charset="0"/>
                <a:cs typeface="Times New Roman" panose="02020603050405020304" pitchFamily="18" charset="0"/>
              </a:rPr>
              <a:t>para periodistas y defensores</a:t>
            </a:r>
            <a:r>
              <a:rPr lang="es-MX" sz="1600" dirty="0">
                <a:solidFill>
                  <a:schemeClr val="tx1"/>
                </a:solidFill>
                <a:latin typeface="Times New Roman" panose="02020603050405020304" pitchFamily="18" charset="0"/>
                <a:cs typeface="Times New Roman" panose="02020603050405020304" pitchFamily="18" charset="0"/>
              </a:rPr>
              <a:t> de derechos humanos.</a:t>
            </a:r>
            <a:endParaRPr lang="es-US" sz="1600"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r>
              <a:rPr lang="es-MX" sz="1600" b="1" i="1" dirty="0">
                <a:solidFill>
                  <a:schemeClr val="tx1"/>
                </a:solidFill>
                <a:latin typeface="Times New Roman" panose="02020603050405020304" pitchFamily="18" charset="0"/>
                <a:cs typeface="Times New Roman" panose="02020603050405020304" pitchFamily="18" charset="0"/>
              </a:rPr>
              <a:t>Alfabetización mediática</a:t>
            </a:r>
            <a:r>
              <a:rPr lang="es-MX" sz="1600" i="1" dirty="0">
                <a:solidFill>
                  <a:schemeClr val="tx1"/>
                </a:solidFill>
                <a:latin typeface="Times New Roman" panose="02020603050405020304" pitchFamily="18" charset="0"/>
                <a:cs typeface="Times New Roman" panose="02020603050405020304" pitchFamily="18" charset="0"/>
              </a:rPr>
              <a:t> </a:t>
            </a:r>
            <a:r>
              <a:rPr lang="es-MX" sz="1600" b="1" i="1" dirty="0">
                <a:solidFill>
                  <a:schemeClr val="tx1"/>
                </a:solidFill>
                <a:latin typeface="Times New Roman" panose="02020603050405020304" pitchFamily="18" charset="0"/>
                <a:cs typeface="Times New Roman" panose="02020603050405020304" pitchFamily="18" charset="0"/>
              </a:rPr>
              <a:t>masiva</a:t>
            </a:r>
            <a:r>
              <a:rPr lang="es-MX" sz="1600" i="1" dirty="0">
                <a:solidFill>
                  <a:schemeClr val="tx1"/>
                </a:solidFill>
                <a:latin typeface="Times New Roman" panose="02020603050405020304" pitchFamily="18" charset="0"/>
                <a:cs typeface="Times New Roman" panose="02020603050405020304" pitchFamily="18" charset="0"/>
              </a:rPr>
              <a:t> para combatir la desinformación</a:t>
            </a:r>
            <a:r>
              <a:rPr lang="es-MX" sz="1600" dirty="0">
                <a:solidFill>
                  <a:schemeClr val="tx1"/>
                </a:solidFill>
                <a:latin typeface="Times New Roman" panose="02020603050405020304" pitchFamily="18" charset="0"/>
                <a:cs typeface="Times New Roman" panose="02020603050405020304" pitchFamily="18" charset="0"/>
              </a:rPr>
              <a:t>.</a:t>
            </a:r>
            <a:endParaRPr lang="es-US" sz="1600" dirty="0">
              <a:solidFill>
                <a:schemeClr val="tx1"/>
              </a:solidFill>
              <a:latin typeface="Times New Roman" panose="02020603050405020304" pitchFamily="18" charset="0"/>
              <a:cs typeface="Times New Roman" panose="02020603050405020304" pitchFamily="18" charset="0"/>
            </a:endParaRPr>
          </a:p>
          <a:p>
            <a:pPr marL="742950" lvl="1" indent="-285750" algn="just">
              <a:buFont typeface="Wingdings" panose="05000000000000000000" pitchFamily="2" charset="2"/>
              <a:buChar char="Ø"/>
            </a:pPr>
            <a:r>
              <a:rPr lang="es-MX" sz="1600" b="1" i="1" dirty="0">
                <a:solidFill>
                  <a:schemeClr val="tx1"/>
                </a:solidFill>
                <a:latin typeface="Times New Roman" panose="02020603050405020304" pitchFamily="18" charset="0"/>
                <a:cs typeface="Times New Roman" panose="02020603050405020304" pitchFamily="18" charset="0"/>
              </a:rPr>
              <a:t>Financiamiento diversificado</a:t>
            </a:r>
            <a:r>
              <a:rPr lang="es-MX" sz="1600" dirty="0">
                <a:solidFill>
                  <a:schemeClr val="tx1"/>
                </a:solidFill>
                <a:latin typeface="Times New Roman" panose="02020603050405020304" pitchFamily="18" charset="0"/>
                <a:cs typeface="Times New Roman" panose="02020603050405020304" pitchFamily="18" charset="0"/>
              </a:rPr>
              <a:t> que evite la dependencia de donantes extranjeros. </a:t>
            </a:r>
            <a:endParaRPr lang="es-US" sz="1600" dirty="0">
              <a:solidFill>
                <a:schemeClr val="tx1"/>
              </a:solidFill>
              <a:latin typeface="Times New Roman" panose="02020603050405020304" pitchFamily="18" charset="0"/>
              <a:cs typeface="Times New Roman" panose="02020603050405020304" pitchFamily="18" charset="0"/>
            </a:endParaRPr>
          </a:p>
        </p:txBody>
      </p:sp>
      <p:sp>
        <p:nvSpPr>
          <p:cNvPr id="18" name="Elipse 17">
            <a:extLst>
              <a:ext uri="{FF2B5EF4-FFF2-40B4-BE49-F238E27FC236}">
                <a16:creationId xmlns:a16="http://schemas.microsoft.com/office/drawing/2014/main" id="{09D61B2E-24E8-7C37-7F00-9E5DFF7A0061}"/>
              </a:ext>
            </a:extLst>
          </p:cNvPr>
          <p:cNvSpPr/>
          <p:nvPr/>
        </p:nvSpPr>
        <p:spPr>
          <a:xfrm>
            <a:off x="4222237" y="3684372"/>
            <a:ext cx="3747523" cy="455438"/>
          </a:xfrm>
          <a:prstGeom prst="ellipse">
            <a:avLst/>
          </a:prstGeom>
          <a:effectLst>
            <a:outerShdw blurRad="76200" dir="13500000" sy="23000" kx="1200000" algn="br" rotWithShape="0">
              <a:prstClr val="black">
                <a:alpha val="2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es-US" b="1" dirty="0">
                <a:latin typeface="Times New Roman" panose="02020603050405020304" pitchFamily="18" charset="0"/>
                <a:cs typeface="Times New Roman" panose="02020603050405020304" pitchFamily="18" charset="0"/>
              </a:rPr>
              <a:t>Lecciones para el futuro</a:t>
            </a:r>
          </a:p>
        </p:txBody>
      </p:sp>
      <p:sp>
        <p:nvSpPr>
          <p:cNvPr id="7" name="Rectángulo 6">
            <a:extLst>
              <a:ext uri="{FF2B5EF4-FFF2-40B4-BE49-F238E27FC236}">
                <a16:creationId xmlns:a16="http://schemas.microsoft.com/office/drawing/2014/main" id="{6B25D484-FACD-B855-BB63-24E0CC250934}"/>
              </a:ext>
            </a:extLst>
          </p:cNvPr>
          <p:cNvSpPr/>
          <p:nvPr/>
        </p:nvSpPr>
        <p:spPr>
          <a:xfrm>
            <a:off x="1861068" y="5612186"/>
            <a:ext cx="8516472" cy="1213540"/>
          </a:xfrm>
          <a:prstGeom prst="rect">
            <a:avLst/>
          </a:prstGeom>
          <a:solidFill>
            <a:schemeClr val="tx2">
              <a:lumMod val="50000"/>
              <a:lumOff val="5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lgn="just">
              <a:buFont typeface="Wingdings" panose="05000000000000000000" pitchFamily="2" charset="2"/>
              <a:buChar char="Ø"/>
            </a:pPr>
            <a:r>
              <a:rPr lang="es-MX" sz="1600" dirty="0">
                <a:solidFill>
                  <a:schemeClr val="tx1"/>
                </a:solidFill>
                <a:latin typeface="Times New Roman" panose="02020603050405020304" pitchFamily="18" charset="0"/>
                <a:cs typeface="Times New Roman" panose="02020603050405020304" pitchFamily="18" charset="0"/>
              </a:rPr>
              <a:t>¿Podrá la </a:t>
            </a:r>
            <a:r>
              <a:rPr lang="es-MX" sz="1600" b="1" i="1" dirty="0">
                <a:solidFill>
                  <a:schemeClr val="tx1"/>
                </a:solidFill>
                <a:latin typeface="Times New Roman" panose="02020603050405020304" pitchFamily="18" charset="0"/>
                <a:cs typeface="Times New Roman" panose="02020603050405020304" pitchFamily="18" charset="0"/>
              </a:rPr>
              <a:t>sociedad civil puede ser un contrapeso efectivo en contextos donde el populismo de extrema derecha ya ha capturado el Estado</a:t>
            </a:r>
            <a:r>
              <a:rPr lang="es-MX" sz="1600" dirty="0">
                <a:solidFill>
                  <a:schemeClr val="tx1"/>
                </a:solidFill>
                <a:latin typeface="Times New Roman" panose="02020603050405020304" pitchFamily="18" charset="0"/>
                <a:cs typeface="Times New Roman" panose="02020603050405020304" pitchFamily="18" charset="0"/>
              </a:rPr>
              <a:t> (Hungría o Venezuela)?</a:t>
            </a:r>
            <a:endParaRPr lang="es-US" sz="1600" dirty="0">
              <a:solidFill>
                <a:schemeClr val="tx1"/>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Ø"/>
            </a:pPr>
            <a:r>
              <a:rPr lang="es-MX" sz="1600" dirty="0">
                <a:solidFill>
                  <a:schemeClr val="tx1"/>
                </a:solidFill>
                <a:latin typeface="Times New Roman" panose="02020603050405020304" pitchFamily="18" charset="0"/>
                <a:cs typeface="Times New Roman" panose="02020603050405020304" pitchFamily="18" charset="0"/>
              </a:rPr>
              <a:t>Los autores sugieren que la </a:t>
            </a:r>
            <a:r>
              <a:rPr lang="es-MX" sz="1600" b="1" i="1" dirty="0">
                <a:solidFill>
                  <a:schemeClr val="tx1"/>
                </a:solidFill>
                <a:latin typeface="Times New Roman" panose="02020603050405020304" pitchFamily="18" charset="0"/>
                <a:cs typeface="Times New Roman" panose="02020603050405020304" pitchFamily="18" charset="0"/>
              </a:rPr>
              <a:t>presión internacional y las sanciones selectivas</a:t>
            </a:r>
            <a:r>
              <a:rPr lang="es-MX" sz="1600" dirty="0">
                <a:solidFill>
                  <a:schemeClr val="tx1"/>
                </a:solidFill>
                <a:latin typeface="Times New Roman" panose="02020603050405020304" pitchFamily="18" charset="0"/>
                <a:cs typeface="Times New Roman" panose="02020603050405020304" pitchFamily="18" charset="0"/>
              </a:rPr>
              <a:t> pueden ser necesarias para </a:t>
            </a:r>
            <a:r>
              <a:rPr lang="es-MX" sz="1600" b="1" i="1" dirty="0">
                <a:solidFill>
                  <a:schemeClr val="tx1"/>
                </a:solidFill>
                <a:latin typeface="Times New Roman" panose="02020603050405020304" pitchFamily="18" charset="0"/>
                <a:cs typeface="Times New Roman" panose="02020603050405020304" pitchFamily="18" charset="0"/>
              </a:rPr>
              <a:t>crear condiciones que permitan a la sociedad civil operar libremente</a:t>
            </a:r>
            <a:r>
              <a:rPr lang="es-MX" sz="1600" dirty="0">
                <a:solidFill>
                  <a:schemeClr val="tx1"/>
                </a:solidFill>
                <a:latin typeface="Times New Roman" panose="02020603050405020304" pitchFamily="18" charset="0"/>
                <a:cs typeface="Times New Roman" panose="02020603050405020304" pitchFamily="18" charset="0"/>
              </a:rPr>
              <a:t>.</a:t>
            </a:r>
            <a:endParaRPr lang="es-US" sz="1600" dirty="0">
              <a:solidFill>
                <a:schemeClr val="tx1"/>
              </a:solidFill>
              <a:latin typeface="Times New Roman" panose="02020603050405020304" pitchFamily="18" charset="0"/>
              <a:cs typeface="Times New Roman" panose="02020603050405020304" pitchFamily="18" charset="0"/>
            </a:endParaRPr>
          </a:p>
        </p:txBody>
      </p:sp>
      <p:sp>
        <p:nvSpPr>
          <p:cNvPr id="10" name="Elipse 9">
            <a:extLst>
              <a:ext uri="{FF2B5EF4-FFF2-40B4-BE49-F238E27FC236}">
                <a16:creationId xmlns:a16="http://schemas.microsoft.com/office/drawing/2014/main" id="{B3B96372-8954-BEDD-A9ED-95841E7B63D9}"/>
              </a:ext>
            </a:extLst>
          </p:cNvPr>
          <p:cNvSpPr/>
          <p:nvPr/>
        </p:nvSpPr>
        <p:spPr>
          <a:xfrm>
            <a:off x="4222237" y="5265886"/>
            <a:ext cx="3747523" cy="455438"/>
          </a:xfrm>
          <a:prstGeom prst="ellipse">
            <a:avLst/>
          </a:prstGeom>
          <a:effectLst>
            <a:outerShdw blurRad="76200" dir="13500000" sy="23000" kx="1200000" algn="br" rotWithShape="0">
              <a:prstClr val="black">
                <a:alpha val="2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es-US" b="1" dirty="0">
                <a:latin typeface="Times New Roman" panose="02020603050405020304" pitchFamily="18" charset="0"/>
                <a:cs typeface="Times New Roman" panose="02020603050405020304" pitchFamily="18" charset="0"/>
              </a:rPr>
              <a:t>Agenda pendiente</a:t>
            </a:r>
          </a:p>
        </p:txBody>
      </p:sp>
    </p:spTree>
    <p:extLst>
      <p:ext uri="{BB962C8B-B14F-4D97-AF65-F5344CB8AC3E}">
        <p14:creationId xmlns:p14="http://schemas.microsoft.com/office/powerpoint/2010/main" val="19551284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77D18-85B2-A2F4-1061-472B618A2684}"/>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9E859F3C-75C2-18F5-16DA-27BFEF6D8EE6}"/>
              </a:ext>
            </a:extLst>
          </p:cNvPr>
          <p:cNvSpPr txBox="1"/>
          <p:nvPr/>
        </p:nvSpPr>
        <p:spPr>
          <a:xfrm>
            <a:off x="245926" y="94981"/>
            <a:ext cx="4316815" cy="461665"/>
          </a:xfrm>
          <a:prstGeom prst="rect">
            <a:avLst/>
          </a:prstGeom>
          <a:gradFill>
            <a:gsLst>
              <a:gs pos="0">
                <a:schemeClr val="tx2">
                  <a:lumMod val="50000"/>
                  <a:lumOff val="50000"/>
                </a:schemeClr>
              </a:gs>
              <a:gs pos="25000">
                <a:schemeClr val="accent4">
                  <a:lumMod val="105000"/>
                  <a:satMod val="103000"/>
                  <a:tint val="73000"/>
                </a:schemeClr>
              </a:gs>
              <a:gs pos="100000">
                <a:schemeClr val="accent4">
                  <a:lumMod val="105000"/>
                  <a:satMod val="109000"/>
                  <a:tint val="81000"/>
                </a:schemeClr>
              </a:gs>
            </a:gsLst>
            <a:lin ang="5400000" scaled="0"/>
          </a:gradFill>
        </p:spPr>
        <p:txBody>
          <a:bodyPr wrap="square">
            <a:spAutoFit/>
          </a:bodyPr>
          <a:lstStyle/>
          <a:p>
            <a:pPr algn="ctr"/>
            <a:r>
              <a:rPr lang="es-MX" sz="2400" b="1" dirty="0">
                <a:solidFill>
                  <a:srgbClr val="FF0000"/>
                </a:solidFill>
                <a:latin typeface="Times New Roman" panose="02020603050405020304" pitchFamily="18" charset="0"/>
                <a:cs typeface="Times New Roman" panose="02020603050405020304" pitchFamily="18" charset="0"/>
              </a:rPr>
              <a:t>CONCLUSIONES FINALES</a:t>
            </a:r>
            <a:endParaRPr lang="es-US" sz="2400" dirty="0">
              <a:solidFill>
                <a:srgbClr val="FF0000"/>
              </a:solidFill>
              <a:latin typeface="Times New Roman" panose="02020603050405020304" pitchFamily="18" charset="0"/>
              <a:cs typeface="Times New Roman" panose="02020603050405020304" pitchFamily="18" charset="0"/>
            </a:endParaRPr>
          </a:p>
        </p:txBody>
      </p:sp>
      <p:sp>
        <p:nvSpPr>
          <p:cNvPr id="3" name="CuadroTexto 2">
            <a:extLst>
              <a:ext uri="{FF2B5EF4-FFF2-40B4-BE49-F238E27FC236}">
                <a16:creationId xmlns:a16="http://schemas.microsoft.com/office/drawing/2014/main" id="{26010F56-1C3F-9DDA-8AF2-211C5178F5F2}"/>
              </a:ext>
            </a:extLst>
          </p:cNvPr>
          <p:cNvSpPr txBox="1"/>
          <p:nvPr/>
        </p:nvSpPr>
        <p:spPr>
          <a:xfrm>
            <a:off x="150608" y="587686"/>
            <a:ext cx="11940988" cy="6625916"/>
          </a:xfrm>
          <a:prstGeom prst="rect">
            <a:avLst/>
          </a:prstGeom>
          <a:noFill/>
        </p:spPr>
        <p:txBody>
          <a:bodyPr wrap="square">
            <a:spAutoFit/>
          </a:bodyPr>
          <a:lstStyle/>
          <a:p>
            <a:pPr marL="342900" marR="0" lvl="0" indent="-342900" algn="just">
              <a:lnSpc>
                <a:spcPct val="107000"/>
              </a:lnSpc>
              <a:spcAft>
                <a:spcPts val="800"/>
              </a:spcAft>
              <a:buFont typeface="Wingdings" panose="05000000000000000000" pitchFamily="2" charset="2"/>
              <a:buChar char=""/>
            </a:pPr>
            <a:r>
              <a:rPr lang="es-ES" dirty="0">
                <a:effectLst/>
                <a:latin typeface="Times New Roman" panose="02020603050405020304" pitchFamily="18" charset="0"/>
                <a:ea typeface="Times New Roman" panose="02020603050405020304" pitchFamily="18" charset="0"/>
                <a:cs typeface="Times New Roman" panose="02020603050405020304" pitchFamily="18" charset="0"/>
              </a:rPr>
              <a:t>La </a:t>
            </a:r>
            <a:r>
              <a:rPr lang="es-ES" b="1" i="1" dirty="0">
                <a:effectLst/>
                <a:latin typeface="Times New Roman" panose="02020603050405020304" pitchFamily="18" charset="0"/>
                <a:ea typeface="Times New Roman" panose="02020603050405020304" pitchFamily="18" charset="0"/>
                <a:cs typeface="Times New Roman" panose="02020603050405020304" pitchFamily="18" charset="0"/>
              </a:rPr>
              <a:t>“lucha contra el populismo de extrema derecha”</a:t>
            </a:r>
            <a:r>
              <a:rPr lang="es-ES" dirty="0">
                <a:effectLst/>
                <a:latin typeface="Times New Roman" panose="02020603050405020304" pitchFamily="18" charset="0"/>
                <a:ea typeface="Times New Roman" panose="02020603050405020304" pitchFamily="18" charset="0"/>
                <a:cs typeface="Times New Roman" panose="02020603050405020304" pitchFamily="18" charset="0"/>
              </a:rPr>
              <a:t> emprendida por la UE en América Latina y el Caribe tiene implicaciones socioculturales profundas y a menudo contradictorias. </a:t>
            </a:r>
            <a:endParaRPr lang="es-US"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07000"/>
              </a:lnSpc>
              <a:spcAft>
                <a:spcPts val="800"/>
              </a:spcAft>
              <a:buFont typeface="Wingdings" panose="05000000000000000000" pitchFamily="2" charset="2"/>
              <a:buChar char=""/>
            </a:pPr>
            <a:r>
              <a:rPr lang="es-ES" dirty="0">
                <a:effectLst/>
                <a:latin typeface="Times New Roman" panose="02020603050405020304" pitchFamily="18" charset="0"/>
                <a:ea typeface="Times New Roman" panose="02020603050405020304" pitchFamily="18" charset="0"/>
                <a:cs typeface="Times New Roman" panose="02020603050405020304" pitchFamily="18" charset="0"/>
              </a:rPr>
              <a:t>Si bien la intención declarada es fortalecer la democracia, las prácticas concretas analizadas por los autores revisados revelan:</a:t>
            </a:r>
            <a:endParaRPr lang="es-US"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07000"/>
              </a:lnSpc>
              <a:spcAft>
                <a:spcPts val="800"/>
              </a:spcAft>
              <a:buFont typeface="+mj-lt"/>
              <a:buAutoNum type="arabicPeriod"/>
              <a:tabLst>
                <a:tab pos="457200" algn="l"/>
              </a:tabLst>
            </a:pPr>
            <a:r>
              <a:rPr lang="es-ES" b="1" dirty="0">
                <a:effectLst/>
                <a:latin typeface="Times New Roman" panose="02020603050405020304" pitchFamily="18" charset="0"/>
                <a:ea typeface="Times New Roman" panose="02020603050405020304" pitchFamily="18" charset="0"/>
                <a:cs typeface="Times New Roman" panose="02020603050405020304" pitchFamily="18" charset="0"/>
              </a:rPr>
              <a:t>Un déficit de interculturalidad:</a:t>
            </a:r>
            <a:r>
              <a:rPr lang="es-ES" dirty="0">
                <a:effectLst/>
                <a:latin typeface="Times New Roman" panose="02020603050405020304" pitchFamily="18" charset="0"/>
                <a:ea typeface="Times New Roman" panose="02020603050405020304" pitchFamily="18" charset="0"/>
                <a:cs typeface="Times New Roman" panose="02020603050405020304" pitchFamily="18" charset="0"/>
              </a:rPr>
              <a:t> La UE tiende a imponer un modelo de democracia liberal que no reconoce las especificidades históricas, culturales y políticas de la región.</a:t>
            </a:r>
            <a:endParaRPr lang="es-US"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07000"/>
              </a:lnSpc>
              <a:spcAft>
                <a:spcPts val="800"/>
              </a:spcAft>
              <a:buFont typeface="+mj-lt"/>
              <a:buAutoNum type="arabicPeriod"/>
              <a:tabLst>
                <a:tab pos="457200" algn="l"/>
              </a:tabLst>
            </a:pPr>
            <a:r>
              <a:rPr lang="es-ES" b="1" dirty="0">
                <a:effectLst/>
                <a:latin typeface="Times New Roman" panose="02020603050405020304" pitchFamily="18" charset="0"/>
                <a:ea typeface="Times New Roman" panose="02020603050405020304" pitchFamily="18" charset="0"/>
                <a:cs typeface="Times New Roman" panose="02020603050405020304" pitchFamily="18" charset="0"/>
              </a:rPr>
              <a:t>Una polarización contraproducente:</a:t>
            </a:r>
            <a:r>
              <a:rPr lang="es-ES" dirty="0">
                <a:effectLst/>
                <a:latin typeface="Times New Roman" panose="02020603050405020304" pitchFamily="18" charset="0"/>
                <a:ea typeface="Times New Roman" panose="02020603050405020304" pitchFamily="18" charset="0"/>
                <a:cs typeface="Times New Roman" panose="02020603050405020304" pitchFamily="18" charset="0"/>
              </a:rPr>
              <a:t> Al clasificar a los actores políticos en “populistas” y “democráticos”, la UE contribuye a la fragmentación regional y al fortalecimiento de discursos nacionalistas.</a:t>
            </a:r>
            <a:endParaRPr lang="es-US"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07000"/>
              </a:lnSpc>
              <a:spcAft>
                <a:spcPts val="800"/>
              </a:spcAft>
              <a:buFont typeface="+mj-lt"/>
              <a:buAutoNum type="arabicPeriod"/>
              <a:tabLst>
                <a:tab pos="457200" algn="l"/>
              </a:tabLst>
            </a:pPr>
            <a:r>
              <a:rPr lang="es-ES" b="1" dirty="0">
                <a:effectLst/>
                <a:latin typeface="Times New Roman" panose="02020603050405020304" pitchFamily="18" charset="0"/>
                <a:ea typeface="Times New Roman" panose="02020603050405020304" pitchFamily="18" charset="0"/>
                <a:cs typeface="Times New Roman" panose="02020603050405020304" pitchFamily="18" charset="0"/>
              </a:rPr>
              <a:t>Una instrumentalización geopolítica:</a:t>
            </a:r>
            <a:r>
              <a:rPr lang="es-ES" dirty="0">
                <a:effectLst/>
                <a:latin typeface="Times New Roman" panose="02020603050405020304" pitchFamily="18" charset="0"/>
                <a:ea typeface="Times New Roman" panose="02020603050405020304" pitchFamily="18" charset="0"/>
                <a:cs typeface="Times New Roman" panose="02020603050405020304" pitchFamily="18" charset="0"/>
              </a:rPr>
              <a:t> La lucha contra el populismo se ha convertido en un instrumento de competencia con China y Rusia, lo que desvirtúa el compromiso democrático.</a:t>
            </a:r>
            <a:endParaRPr lang="es-US"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07000"/>
              </a:lnSpc>
              <a:spcAft>
                <a:spcPts val="800"/>
              </a:spcAft>
              <a:buFont typeface="+mj-lt"/>
              <a:buAutoNum type="arabicPeriod"/>
              <a:tabLst>
                <a:tab pos="457200" algn="l"/>
              </a:tabLst>
            </a:pPr>
            <a:r>
              <a:rPr lang="es-ES" b="1" dirty="0">
                <a:effectLst/>
                <a:latin typeface="Times New Roman" panose="02020603050405020304" pitchFamily="18" charset="0"/>
                <a:ea typeface="Times New Roman" panose="02020603050405020304" pitchFamily="18" charset="0"/>
                <a:cs typeface="Times New Roman" panose="02020603050405020304" pitchFamily="18" charset="0"/>
              </a:rPr>
              <a:t>Una oportunidad perdida:</a:t>
            </a:r>
            <a:r>
              <a:rPr lang="es-ES" dirty="0">
                <a:effectLst/>
                <a:latin typeface="Times New Roman" panose="02020603050405020304" pitchFamily="18" charset="0"/>
                <a:ea typeface="Times New Roman" panose="02020603050405020304" pitchFamily="18" charset="0"/>
                <a:cs typeface="Times New Roman" panose="02020603050405020304" pitchFamily="18" charset="0"/>
              </a:rPr>
              <a:t> La UE podría ser un actor clave en la promoción de una democracia intercultural y participativa, pero para ello debe abandonar la pretensión de “exportar modelos” y adoptar una postura de diálogo horizontal.</a:t>
            </a:r>
            <a:endParaRPr lang="es-US"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07000"/>
              </a:lnSpc>
              <a:spcAft>
                <a:spcPts val="800"/>
              </a:spcAft>
              <a:buFont typeface="Wingdings" panose="05000000000000000000" pitchFamily="2" charset="2"/>
              <a:buChar char=""/>
            </a:pPr>
            <a:r>
              <a:rPr lang="es-ES" b="1" i="1" dirty="0">
                <a:effectLst/>
                <a:latin typeface="Times New Roman" panose="02020603050405020304" pitchFamily="18" charset="0"/>
                <a:ea typeface="Times New Roman" panose="02020603050405020304" pitchFamily="18" charset="0"/>
                <a:cs typeface="Times New Roman" panose="02020603050405020304" pitchFamily="18" charset="0"/>
              </a:rPr>
              <a:t>La práctica de la UE en la región solo contribuirá al fortalecimiento de la cultura democrática y el diálogo intercultural</a:t>
            </a:r>
            <a:r>
              <a:rPr lang="es-ES" dirty="0">
                <a:effectLst/>
                <a:latin typeface="Times New Roman" panose="02020603050405020304" pitchFamily="18" charset="0"/>
                <a:ea typeface="Times New Roman" panose="02020603050405020304" pitchFamily="18" charset="0"/>
                <a:cs typeface="Times New Roman" panose="02020603050405020304" pitchFamily="18" charset="0"/>
              </a:rPr>
              <a:t> si logra:</a:t>
            </a:r>
            <a:endParaRPr lang="es-US"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Aft>
                <a:spcPts val="800"/>
              </a:spcAft>
              <a:buSzPts val="1000"/>
              <a:tabLst>
                <a:tab pos="457200" algn="l"/>
              </a:tabLst>
            </a:pPr>
            <a:r>
              <a:rPr lang="es-ES" b="1" dirty="0">
                <a:effectLst/>
                <a:latin typeface="Times New Roman" panose="02020603050405020304" pitchFamily="18" charset="0"/>
                <a:ea typeface="Times New Roman" panose="02020603050405020304" pitchFamily="18" charset="0"/>
                <a:cs typeface="Times New Roman" panose="02020603050405020304" pitchFamily="18" charset="0"/>
              </a:rPr>
              <a:t>1.   Desprenderse de su eurocentrismo</a:t>
            </a:r>
            <a:r>
              <a:rPr lang="es-ES" dirty="0">
                <a:effectLst/>
                <a:latin typeface="Times New Roman" panose="02020603050405020304" pitchFamily="18" charset="0"/>
                <a:ea typeface="Times New Roman" panose="02020603050405020304" pitchFamily="18" charset="0"/>
                <a:cs typeface="Times New Roman" panose="02020603050405020304" pitchFamily="18" charset="0"/>
              </a:rPr>
              <a:t> y reconocer la validez de otras formas de hacer política.</a:t>
            </a:r>
            <a:endParaRPr lang="es-US"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Aft>
                <a:spcPts val="800"/>
              </a:spcAft>
              <a:buSzPts val="1000"/>
              <a:tabLst>
                <a:tab pos="457200" algn="l"/>
              </a:tabLst>
            </a:pPr>
            <a:r>
              <a:rPr lang="es-ES" b="1" dirty="0">
                <a:effectLst/>
                <a:latin typeface="Times New Roman" panose="02020603050405020304" pitchFamily="18" charset="0"/>
                <a:ea typeface="Times New Roman" panose="02020603050405020304" pitchFamily="18" charset="0"/>
                <a:cs typeface="Times New Roman" panose="02020603050405020304" pitchFamily="18" charset="0"/>
              </a:rPr>
              <a:t>2.   Escuchar las demandas sociales</a:t>
            </a:r>
            <a:r>
              <a:rPr lang="es-ES" dirty="0">
                <a:effectLst/>
                <a:latin typeface="Times New Roman" panose="02020603050405020304" pitchFamily="18" charset="0"/>
                <a:ea typeface="Times New Roman" panose="02020603050405020304" pitchFamily="18" charset="0"/>
                <a:cs typeface="Times New Roman" panose="02020603050405020304" pitchFamily="18" charset="0"/>
              </a:rPr>
              <a:t> que expresan los populismos, sin demonizarlos a priori.</a:t>
            </a:r>
            <a:endParaRPr lang="es-US"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Aft>
                <a:spcPts val="800"/>
              </a:spcAft>
              <a:buSzPts val="1000"/>
              <a:tabLst>
                <a:tab pos="457200" algn="l"/>
              </a:tabLst>
            </a:pPr>
            <a:r>
              <a:rPr lang="es-ES" b="1" dirty="0">
                <a:effectLst/>
                <a:latin typeface="Times New Roman" panose="02020603050405020304" pitchFamily="18" charset="0"/>
                <a:ea typeface="Times New Roman" panose="02020603050405020304" pitchFamily="18" charset="0"/>
                <a:cs typeface="Times New Roman" panose="02020603050405020304" pitchFamily="18" charset="0"/>
              </a:rPr>
              <a:t>3.   Apoyar procesos participativos</a:t>
            </a:r>
            <a:r>
              <a:rPr lang="es-ES" dirty="0">
                <a:effectLst/>
                <a:latin typeface="Times New Roman" panose="02020603050405020304" pitchFamily="18" charset="0"/>
                <a:ea typeface="Times New Roman" panose="02020603050405020304" pitchFamily="18" charset="0"/>
                <a:cs typeface="Times New Roman" panose="02020603050405020304" pitchFamily="18" charset="0"/>
              </a:rPr>
              <a:t> que empoderen a las comunidades, en lugar de solo financiar reformas institucionales.</a:t>
            </a:r>
          </a:p>
          <a:p>
            <a:pPr marR="0" lvl="0" algn="just">
              <a:lnSpc>
                <a:spcPct val="107000"/>
              </a:lnSpc>
              <a:spcAft>
                <a:spcPts val="800"/>
              </a:spcAft>
              <a:buSzPts val="1000"/>
              <a:tabLst>
                <a:tab pos="457200" algn="l"/>
              </a:tabLst>
            </a:pPr>
            <a:endParaRPr lang="es-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482722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6C822-3369-090E-17FF-5B5137A507B5}"/>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7E5D7931-3EF3-DF3C-5EB3-59404E7DE299}"/>
              </a:ext>
            </a:extLst>
          </p:cNvPr>
          <p:cNvSpPr txBox="1"/>
          <p:nvPr/>
        </p:nvSpPr>
        <p:spPr>
          <a:xfrm>
            <a:off x="376518" y="622107"/>
            <a:ext cx="4316815" cy="461665"/>
          </a:xfrm>
          <a:prstGeom prst="rect">
            <a:avLst/>
          </a:prstGeom>
          <a:gradFill>
            <a:gsLst>
              <a:gs pos="0">
                <a:schemeClr val="tx2">
                  <a:lumMod val="50000"/>
                  <a:lumOff val="50000"/>
                </a:schemeClr>
              </a:gs>
              <a:gs pos="25000">
                <a:schemeClr val="accent4">
                  <a:lumMod val="105000"/>
                  <a:satMod val="103000"/>
                  <a:tint val="73000"/>
                </a:schemeClr>
              </a:gs>
              <a:gs pos="100000">
                <a:schemeClr val="accent4">
                  <a:lumMod val="105000"/>
                  <a:satMod val="109000"/>
                  <a:tint val="81000"/>
                </a:schemeClr>
              </a:gs>
            </a:gsLst>
            <a:lin ang="5400000" scaled="0"/>
          </a:gradFill>
        </p:spPr>
        <p:txBody>
          <a:bodyPr wrap="square">
            <a:spAutoFit/>
          </a:bodyPr>
          <a:lstStyle/>
          <a:p>
            <a:pPr algn="ctr"/>
            <a:r>
              <a:rPr lang="es-MX" sz="2400" b="1" dirty="0">
                <a:solidFill>
                  <a:srgbClr val="FF0000"/>
                </a:solidFill>
                <a:latin typeface="Times New Roman" panose="02020603050405020304" pitchFamily="18" charset="0"/>
                <a:cs typeface="Times New Roman" panose="02020603050405020304" pitchFamily="18" charset="0"/>
              </a:rPr>
              <a:t>CONCLUSIONES FINALES</a:t>
            </a:r>
            <a:endParaRPr lang="es-US" sz="2400" dirty="0">
              <a:solidFill>
                <a:srgbClr val="FF0000"/>
              </a:solidFill>
              <a:latin typeface="Times New Roman" panose="02020603050405020304" pitchFamily="18" charset="0"/>
              <a:cs typeface="Times New Roman" panose="02020603050405020304" pitchFamily="18" charset="0"/>
            </a:endParaRPr>
          </a:p>
        </p:txBody>
      </p:sp>
      <p:sp>
        <p:nvSpPr>
          <p:cNvPr id="4" name="CuadroTexto 3">
            <a:extLst>
              <a:ext uri="{FF2B5EF4-FFF2-40B4-BE49-F238E27FC236}">
                <a16:creationId xmlns:a16="http://schemas.microsoft.com/office/drawing/2014/main" id="{C7DE0F20-3398-B8B6-9EBC-F23645B89248}"/>
              </a:ext>
            </a:extLst>
          </p:cNvPr>
          <p:cNvSpPr txBox="1"/>
          <p:nvPr/>
        </p:nvSpPr>
        <p:spPr>
          <a:xfrm>
            <a:off x="376518" y="1514145"/>
            <a:ext cx="11403106" cy="4881529"/>
          </a:xfrm>
          <a:prstGeom prst="rect">
            <a:avLst/>
          </a:prstGeom>
          <a:noFill/>
        </p:spPr>
        <p:txBody>
          <a:bodyPr wrap="square">
            <a:spAutoFit/>
          </a:bodyPr>
          <a:lstStyle/>
          <a:p>
            <a:pPr marL="342900" marR="0" lvl="0" indent="-342900" algn="just">
              <a:buFont typeface="Wingdings" panose="05000000000000000000" pitchFamily="2" charset="2"/>
              <a:buChar char=""/>
            </a:pPr>
            <a:r>
              <a:rPr lang="es-ES" sz="2000" dirty="0">
                <a:effectLst/>
                <a:latin typeface="Times New Roman" panose="02020603050405020304" pitchFamily="18" charset="0"/>
                <a:ea typeface="Times New Roman" panose="02020603050405020304" pitchFamily="18" charset="0"/>
                <a:cs typeface="Times New Roman" panose="02020603050405020304" pitchFamily="18" charset="0"/>
              </a:rPr>
              <a:t>Los investigaciones y autores revisados muestra que </a:t>
            </a:r>
            <a:r>
              <a:rPr lang="es-ES" sz="2000" b="1" i="1" dirty="0">
                <a:effectLst/>
                <a:latin typeface="Times New Roman" panose="02020603050405020304" pitchFamily="18" charset="0"/>
                <a:ea typeface="Times New Roman" panose="02020603050405020304" pitchFamily="18" charset="0"/>
                <a:cs typeface="Times New Roman" panose="02020603050405020304" pitchFamily="18" charset="0"/>
              </a:rPr>
              <a:t>las ONG y los medios independientes cumplen un rol crucial como “vigilantes” y “contrapesos” frente al populismo de extrema derecha, especialmente cuando exponen la corrupción, desenmascaran la desinformación y articulan demandas de justicia social</a:t>
            </a:r>
            <a:r>
              <a:rPr lang="es-ES" sz="2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buFont typeface="Wingdings" panose="05000000000000000000" pitchFamily="2" charset="2"/>
              <a:buChar char=""/>
            </a:pPr>
            <a:r>
              <a:rPr lang="es-ES" sz="2000" dirty="0">
                <a:effectLst/>
                <a:latin typeface="Times New Roman" panose="02020603050405020304" pitchFamily="18" charset="0"/>
                <a:ea typeface="Times New Roman" panose="02020603050405020304" pitchFamily="18" charset="0"/>
                <a:cs typeface="Times New Roman" panose="02020603050405020304" pitchFamily="18" charset="0"/>
              </a:rPr>
              <a:t>Sin embargo, su </a:t>
            </a:r>
            <a:r>
              <a:rPr lang="es-ES" sz="2000" b="1" i="1" dirty="0">
                <a:effectLst/>
                <a:latin typeface="Times New Roman" panose="02020603050405020304" pitchFamily="18" charset="0"/>
                <a:ea typeface="Times New Roman" panose="02020603050405020304" pitchFamily="18" charset="0"/>
                <a:cs typeface="Times New Roman" panose="02020603050405020304" pitchFamily="18" charset="0"/>
              </a:rPr>
              <a:t>efectividad depende del contexto institucional, político y económico</a:t>
            </a:r>
            <a:r>
              <a:rPr lang="es-ES" sz="20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s-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buFont typeface="Wingdings" panose="05000000000000000000" pitchFamily="2" charset="2"/>
              <a:buChar char=""/>
            </a:pPr>
            <a:r>
              <a:rPr lang="es-ES" sz="2000" dirty="0">
                <a:effectLst/>
                <a:latin typeface="Times New Roman" panose="02020603050405020304" pitchFamily="18" charset="0"/>
                <a:ea typeface="Times New Roman" panose="02020603050405020304" pitchFamily="18" charset="0"/>
                <a:cs typeface="Times New Roman" panose="02020603050405020304" pitchFamily="18" charset="0"/>
              </a:rPr>
              <a:t> En la UE, la sociedad civil </a:t>
            </a:r>
            <a:r>
              <a:rPr lang="es-ES" sz="2000" b="1" i="1" dirty="0">
                <a:effectLst/>
                <a:latin typeface="Times New Roman" panose="02020603050405020304" pitchFamily="18" charset="0"/>
                <a:ea typeface="Times New Roman" panose="02020603050405020304" pitchFamily="18" charset="0"/>
                <a:cs typeface="Times New Roman" panose="02020603050405020304" pitchFamily="18" charset="0"/>
              </a:rPr>
              <a:t>ha logrado contener el avance populista</a:t>
            </a:r>
            <a:r>
              <a:rPr lang="es-ES" sz="2000" dirty="0">
                <a:effectLst/>
                <a:latin typeface="Times New Roman" panose="02020603050405020304" pitchFamily="18" charset="0"/>
                <a:ea typeface="Times New Roman" panose="02020603050405020304" pitchFamily="18" charset="0"/>
                <a:cs typeface="Times New Roman" panose="02020603050405020304" pitchFamily="18" charset="0"/>
              </a:rPr>
              <a:t> en países como Alemania o España, pero ha sido menos exitosa en Hungría o Polonia donde los gobiernos han cooptado o reprimido a estos actores. </a:t>
            </a:r>
            <a:endParaRPr lang="es-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buFont typeface="Wingdings" panose="05000000000000000000" pitchFamily="2" charset="2"/>
              <a:buChar char=""/>
            </a:pPr>
            <a:r>
              <a:rPr lang="es-ES" sz="2000" dirty="0">
                <a:effectLst/>
                <a:latin typeface="Times New Roman" panose="02020603050405020304" pitchFamily="18" charset="0"/>
                <a:ea typeface="Times New Roman" panose="02020603050405020304" pitchFamily="18" charset="0"/>
                <a:cs typeface="Times New Roman" panose="02020603050405020304" pitchFamily="18" charset="0"/>
              </a:rPr>
              <a:t>En América Latina y el Caribe, a pesar de ejemplos positivos la violencia, la desigualdad y la debilidad institucional siguen siendo obstáculos significativos.</a:t>
            </a:r>
            <a:endParaRPr lang="es-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a:buFont typeface="Wingdings" panose="05000000000000000000" pitchFamily="2" charset="2"/>
              <a:buChar char=""/>
            </a:pPr>
            <a:r>
              <a:rPr lang="es-ES" sz="2000" dirty="0">
                <a:effectLst/>
                <a:latin typeface="Times New Roman" panose="02020603050405020304" pitchFamily="18" charset="0"/>
                <a:ea typeface="Times New Roman" panose="02020603050405020304" pitchFamily="18" charset="0"/>
                <a:cs typeface="Times New Roman" panose="02020603050405020304" pitchFamily="18" charset="0"/>
              </a:rPr>
              <a:t>La </a:t>
            </a:r>
            <a:r>
              <a:rPr lang="es-ES" sz="2000" b="1" i="1" dirty="0">
                <a:effectLst/>
                <a:latin typeface="Times New Roman" panose="02020603050405020304" pitchFamily="18" charset="0"/>
                <a:ea typeface="Times New Roman" panose="02020603050405020304" pitchFamily="18" charset="0"/>
                <a:cs typeface="Times New Roman" panose="02020603050405020304" pitchFamily="18" charset="0"/>
              </a:rPr>
              <a:t>sociedad civil no puede actuar sola contra el populismo de extrema derecha</a:t>
            </a:r>
            <a:r>
              <a:rPr lang="es-ES" sz="2000" dirty="0">
                <a:effectLst/>
                <a:latin typeface="Times New Roman" panose="02020603050405020304" pitchFamily="18" charset="0"/>
                <a:ea typeface="Times New Roman" panose="02020603050405020304" pitchFamily="18" charset="0"/>
                <a:cs typeface="Times New Roman" panose="02020603050405020304" pitchFamily="18" charset="0"/>
              </a:rPr>
              <a:t>, sin un </a:t>
            </a:r>
            <a:r>
              <a:rPr lang="es-ES" sz="2000" b="1" dirty="0">
                <a:effectLst/>
                <a:latin typeface="Times New Roman" panose="02020603050405020304" pitchFamily="18" charset="0"/>
                <a:ea typeface="Times New Roman" panose="02020603050405020304" pitchFamily="18" charset="0"/>
                <a:cs typeface="Times New Roman" panose="02020603050405020304" pitchFamily="18" charset="0"/>
              </a:rPr>
              <a:t>componente necesario dentro de un ecosistema democrático</a:t>
            </a:r>
            <a:r>
              <a:rPr lang="es-ES" sz="2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s-ES" sz="2000" b="1" i="1" dirty="0">
                <a:effectLst/>
                <a:latin typeface="Times New Roman" panose="02020603050405020304" pitchFamily="18" charset="0"/>
                <a:ea typeface="Times New Roman" panose="02020603050405020304" pitchFamily="18" charset="0"/>
                <a:cs typeface="Times New Roman" panose="02020603050405020304" pitchFamily="18" charset="0"/>
              </a:rPr>
              <a:t>más amplio que incluya partidos políticos fuertes</a:t>
            </a:r>
            <a:r>
              <a:rPr lang="es-ES" sz="2000" dirty="0">
                <a:effectLst/>
                <a:latin typeface="Times New Roman" panose="02020603050405020304" pitchFamily="18" charset="0"/>
                <a:ea typeface="Times New Roman" panose="02020603050405020304" pitchFamily="18" charset="0"/>
                <a:cs typeface="Times New Roman" panose="02020603050405020304" pitchFamily="18" charset="0"/>
              </a:rPr>
              <a:t>, un </a:t>
            </a:r>
            <a:r>
              <a:rPr lang="es-ES" sz="2000" b="1" i="1" dirty="0">
                <a:effectLst/>
                <a:latin typeface="Times New Roman" panose="02020603050405020304" pitchFamily="18" charset="0"/>
                <a:ea typeface="Times New Roman" panose="02020603050405020304" pitchFamily="18" charset="0"/>
                <a:cs typeface="Times New Roman" panose="02020603050405020304" pitchFamily="18" charset="0"/>
              </a:rPr>
              <a:t>sistema judicial independiente y una ciudadanía informada y participativa</a:t>
            </a:r>
            <a:r>
              <a:rPr lang="es-ES" sz="20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s-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107000"/>
              </a:lnSpc>
              <a:spcAft>
                <a:spcPts val="800"/>
              </a:spcAft>
              <a:buNone/>
            </a:pPr>
            <a:r>
              <a:rPr lang="es-ES" sz="1200" b="1" u="none" strike="noStrike" dirty="0">
                <a:effectLst/>
                <a:latin typeface="Arial" panose="020B0604020202020204" pitchFamily="34" charset="0"/>
                <a:ea typeface="Calibri" panose="020F0502020204030204" pitchFamily="34" charset="0"/>
                <a:cs typeface="Times New Roman" panose="02020603050405020304" pitchFamily="18" charset="0"/>
              </a:rPr>
              <a:t> </a:t>
            </a:r>
            <a:endParaRPr lang="es-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buNone/>
            </a:pPr>
            <a:r>
              <a:rPr lang="es-MX" sz="1200" b="1" u="none" strike="noStrike" dirty="0">
                <a:effectLst/>
                <a:latin typeface="Arial" panose="020B0604020202020204" pitchFamily="34" charset="0"/>
                <a:ea typeface="Calibri" panose="020F0502020204030204" pitchFamily="34" charset="0"/>
                <a:cs typeface="Times New Roman" panose="02020603050405020304" pitchFamily="18" charset="0"/>
              </a:rPr>
              <a:t> </a:t>
            </a:r>
            <a:endParaRPr lang="es-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buNone/>
            </a:pPr>
            <a:r>
              <a:rPr lang="es-MX" sz="1200" b="1" u="none" strike="noStrike" dirty="0">
                <a:effectLst/>
                <a:latin typeface="Arial" panose="020B0604020202020204" pitchFamily="34" charset="0"/>
                <a:ea typeface="Calibri" panose="020F0502020204030204" pitchFamily="34" charset="0"/>
                <a:cs typeface="Times New Roman" panose="02020603050405020304" pitchFamily="18" charset="0"/>
              </a:rPr>
              <a:t> </a:t>
            </a:r>
            <a:endParaRPr lang="es-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45921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200C9-6B88-1B15-E9F0-2CD6F7F25E0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1708C57-2574-3FF6-3C10-AC24A2AE1452}"/>
              </a:ext>
            </a:extLst>
          </p:cNvPr>
          <p:cNvSpPr txBox="1"/>
          <p:nvPr/>
        </p:nvSpPr>
        <p:spPr>
          <a:xfrm>
            <a:off x="1189703" y="3696082"/>
            <a:ext cx="10520516" cy="2308324"/>
          </a:xfrm>
          <a:prstGeom prst="rect">
            <a:avLst/>
          </a:prstGeom>
          <a:noFill/>
        </p:spPr>
        <p:txBody>
          <a:bodyPr wrap="square">
            <a:spAutoFit/>
          </a:bodyPr>
          <a:lstStyle/>
          <a:p>
            <a:pPr algn="ctr"/>
            <a:r>
              <a:rPr lang="es-US" sz="3600" b="1" dirty="0">
                <a:solidFill>
                  <a:srgbClr val="EE0000"/>
                </a:solidFill>
                <a:latin typeface="Times New Roman" panose="02020603050405020304" pitchFamily="18" charset="0"/>
                <a:ea typeface="Aptos" panose="020B0004020202020204" pitchFamily="34" charset="0"/>
                <a:cs typeface="Times New Roman" panose="02020603050405020304" pitchFamily="18" charset="0"/>
              </a:rPr>
              <a:t>´´</a:t>
            </a:r>
            <a:r>
              <a:rPr lang="es-US" sz="3600" b="1" dirty="0">
                <a:solidFill>
                  <a:srgbClr val="EE0000"/>
                </a:solidFill>
                <a:effectLst/>
                <a:latin typeface="Times New Roman" panose="02020603050405020304" pitchFamily="18" charset="0"/>
                <a:ea typeface="Aptos" panose="020B0004020202020204" pitchFamily="34" charset="0"/>
                <a:cs typeface="Times New Roman" panose="02020603050405020304" pitchFamily="18" charset="0"/>
              </a:rPr>
              <a:t>La protección social es nuestra herramienta más efectiva para erradicar la pobreza.´´</a:t>
            </a:r>
          </a:p>
          <a:p>
            <a:pPr algn="ctr"/>
            <a:r>
              <a:rPr lang="es-US" sz="3600" b="1" dirty="0">
                <a:solidFill>
                  <a:srgbClr val="EE0000"/>
                </a:solidFill>
                <a:latin typeface="Times New Roman" panose="02020603050405020304" pitchFamily="18" charset="0"/>
                <a:cs typeface="Times New Roman" panose="02020603050405020304" pitchFamily="18" charset="0"/>
              </a:rPr>
              <a:t>                              </a:t>
            </a:r>
          </a:p>
          <a:p>
            <a:pPr algn="ctr"/>
            <a:r>
              <a:rPr lang="es-US" sz="3600" b="1" dirty="0">
                <a:solidFill>
                  <a:srgbClr val="EE0000"/>
                </a:solidFill>
                <a:latin typeface="Times New Roman" panose="02020603050405020304" pitchFamily="18" charset="0"/>
                <a:cs typeface="Times New Roman" panose="02020603050405020304" pitchFamily="18" charset="0"/>
              </a:rPr>
              <a:t>                                             Olivier De Schutter (2025)</a:t>
            </a:r>
          </a:p>
        </p:txBody>
      </p:sp>
      <p:pic>
        <p:nvPicPr>
          <p:cNvPr id="5" name="Imagen 4">
            <a:extLst>
              <a:ext uri="{FF2B5EF4-FFF2-40B4-BE49-F238E27FC236}">
                <a16:creationId xmlns:a16="http://schemas.microsoft.com/office/drawing/2014/main" id="{340463F8-8154-C55A-7697-AC45CB96AE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6259" y="250777"/>
            <a:ext cx="3813835" cy="2118797"/>
          </a:xfrm>
          <a:prstGeom prst="rect">
            <a:avLst/>
          </a:prstGeom>
          <a:ln>
            <a:noFill/>
          </a:ln>
          <a:effectLst>
            <a:softEdge rad="112500"/>
          </a:effectLst>
        </p:spPr>
      </p:pic>
    </p:spTree>
    <p:extLst>
      <p:ext uri="{BB962C8B-B14F-4D97-AF65-F5344CB8AC3E}">
        <p14:creationId xmlns:p14="http://schemas.microsoft.com/office/powerpoint/2010/main" val="15994746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60CC79-8BBC-3D88-D5A4-66C778AE7CD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59985E0-31F1-1175-4ED0-24ABC3BC8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89B373B5-3037-256B-7C3A-A29E0678EC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564726" y="1890469"/>
            <a:ext cx="5860051" cy="2079143"/>
            <a:chOff x="6081624" y="1998368"/>
            <a:chExt cx="5613457" cy="782175"/>
          </a:xfrm>
          <a:solidFill>
            <a:schemeClr val="accent4"/>
          </a:solidFill>
        </p:grpSpPr>
        <p:sp>
          <p:nvSpPr>
            <p:cNvPr id="13" name="Rectangle 12">
              <a:extLst>
                <a:ext uri="{FF2B5EF4-FFF2-40B4-BE49-F238E27FC236}">
                  <a16:creationId xmlns:a16="http://schemas.microsoft.com/office/drawing/2014/main" id="{F5DC951C-F43C-DCDF-AFD7-D0E3C28739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A4CDC66-D3FD-6EE0-CA3B-A254379ACA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81F01C4F-8752-A6D0-5CEF-EC3D1C24F7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466344"/>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F0BE64E2-1243-793A-3F4C-61951EF8A379}"/>
              </a:ext>
            </a:extLst>
          </p:cNvPr>
          <p:cNvPicPr>
            <a:picLocks noChangeAspect="1"/>
          </p:cNvPicPr>
          <p:nvPr/>
        </p:nvPicPr>
        <p:blipFill>
          <a:blip r:embed="rId2">
            <a:extLst>
              <a:ext uri="{28A0092B-C50C-407E-A947-70E740481C1C}">
                <a14:useLocalDpi xmlns:a14="http://schemas.microsoft.com/office/drawing/2010/main" val="0"/>
              </a:ext>
            </a:extLst>
          </a:blip>
          <a:srcRect t="2892" b="4885"/>
          <a:stretch>
            <a:fillRect/>
          </a:stretch>
        </p:blipFill>
        <p:spPr>
          <a:xfrm>
            <a:off x="838200" y="704765"/>
            <a:ext cx="10628376" cy="5440003"/>
          </a:xfrm>
          <a:prstGeom prst="rect">
            <a:avLst/>
          </a:prstGeom>
        </p:spPr>
      </p:pic>
    </p:spTree>
    <p:extLst>
      <p:ext uri="{BB962C8B-B14F-4D97-AF65-F5344CB8AC3E}">
        <p14:creationId xmlns:p14="http://schemas.microsoft.com/office/powerpoint/2010/main" val="269530399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8729</TotalTime>
  <Words>7815</Words>
  <Application>Microsoft Office PowerPoint</Application>
  <PresentationFormat>Panorámica</PresentationFormat>
  <Paragraphs>438</Paragraphs>
  <Slides>48</Slides>
  <Notes>2</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48</vt:i4>
      </vt:variant>
    </vt:vector>
  </HeadingPairs>
  <TitlesOfParts>
    <vt:vector size="56" baseType="lpstr">
      <vt:lpstr>Aptos</vt:lpstr>
      <vt:lpstr>Aptos Display</vt:lpstr>
      <vt:lpstr>Arial</vt:lpstr>
      <vt:lpstr>Calibri</vt:lpstr>
      <vt:lpstr>Symbol</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rodolfo banderas</dc:creator>
  <cp:lastModifiedBy>rodolfo banderas</cp:lastModifiedBy>
  <cp:revision>36</cp:revision>
  <dcterms:created xsi:type="dcterms:W3CDTF">2026-07-22T16:11:47Z</dcterms:created>
  <dcterms:modified xsi:type="dcterms:W3CDTF">2026-07-28T19:02:19Z</dcterms:modified>
</cp:coreProperties>
</file>